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5" d="100"/>
          <a:sy n="65" d="100"/>
        </p:scale>
        <p:origin x="6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2/11/2015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207568" y="1556792"/>
            <a:ext cx="7772400" cy="3528392"/>
          </a:xfrm>
        </p:spPr>
        <p:txBody>
          <a:bodyPr>
            <a:normAutofit/>
          </a:bodyPr>
          <a:lstStyle/>
          <a:p>
            <a:r>
              <a:rPr lang="tr-TR" sz="4400" b="1" dirty="0"/>
              <a:t>				 KAMU ZARARI</a:t>
            </a:r>
            <a:r>
              <a:rPr lang="tr-TR" sz="4400" dirty="0"/>
              <a:t/>
            </a:r>
            <a:br>
              <a:rPr lang="tr-TR" sz="4400" dirty="0"/>
            </a:br>
            <a:r>
              <a:rPr lang="tr-TR" sz="4400" dirty="0"/>
              <a:t/>
            </a:r>
            <a:br>
              <a:rPr lang="tr-TR" sz="4400" dirty="0"/>
            </a:br>
            <a:r>
              <a:rPr lang="tr-TR" sz="4400" dirty="0"/>
              <a:t>					</a:t>
            </a:r>
            <a:r>
              <a:rPr lang="tr-TR" sz="2400" dirty="0"/>
              <a:t>           							</a:t>
            </a:r>
          </a:p>
        </p:txBody>
      </p:sp>
      <p:sp>
        <p:nvSpPr>
          <p:cNvPr id="3" name="Alt Başlık 2"/>
          <p:cNvSpPr>
            <a:spLocks noGrp="1"/>
          </p:cNvSpPr>
          <p:nvPr>
            <p:ph type="subTitle" idx="1"/>
          </p:nvPr>
        </p:nvSpPr>
        <p:spPr>
          <a:xfrm flipV="1">
            <a:off x="2895600" y="5638800"/>
            <a:ext cx="6400800" cy="45719"/>
          </a:xfrm>
        </p:spPr>
        <p:txBody>
          <a:bodyPr>
            <a:normAutofit fontScale="25000" lnSpcReduction="20000"/>
          </a:bodyPr>
          <a:lstStyle/>
          <a:p>
            <a:r>
              <a:rPr lang="tr-TR" dirty="0" smtClean="0"/>
              <a:t> </a:t>
            </a:r>
            <a:endParaRPr lang="tr-TR" dirty="0"/>
          </a:p>
        </p:txBody>
      </p:sp>
    </p:spTree>
    <p:extLst>
      <p:ext uri="{BB962C8B-B14F-4D97-AF65-F5344CB8AC3E}">
        <p14:creationId xmlns:p14="http://schemas.microsoft.com/office/powerpoint/2010/main" val="35831900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endParaRPr lang="tr-TR" sz="2800" dirty="0">
              <a:cs typeface="Times New Roman" pitchFamily="18" charset="0"/>
            </a:endParaRPr>
          </a:p>
          <a:p>
            <a:pPr marL="0" indent="0" algn="ctr"/>
            <a:r>
              <a:rPr lang="tr-TR" sz="2800" dirty="0">
                <a:cs typeface="Times New Roman" pitchFamily="18" charset="0"/>
              </a:rPr>
              <a:t>Kamu zararının tespiti</a:t>
            </a:r>
          </a:p>
          <a:p>
            <a:pPr marL="0" indent="0" algn="ctr"/>
            <a:endParaRPr lang="tr-TR" sz="2800" b="1" dirty="0">
              <a:cs typeface="Times New Roman" pitchFamily="18" charset="0"/>
            </a:endParaRPr>
          </a:p>
          <a:p>
            <a:pPr algn="just"/>
            <a:r>
              <a:rPr lang="tr-TR" sz="2800" dirty="0"/>
              <a:t>		</a:t>
            </a:r>
            <a:r>
              <a:rPr lang="tr-TR" sz="2400" dirty="0"/>
              <a:t>Kamu zararı,</a:t>
            </a:r>
          </a:p>
          <a:p>
            <a:pPr algn="just"/>
            <a:r>
              <a:rPr lang="tr-TR" sz="2400" dirty="0"/>
              <a:t>		</a:t>
            </a:r>
            <a:r>
              <a:rPr lang="tr-TR" sz="2400" dirty="0">
                <a:cs typeface="Times New Roman" pitchFamily="18" charset="0"/>
              </a:rPr>
              <a:t>- Kontrol, denetim veya inceleme,</a:t>
            </a:r>
            <a:r>
              <a:rPr lang="tr-TR" sz="2400" dirty="0"/>
              <a:t>		</a:t>
            </a:r>
          </a:p>
          <a:p>
            <a:pPr algn="just"/>
            <a:r>
              <a:rPr lang="tr-TR" sz="2400" dirty="0"/>
              <a:t>		</a:t>
            </a:r>
            <a:r>
              <a:rPr lang="tr-TR" sz="2400" dirty="0">
                <a:cs typeface="Times New Roman" pitchFamily="18" charset="0"/>
              </a:rPr>
              <a:t>- Sayıştayca kesin hükme bağlama, </a:t>
            </a:r>
          </a:p>
          <a:p>
            <a:pPr algn="just"/>
            <a:r>
              <a:rPr lang="tr-TR" sz="2400" dirty="0"/>
              <a:t>		</a:t>
            </a:r>
            <a:r>
              <a:rPr lang="tr-TR" sz="2400" dirty="0">
                <a:cs typeface="Times New Roman" pitchFamily="18" charset="0"/>
              </a:rPr>
              <a:t>- Adlî, idarî veya askerî yargılama,  sonucunda tespit edilir ve tespite ilişkin yazı, tutanak, rapor, ilâm ve benzeri belgeler ilgili kamu idarelerine gönderilir.</a:t>
            </a:r>
            <a:endParaRPr lang="tr-TR" sz="2400" dirty="0"/>
          </a:p>
          <a:p>
            <a:pPr marL="0" indent="0" algn="ctr"/>
            <a:endParaRPr lang="tr-TR" sz="2600" b="1" dirty="0"/>
          </a:p>
        </p:txBody>
      </p:sp>
    </p:spTree>
    <p:extLst>
      <p:ext uri="{BB962C8B-B14F-4D97-AF65-F5344CB8AC3E}">
        <p14:creationId xmlns:p14="http://schemas.microsoft.com/office/powerpoint/2010/main" val="8209634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r>
              <a:rPr lang="tr-TR" sz="2600" b="1" dirty="0"/>
              <a:t>	</a:t>
            </a:r>
            <a:r>
              <a:rPr lang="tr-TR" sz="2800" dirty="0">
                <a:cs typeface="Times New Roman" pitchFamily="18" charset="0"/>
              </a:rPr>
              <a:t> </a:t>
            </a:r>
          </a:p>
          <a:p>
            <a:pPr marL="0" indent="0" algn="ctr"/>
            <a:endParaRPr lang="tr-TR" sz="2800" dirty="0">
              <a:cs typeface="Times New Roman" pitchFamily="18" charset="0"/>
            </a:endParaRPr>
          </a:p>
          <a:p>
            <a:pPr marL="0" indent="0" algn="ctr"/>
            <a:r>
              <a:rPr lang="tr-TR" sz="3000" dirty="0">
                <a:cs typeface="Times New Roman" pitchFamily="18" charset="0"/>
              </a:rPr>
              <a:t>Değerlendirme</a:t>
            </a:r>
          </a:p>
          <a:p>
            <a:pPr algn="just"/>
            <a:r>
              <a:rPr lang="tr-TR" sz="2400" dirty="0">
                <a:cs typeface="Times New Roman" pitchFamily="18" charset="0"/>
              </a:rPr>
              <a:t>		</a:t>
            </a:r>
            <a:r>
              <a:rPr lang="tr-TR" sz="2200" dirty="0">
                <a:cs typeface="Times New Roman" pitchFamily="18" charset="0"/>
              </a:rPr>
              <a:t>Kontrol, denetim ve inceleme sonucunda tespit edilerek kamu idarelerine bildirilen kamu zararlarına ilişkin belgelerde yer alan hususlar, ilgili harcama yetkilisinin de görüşleri alınmak suretiyle merkezde üst yönetici, taşrada ise idarenin en üst yöneticisi tarafından değerlendirilir. </a:t>
            </a:r>
            <a:endParaRPr lang="tr-TR" sz="2200" dirty="0"/>
          </a:p>
          <a:p>
            <a:pPr algn="just"/>
            <a:r>
              <a:rPr lang="tr-TR" sz="2200" dirty="0"/>
              <a:t>		</a:t>
            </a:r>
            <a:r>
              <a:rPr lang="tr-TR" sz="2200" dirty="0">
                <a:cs typeface="Times New Roman" pitchFamily="18" charset="0"/>
              </a:rPr>
              <a:t>Taşrada idarenin en üst yöneticisi ile harcama yetkilisi görevinin aynı kişide birleşmesi halinde değerlendirme üst yönetici tarafından yapılır. </a:t>
            </a:r>
            <a:endParaRPr lang="tr-TR" sz="2200" dirty="0"/>
          </a:p>
          <a:p>
            <a:pPr algn="just"/>
            <a:r>
              <a:rPr lang="tr-TR" sz="2200" dirty="0"/>
              <a:t>		</a:t>
            </a:r>
            <a:r>
              <a:rPr lang="tr-TR" sz="2200" dirty="0">
                <a:cs typeface="Times New Roman" pitchFamily="18" charset="0"/>
              </a:rPr>
              <a:t>Taşrada idarenin en üst yöneticisi yalnızca harcama yetkilisi sıfatıyla yaptığı harcamalardan kaynaklanan kamu zararı iddialarını değerlendiremez. Kendisinin harcama yetkilisi olmadığı diğer harcamalardan kaynaklanan kamu zararı iddialarını değerlendirebilir. </a:t>
            </a:r>
            <a:endParaRPr lang="tr-TR" sz="2200" dirty="0"/>
          </a:p>
          <a:p>
            <a:pPr marL="0" indent="0" algn="ctr"/>
            <a:endParaRPr lang="tr-TR" sz="3000" b="1" dirty="0"/>
          </a:p>
        </p:txBody>
      </p:sp>
    </p:spTree>
    <p:extLst>
      <p:ext uri="{BB962C8B-B14F-4D97-AF65-F5344CB8AC3E}">
        <p14:creationId xmlns:p14="http://schemas.microsoft.com/office/powerpoint/2010/main" val="26392456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endParaRPr lang="tr-TR" sz="2800" dirty="0">
              <a:cs typeface="Times New Roman" pitchFamily="18" charset="0"/>
            </a:endParaRPr>
          </a:p>
          <a:p>
            <a:pPr marL="0" indent="0" algn="ctr"/>
            <a:r>
              <a:rPr lang="tr-TR" sz="3000" dirty="0">
                <a:cs typeface="Times New Roman" pitchFamily="18" charset="0"/>
              </a:rPr>
              <a:t>Değerlendirme</a:t>
            </a:r>
          </a:p>
          <a:p>
            <a:pPr marL="0" indent="0" algn="ctr"/>
            <a:endParaRPr lang="tr-TR" sz="3000" dirty="0">
              <a:cs typeface="Times New Roman" pitchFamily="18" charset="0"/>
            </a:endParaRPr>
          </a:p>
          <a:p>
            <a:pPr algn="just">
              <a:lnSpc>
                <a:spcPct val="90000"/>
              </a:lnSpc>
            </a:pPr>
            <a:r>
              <a:rPr lang="tr-TR" sz="2600" dirty="0">
                <a:cs typeface="Times New Roman" pitchFamily="18" charset="0"/>
              </a:rPr>
              <a:t>			Değerlendirmede kamu zararı iddialarının yersiz olduğu, fazla ve yersiz ödemenin söz konusu olmadığı sonucuna varılırsa buna ilişkin gerekçenin değerlendirme onayına eklenmesi gerekmektedir. </a:t>
            </a:r>
          </a:p>
          <a:p>
            <a:pPr algn="just">
              <a:lnSpc>
                <a:spcPct val="90000"/>
              </a:lnSpc>
            </a:pPr>
            <a:r>
              <a:rPr lang="tr-TR" sz="2600" dirty="0"/>
              <a:t>			</a:t>
            </a:r>
            <a:r>
              <a:rPr lang="tr-TR" sz="2600" dirty="0">
                <a:cs typeface="Times New Roman" pitchFamily="18" charset="0"/>
              </a:rPr>
              <a:t>Kamu zararına ilişkin tespitlerin değerlendirme için üst yöneticiye sunulması görevi, merkezde strateji geliştirme birimleri taşrada ise alacağı takiple yetkili birimler tarafından yerine getirilir.</a:t>
            </a:r>
          </a:p>
          <a:p>
            <a:pPr marL="0" indent="0" algn="ctr"/>
            <a:endParaRPr lang="tr-TR" sz="3000" b="1" dirty="0"/>
          </a:p>
        </p:txBody>
      </p:sp>
    </p:spTree>
    <p:extLst>
      <p:ext uri="{BB962C8B-B14F-4D97-AF65-F5344CB8AC3E}">
        <p14:creationId xmlns:p14="http://schemas.microsoft.com/office/powerpoint/2010/main" val="16419367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endParaRPr lang="tr-TR" sz="2800" dirty="0">
              <a:cs typeface="Times New Roman" pitchFamily="18" charset="0"/>
            </a:endParaRPr>
          </a:p>
          <a:p>
            <a:pPr marL="0" indent="0" algn="ctr"/>
            <a:r>
              <a:rPr lang="tr-TR" sz="2800" dirty="0">
                <a:cs typeface="Times New Roman" pitchFamily="18" charset="0"/>
              </a:rPr>
              <a:t>Değerlendirmede dikkate alınacak esaslar</a:t>
            </a:r>
          </a:p>
          <a:p>
            <a:pPr marL="0" indent="0" algn="ctr"/>
            <a:endParaRPr lang="tr-TR" sz="2800" b="1" dirty="0">
              <a:cs typeface="Times New Roman" pitchFamily="18" charset="0"/>
            </a:endParaRPr>
          </a:p>
          <a:p>
            <a:pPr algn="just"/>
            <a:r>
              <a:rPr lang="tr-TR" sz="2600" dirty="0"/>
              <a:t>		- </a:t>
            </a:r>
            <a:r>
              <a:rPr lang="tr-TR" sz="2600" dirty="0">
                <a:cs typeface="Times New Roman" pitchFamily="18" charset="0"/>
              </a:rPr>
              <a:t>İlgili mevzuatın tümüyle dikkate alınıp alınmadığı ve doğru olarak yorumlanıp yorumlanmadığı,</a:t>
            </a:r>
          </a:p>
          <a:p>
            <a:pPr algn="just"/>
            <a:r>
              <a:rPr lang="tr-TR" sz="2600" dirty="0">
                <a:cs typeface="Times New Roman" pitchFamily="18" charset="0"/>
              </a:rPr>
              <a:t>		- Zarara sebebiyet veren işlem veya eylemi yapan kamu görevlisi ile fazla ve yersiz ödemenin yapıldığı ilgilinin doğru tespit edilip edilmediği,</a:t>
            </a:r>
          </a:p>
          <a:p>
            <a:pPr algn="just"/>
            <a:r>
              <a:rPr lang="tr-TR" sz="2600" dirty="0">
                <a:cs typeface="Times New Roman" pitchFamily="18" charset="0"/>
              </a:rPr>
              <a:t>		- Mevzuata aykırı karar, işlem veya eylemde kasıt, kusur veya ihmalin bulunup bulunmadığı.</a:t>
            </a:r>
          </a:p>
          <a:p>
            <a:pPr marL="0" indent="0" algn="ctr"/>
            <a:endParaRPr lang="tr-TR" sz="2600" b="1" dirty="0"/>
          </a:p>
        </p:txBody>
      </p:sp>
    </p:spTree>
    <p:extLst>
      <p:ext uri="{BB962C8B-B14F-4D97-AF65-F5344CB8AC3E}">
        <p14:creationId xmlns:p14="http://schemas.microsoft.com/office/powerpoint/2010/main" val="10319867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p>
          <a:p>
            <a:pPr marL="0" indent="0" algn="ctr"/>
            <a:endParaRPr lang="tr-TR" sz="2800" dirty="0"/>
          </a:p>
          <a:p>
            <a:pPr marL="0" indent="0" algn="ctr"/>
            <a:r>
              <a:rPr lang="tr-TR" sz="2800" dirty="0"/>
              <a:t>Sayıştay sorguları</a:t>
            </a:r>
          </a:p>
          <a:p>
            <a:pPr marL="0" indent="0" algn="ctr"/>
            <a:endParaRPr lang="tr-TR" sz="2800" b="1" dirty="0"/>
          </a:p>
          <a:p>
            <a:pPr marL="0" indent="0" algn="ctr"/>
            <a:endParaRPr lang="tr-TR" sz="2800" b="1" dirty="0"/>
          </a:p>
          <a:p>
            <a:pPr algn="just">
              <a:lnSpc>
                <a:spcPct val="90000"/>
              </a:lnSpc>
            </a:pPr>
            <a:r>
              <a:rPr lang="tr-TR" sz="2200" dirty="0">
                <a:cs typeface="Times New Roman" pitchFamily="18" charset="0"/>
              </a:rPr>
              <a:t>		</a:t>
            </a:r>
            <a:r>
              <a:rPr lang="tr-TR" sz="2400" dirty="0">
                <a:cs typeface="Times New Roman" pitchFamily="18" charset="0"/>
              </a:rPr>
              <a:t>Sayıştay denetçileri tarafından düzenlenen sorgular kamu idaresince ihbar kabul edilerek inceleme başlatılabilir ve sonucunda üst yönetici veya en üst yönetici tarafından değerlendirilerek, gerekli işlemlerin başlatılmasını sağlamak üzere merkezde strateji geliştirme birimine, taşrada alacağı takibe yetkili birime gönderilir. </a:t>
            </a:r>
            <a:endParaRPr lang="tr-TR" sz="2400" dirty="0"/>
          </a:p>
          <a:p>
            <a:pPr algn="just">
              <a:lnSpc>
                <a:spcPct val="90000"/>
              </a:lnSpc>
            </a:pPr>
            <a:r>
              <a:rPr lang="tr-TR" sz="2400" dirty="0"/>
              <a:t>      	</a:t>
            </a:r>
            <a:endParaRPr lang="tr-TR" sz="2400" b="1" dirty="0"/>
          </a:p>
        </p:txBody>
      </p:sp>
    </p:spTree>
    <p:extLst>
      <p:ext uri="{BB962C8B-B14F-4D97-AF65-F5344CB8AC3E}">
        <p14:creationId xmlns:p14="http://schemas.microsoft.com/office/powerpoint/2010/main" val="1309344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Alacak takip dosyası</a:t>
            </a:r>
          </a:p>
          <a:p>
            <a:pPr marL="0" indent="0" algn="ctr"/>
            <a:endParaRPr lang="tr-TR" sz="2800" dirty="0">
              <a:cs typeface="Times New Roman" pitchFamily="18" charset="0"/>
            </a:endParaRPr>
          </a:p>
          <a:p>
            <a:pPr algn="just"/>
            <a:r>
              <a:rPr lang="tr-TR" sz="2400" dirty="0">
                <a:cs typeface="Times New Roman" pitchFamily="18" charset="0"/>
              </a:rPr>
              <a:t>		Tespit edilerek kamu idarelerine bildirilen kamu zararından doğan alacakların her biri için merkezde strateji geliştirme birimlerince taşrada ise takibe yetkili birim</a:t>
            </a:r>
            <a:r>
              <a:rPr lang="tr-TR" sz="2400" dirty="0"/>
              <a:t>ler</a:t>
            </a:r>
            <a:r>
              <a:rPr lang="tr-TR" sz="2400" dirty="0">
                <a:cs typeface="Times New Roman" pitchFamily="18" charset="0"/>
              </a:rPr>
              <a:t>ce alacak takip dosyası açılır. </a:t>
            </a:r>
            <a:endParaRPr lang="tr-TR" sz="2400" dirty="0"/>
          </a:p>
          <a:p>
            <a:pPr algn="just"/>
            <a:r>
              <a:rPr lang="tr-TR" sz="2400" dirty="0"/>
              <a:t>		</a:t>
            </a:r>
            <a:r>
              <a:rPr lang="tr-TR" sz="2400" dirty="0">
                <a:cs typeface="Times New Roman" pitchFamily="18" charset="0"/>
              </a:rPr>
              <a:t>Alacağın tespit, takip ve tahsiline ilişkin bütün belgeler alacak takip dosyasında muhafaza edilir. Strateji geliştirme birimleri ya da alacağı takiple yetkili birimler tarafından her bir kamu zararı alacağı için sıra numarası verilir. </a:t>
            </a:r>
            <a:endParaRPr lang="tr-TR" sz="2400" dirty="0"/>
          </a:p>
          <a:p>
            <a:pPr algn="just"/>
            <a:r>
              <a:rPr lang="tr-TR" sz="2400" dirty="0"/>
              <a:t>		A</a:t>
            </a:r>
            <a:r>
              <a:rPr lang="tr-TR" sz="2400" dirty="0">
                <a:cs typeface="Times New Roman" pitchFamily="18" charset="0"/>
              </a:rPr>
              <a:t>lacağın tamamı tahsil edilip dosya kapatılıncaya kadar, takip işlemleri aynı numara üzerinden gerçekleştirilir. </a:t>
            </a:r>
          </a:p>
          <a:p>
            <a:pPr marL="0" indent="0" algn="ctr"/>
            <a:endParaRPr lang="tr-TR" sz="2600" b="1" dirty="0"/>
          </a:p>
        </p:txBody>
      </p:sp>
    </p:spTree>
    <p:extLst>
      <p:ext uri="{BB962C8B-B14F-4D97-AF65-F5344CB8AC3E}">
        <p14:creationId xmlns:p14="http://schemas.microsoft.com/office/powerpoint/2010/main" val="29272727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lnSpcReduction="10000"/>
          </a:bodyPr>
          <a:lstStyle/>
          <a:p>
            <a:pPr marL="0" indent="0" algn="ctr"/>
            <a:endParaRPr lang="tr-TR" sz="2800" dirty="0">
              <a:cs typeface="Times New Roman" pitchFamily="18" charset="0"/>
            </a:endParaRPr>
          </a:p>
          <a:p>
            <a:pPr marL="0" indent="0" algn="ctr"/>
            <a:r>
              <a:rPr lang="tr-TR" sz="3000" dirty="0">
                <a:cs typeface="Times New Roman" pitchFamily="18" charset="0"/>
              </a:rPr>
              <a:t>Alacak takip dosyası</a:t>
            </a:r>
          </a:p>
          <a:p>
            <a:pPr algn="just">
              <a:lnSpc>
                <a:spcPct val="110000"/>
              </a:lnSpc>
              <a:spcBef>
                <a:spcPts val="0"/>
              </a:spcBef>
            </a:pPr>
            <a:r>
              <a:rPr lang="tr-TR" sz="2200" dirty="0">
                <a:cs typeface="Times New Roman" pitchFamily="18" charset="0"/>
              </a:rPr>
              <a:t>		Alacak takip dosyasında;</a:t>
            </a:r>
          </a:p>
          <a:p>
            <a:pPr algn="just">
              <a:lnSpc>
                <a:spcPct val="110000"/>
              </a:lnSpc>
              <a:spcBef>
                <a:spcPts val="0"/>
              </a:spcBef>
            </a:pPr>
            <a:r>
              <a:rPr lang="tr-TR" sz="2200" dirty="0"/>
              <a:t>	</a:t>
            </a:r>
            <a:r>
              <a:rPr lang="tr-TR" sz="2200" dirty="0">
                <a:cs typeface="Times New Roman" pitchFamily="18" charset="0"/>
              </a:rPr>
              <a:t>- Kamu zararı tespitine ilişkin belgeler,</a:t>
            </a:r>
            <a:endParaRPr lang="tr-TR" sz="2200" dirty="0"/>
          </a:p>
          <a:p>
            <a:pPr algn="just">
              <a:lnSpc>
                <a:spcPct val="110000"/>
              </a:lnSpc>
              <a:spcBef>
                <a:spcPts val="0"/>
              </a:spcBef>
            </a:pPr>
            <a:r>
              <a:rPr lang="tr-TR" sz="2200" dirty="0"/>
              <a:t>	</a:t>
            </a:r>
            <a:r>
              <a:rPr lang="tr-TR" sz="2200" dirty="0">
                <a:cs typeface="Times New Roman" pitchFamily="18" charset="0"/>
              </a:rPr>
              <a:t>- </a:t>
            </a:r>
            <a:r>
              <a:rPr lang="tr-TR" sz="2200" dirty="0"/>
              <a:t>D</a:t>
            </a:r>
            <a:r>
              <a:rPr lang="tr-TR" sz="2200" dirty="0">
                <a:cs typeface="Times New Roman" pitchFamily="18" charset="0"/>
              </a:rPr>
              <a:t>eğerlendirme sonucuna ilişkin yazı,</a:t>
            </a:r>
          </a:p>
          <a:p>
            <a:pPr algn="just">
              <a:lnSpc>
                <a:spcPct val="110000"/>
              </a:lnSpc>
              <a:spcBef>
                <a:spcPts val="0"/>
              </a:spcBef>
            </a:pPr>
            <a:r>
              <a:rPr lang="tr-TR" sz="2200" dirty="0"/>
              <a:t>	</a:t>
            </a:r>
            <a:r>
              <a:rPr lang="tr-TR" sz="2200" dirty="0">
                <a:cs typeface="Times New Roman" pitchFamily="18" charset="0"/>
              </a:rPr>
              <a:t>- Tebligata ilişkin belgeler,</a:t>
            </a:r>
          </a:p>
          <a:p>
            <a:pPr algn="just">
              <a:lnSpc>
                <a:spcPct val="110000"/>
              </a:lnSpc>
              <a:spcBef>
                <a:spcPts val="0"/>
              </a:spcBef>
            </a:pPr>
            <a:r>
              <a:rPr lang="tr-TR" sz="2200" dirty="0"/>
              <a:t>	</a:t>
            </a:r>
            <a:r>
              <a:rPr lang="tr-TR" sz="2200" dirty="0">
                <a:cs typeface="Times New Roman" pitchFamily="18" charset="0"/>
              </a:rPr>
              <a:t>- İtiraz ve sonucuna ilişkin belgeler,</a:t>
            </a:r>
          </a:p>
          <a:p>
            <a:pPr algn="just">
              <a:lnSpc>
                <a:spcPct val="110000"/>
              </a:lnSpc>
              <a:spcBef>
                <a:spcPts val="0"/>
              </a:spcBef>
            </a:pPr>
            <a:r>
              <a:rPr lang="tr-TR" sz="2200" dirty="0"/>
              <a:t>	</a:t>
            </a:r>
            <a:r>
              <a:rPr lang="tr-TR" sz="2200" dirty="0">
                <a:cs typeface="Times New Roman" pitchFamily="18" charset="0"/>
              </a:rPr>
              <a:t>- Malvarlığı araştırmasına ilişkin belgeler,</a:t>
            </a:r>
          </a:p>
          <a:p>
            <a:pPr algn="just">
              <a:lnSpc>
                <a:spcPct val="110000"/>
              </a:lnSpc>
              <a:spcBef>
                <a:spcPts val="0"/>
              </a:spcBef>
            </a:pPr>
            <a:r>
              <a:rPr lang="tr-TR" sz="2200" dirty="0"/>
              <a:t>	</a:t>
            </a:r>
            <a:r>
              <a:rPr lang="tr-TR" sz="2200" dirty="0">
                <a:cs typeface="Times New Roman" pitchFamily="18" charset="0"/>
              </a:rPr>
              <a:t>- Taksitlendirmeye ilişkin ödeme planı ile resen borç senedi ve kefaletname,</a:t>
            </a:r>
          </a:p>
          <a:p>
            <a:pPr algn="just">
              <a:lnSpc>
                <a:spcPct val="110000"/>
              </a:lnSpc>
              <a:spcBef>
                <a:spcPts val="0"/>
              </a:spcBef>
            </a:pPr>
            <a:r>
              <a:rPr lang="tr-TR" sz="2200" dirty="0"/>
              <a:t>	</a:t>
            </a:r>
            <a:r>
              <a:rPr lang="tr-TR" sz="2200" dirty="0">
                <a:cs typeface="Times New Roman" pitchFamily="18" charset="0"/>
              </a:rPr>
              <a:t>- Muhasebe kayıtlarına alınması ve tahsili için muhasebe birimine yazılan yazı ile muhasebe kayıtlarına alındığına ilişkin </a:t>
            </a:r>
            <a:r>
              <a:rPr lang="tr-TR" sz="2200" dirty="0"/>
              <a:t>m</a:t>
            </a:r>
            <a:r>
              <a:rPr lang="tr-TR" sz="2200" dirty="0">
                <a:cs typeface="Times New Roman" pitchFamily="18" charset="0"/>
              </a:rPr>
              <a:t>uhasebe işlem fişi,</a:t>
            </a:r>
          </a:p>
          <a:p>
            <a:pPr algn="just">
              <a:lnSpc>
                <a:spcPct val="110000"/>
              </a:lnSpc>
              <a:spcBef>
                <a:spcPts val="0"/>
              </a:spcBef>
            </a:pPr>
            <a:r>
              <a:rPr lang="tr-TR" sz="2200" dirty="0"/>
              <a:t>	</a:t>
            </a:r>
            <a:r>
              <a:rPr lang="tr-TR" sz="2200" dirty="0">
                <a:cs typeface="Times New Roman" pitchFamily="18" charset="0"/>
              </a:rPr>
              <a:t>- Tahsilata ilişkin belge örnekleri,</a:t>
            </a:r>
          </a:p>
          <a:p>
            <a:pPr algn="just">
              <a:lnSpc>
                <a:spcPct val="110000"/>
              </a:lnSpc>
              <a:spcBef>
                <a:spcPts val="0"/>
              </a:spcBef>
            </a:pPr>
            <a:r>
              <a:rPr lang="tr-TR" sz="2200" dirty="0"/>
              <a:t>	</a:t>
            </a:r>
            <a:r>
              <a:rPr lang="tr-TR" sz="2200" dirty="0">
                <a:cs typeface="Times New Roman" pitchFamily="18" charset="0"/>
              </a:rPr>
              <a:t>- Takipten vazgeçmeye ilişkin yetkili makamın onayı, </a:t>
            </a:r>
          </a:p>
          <a:p>
            <a:pPr algn="just">
              <a:lnSpc>
                <a:spcPct val="110000"/>
              </a:lnSpc>
              <a:spcBef>
                <a:spcPts val="0"/>
              </a:spcBef>
            </a:pPr>
            <a:r>
              <a:rPr lang="tr-TR" sz="2200" dirty="0"/>
              <a:t>	</a:t>
            </a:r>
            <a:r>
              <a:rPr lang="tr-TR" sz="2200" dirty="0">
                <a:cs typeface="Times New Roman" pitchFamily="18" charset="0"/>
              </a:rPr>
              <a:t>- Takibinden vazgeçilen alacağın kayıtlardan çıkarılmasına ilişkin muhasebe birimine yazılan yazı ile muhasebe kayıtlarından çıkarıldığına ilişkin muhasebe işlem fişi</a:t>
            </a:r>
            <a:r>
              <a:rPr lang="tr-TR" sz="2200" dirty="0"/>
              <a:t> </a:t>
            </a:r>
          </a:p>
          <a:p>
            <a:pPr algn="just">
              <a:lnSpc>
                <a:spcPct val="110000"/>
              </a:lnSpc>
              <a:spcBef>
                <a:spcPts val="0"/>
              </a:spcBef>
            </a:pPr>
            <a:r>
              <a:rPr lang="tr-TR" sz="2200" dirty="0">
                <a:cs typeface="Times New Roman" pitchFamily="18" charset="0"/>
              </a:rPr>
              <a:t>		bulunur.</a:t>
            </a:r>
            <a:r>
              <a:rPr lang="tr-TR" sz="2200" dirty="0"/>
              <a:t> </a:t>
            </a:r>
          </a:p>
          <a:p>
            <a:pPr marL="0" indent="0" algn="ctr"/>
            <a:endParaRPr lang="tr-TR" sz="3000" b="1" dirty="0"/>
          </a:p>
        </p:txBody>
      </p:sp>
    </p:spTree>
    <p:extLst>
      <p:ext uri="{BB962C8B-B14F-4D97-AF65-F5344CB8AC3E}">
        <p14:creationId xmlns:p14="http://schemas.microsoft.com/office/powerpoint/2010/main" val="17228580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Muhasebe birimine bildirilme</a:t>
            </a:r>
          </a:p>
          <a:p>
            <a:pPr marL="0" indent="0" algn="ctr"/>
            <a:endParaRPr lang="tr-TR" sz="3000" dirty="0">
              <a:cs typeface="Times New Roman" pitchFamily="18" charset="0"/>
            </a:endParaRPr>
          </a:p>
          <a:p>
            <a:pPr algn="just"/>
            <a:r>
              <a:rPr lang="tr-TR" sz="2200" dirty="0">
                <a:cs typeface="Times New Roman" pitchFamily="18" charset="0"/>
              </a:rPr>
              <a:t>		Sayıştay veya mahkeme ilâmları ile bildirilen kamu zararından doğan alacaklarda, </a:t>
            </a:r>
            <a:r>
              <a:rPr lang="tr-TR" sz="2200" u="sng" dirty="0">
                <a:cs typeface="Times New Roman" pitchFamily="18" charset="0"/>
              </a:rPr>
              <a:t>ilâmların idarelerine ulaştığı</a:t>
            </a:r>
            <a:r>
              <a:rPr lang="tr-TR" sz="2200" u="sng" dirty="0"/>
              <a:t>,</a:t>
            </a:r>
            <a:r>
              <a:rPr lang="tr-TR" sz="2200" u="sng" dirty="0">
                <a:cs typeface="Times New Roman" pitchFamily="18" charset="0"/>
              </a:rPr>
              <a:t> </a:t>
            </a:r>
            <a:r>
              <a:rPr lang="tr-TR" sz="2200" dirty="0">
                <a:cs typeface="Times New Roman" pitchFamily="18" charset="0"/>
              </a:rPr>
              <a:t>	</a:t>
            </a:r>
            <a:r>
              <a:rPr lang="tr-TR" sz="2200" dirty="0"/>
              <a:t>K</a:t>
            </a:r>
            <a:r>
              <a:rPr lang="tr-TR" sz="2200" dirty="0">
                <a:cs typeface="Times New Roman" pitchFamily="18" charset="0"/>
              </a:rPr>
              <a:t>ontrol, denetim veya inceleme sonucunda tespit edilen kamu zararından doğan alacakların ise değerlendirme sonucunun </a:t>
            </a:r>
            <a:r>
              <a:rPr lang="tr-TR" sz="2200" u="sng" dirty="0">
                <a:cs typeface="Times New Roman" pitchFamily="18" charset="0"/>
              </a:rPr>
              <a:t>yazılı hale getirildiği tarihten itibaren beş iş günü içerisinde, </a:t>
            </a:r>
            <a:endParaRPr lang="tr-TR" sz="2200" u="sng" dirty="0"/>
          </a:p>
          <a:p>
            <a:r>
              <a:rPr lang="tr-TR" sz="2200" dirty="0"/>
              <a:t>		M</a:t>
            </a:r>
            <a:r>
              <a:rPr lang="tr-TR" sz="2200" dirty="0">
                <a:cs typeface="Times New Roman" pitchFamily="18" charset="0"/>
              </a:rPr>
              <a:t>erkezde strateji geliştirme birimlerince,</a:t>
            </a:r>
            <a:r>
              <a:rPr lang="tr-TR" sz="2200" dirty="0"/>
              <a:t> </a:t>
            </a:r>
          </a:p>
          <a:p>
            <a:r>
              <a:rPr lang="tr-TR" sz="2200" dirty="0"/>
              <a:t>		T</a:t>
            </a:r>
            <a:r>
              <a:rPr lang="tr-TR" sz="2200" dirty="0">
                <a:cs typeface="Times New Roman" pitchFamily="18" charset="0"/>
              </a:rPr>
              <a:t>aşrada ise takibe yetkili birimce </a:t>
            </a:r>
            <a:endParaRPr lang="tr-TR" sz="2200" dirty="0"/>
          </a:p>
          <a:p>
            <a:pPr algn="just"/>
            <a:r>
              <a:rPr lang="tr-TR" sz="2200" dirty="0"/>
              <a:t>	</a:t>
            </a:r>
            <a:r>
              <a:rPr lang="tr-TR" sz="2200" dirty="0">
                <a:cs typeface="Times New Roman" pitchFamily="18" charset="0"/>
              </a:rPr>
              <a:t>muhasebeleştirmeye esas belgelerin birer </a:t>
            </a:r>
            <a:r>
              <a:rPr lang="tr-TR" sz="2200" dirty="0"/>
              <a:t>örneği</a:t>
            </a:r>
            <a:r>
              <a:rPr lang="tr-TR" sz="2200" dirty="0">
                <a:cs typeface="Times New Roman" pitchFamily="18" charset="0"/>
              </a:rPr>
              <a:t> muhasebe birimine gönderilerek, sorumlular ve ilgililer adına muhasebe kayıtlarına alınması istenilir. </a:t>
            </a:r>
          </a:p>
          <a:p>
            <a:pPr marL="0" indent="0" algn="ctr"/>
            <a:endParaRPr lang="tr-TR" sz="3000" b="1" dirty="0"/>
          </a:p>
        </p:txBody>
      </p:sp>
    </p:spTree>
    <p:extLst>
      <p:ext uri="{BB962C8B-B14F-4D97-AF65-F5344CB8AC3E}">
        <p14:creationId xmlns:p14="http://schemas.microsoft.com/office/powerpoint/2010/main" val="2712508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p>
          <a:p>
            <a:pPr marL="0" indent="0" algn="ctr"/>
            <a:r>
              <a:rPr lang="tr-TR" sz="3000" dirty="0"/>
              <a:t>Tebliğ (1)</a:t>
            </a:r>
          </a:p>
          <a:p>
            <a:pPr marL="0" indent="0" algn="ctr"/>
            <a:endParaRPr lang="tr-TR" sz="3000" dirty="0"/>
          </a:p>
          <a:p>
            <a:pPr algn="just">
              <a:lnSpc>
                <a:spcPct val="90000"/>
              </a:lnSpc>
            </a:pPr>
            <a:r>
              <a:rPr lang="tr-TR" sz="2600" dirty="0">
                <a:cs typeface="Times New Roman" pitchFamily="18" charset="0"/>
              </a:rPr>
              <a:t>		Kamu zararından doğan alacaklar, merkezde strateji geliştirme birimlerince, taşrada ise takibe yetkili birimlerce sorumluların ve ilgililerin bilinen adreslerine imzaları alınmak suretiyle veya Tebligat Kanunu hükümlerine göre tebliğ edilir. </a:t>
            </a:r>
          </a:p>
          <a:p>
            <a:pPr algn="just">
              <a:lnSpc>
                <a:spcPct val="90000"/>
              </a:lnSpc>
            </a:pPr>
            <a:r>
              <a:rPr lang="tr-TR" sz="2600" dirty="0"/>
              <a:t>		</a:t>
            </a:r>
            <a:r>
              <a:rPr lang="tr-TR" sz="2600" dirty="0">
                <a:cs typeface="Times New Roman" pitchFamily="18" charset="0"/>
              </a:rPr>
              <a:t>Kontrol, denetim veya inceleme sonucunda tespit edilen kamu zararı alacaklarının sorumlulara ve ilgililere tebliğ işlemlerine, değerlendirme işlemlerinin tamamlandığı tarihten itibaren beş iş günü içerisinde başlanır. </a:t>
            </a:r>
          </a:p>
        </p:txBody>
      </p:sp>
    </p:spTree>
    <p:extLst>
      <p:ext uri="{BB962C8B-B14F-4D97-AF65-F5344CB8AC3E}">
        <p14:creationId xmlns:p14="http://schemas.microsoft.com/office/powerpoint/2010/main" val="42033390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algn="just">
              <a:lnSpc>
                <a:spcPct val="90000"/>
              </a:lnSpc>
            </a:pPr>
            <a:endParaRPr lang="tr-TR" sz="2800" dirty="0">
              <a:cs typeface="Times New Roman" pitchFamily="18" charset="0"/>
            </a:endParaRPr>
          </a:p>
          <a:p>
            <a:pPr algn="ctr">
              <a:lnSpc>
                <a:spcPct val="90000"/>
              </a:lnSpc>
            </a:pPr>
            <a:endParaRPr lang="tr-TR" sz="2800" dirty="0"/>
          </a:p>
          <a:p>
            <a:pPr algn="ctr">
              <a:lnSpc>
                <a:spcPct val="90000"/>
              </a:lnSpc>
            </a:pPr>
            <a:r>
              <a:rPr lang="tr-TR" sz="3200" dirty="0"/>
              <a:t>Tebliğ (2)</a:t>
            </a:r>
          </a:p>
          <a:p>
            <a:pPr algn="just">
              <a:spcBef>
                <a:spcPts val="0"/>
              </a:spcBef>
            </a:pPr>
            <a:r>
              <a:rPr lang="tr-TR" sz="2800" dirty="0">
                <a:cs typeface="Times New Roman" pitchFamily="18" charset="0"/>
              </a:rPr>
              <a:t>		</a:t>
            </a:r>
          </a:p>
          <a:p>
            <a:pPr algn="just">
              <a:spcBef>
                <a:spcPts val="0"/>
              </a:spcBef>
            </a:pPr>
            <a:r>
              <a:rPr lang="tr-TR" sz="2800" dirty="0">
                <a:cs typeface="Times New Roman" pitchFamily="18" charset="0"/>
              </a:rPr>
              <a:t>		</a:t>
            </a:r>
            <a:r>
              <a:rPr lang="tr-TR" sz="2400" dirty="0">
                <a:cs typeface="Times New Roman" pitchFamily="18" charset="0"/>
              </a:rPr>
              <a:t>Tebliğde; </a:t>
            </a:r>
          </a:p>
          <a:p>
            <a:pPr algn="just">
              <a:spcBef>
                <a:spcPts val="0"/>
              </a:spcBef>
            </a:pPr>
            <a:r>
              <a:rPr lang="tr-TR" sz="2400" dirty="0"/>
              <a:t>	- </a:t>
            </a:r>
            <a:r>
              <a:rPr lang="tr-TR" sz="2400" dirty="0">
                <a:cs typeface="Times New Roman" pitchFamily="18" charset="0"/>
              </a:rPr>
              <a:t>borcun miktarı, </a:t>
            </a:r>
          </a:p>
          <a:p>
            <a:pPr algn="just">
              <a:spcBef>
                <a:spcPts val="0"/>
              </a:spcBef>
            </a:pPr>
            <a:r>
              <a:rPr lang="tr-TR" sz="2400" dirty="0"/>
              <a:t>	- </a:t>
            </a:r>
            <a:r>
              <a:rPr lang="tr-TR" sz="2400" dirty="0">
                <a:cs typeface="Times New Roman" pitchFamily="18" charset="0"/>
              </a:rPr>
              <a:t>sebebi, </a:t>
            </a:r>
          </a:p>
          <a:p>
            <a:pPr algn="just">
              <a:spcBef>
                <a:spcPts val="0"/>
              </a:spcBef>
            </a:pPr>
            <a:r>
              <a:rPr lang="tr-TR" sz="2400" dirty="0"/>
              <a:t>	- </a:t>
            </a:r>
            <a:r>
              <a:rPr lang="tr-TR" sz="2400" dirty="0">
                <a:cs typeface="Times New Roman" pitchFamily="18" charset="0"/>
              </a:rPr>
              <a:t>doğuş tarihi, </a:t>
            </a:r>
          </a:p>
          <a:p>
            <a:pPr algn="just">
              <a:spcBef>
                <a:spcPts val="0"/>
              </a:spcBef>
            </a:pPr>
            <a:r>
              <a:rPr lang="tr-TR" sz="2400" dirty="0"/>
              <a:t>	- </a:t>
            </a:r>
            <a:r>
              <a:rPr lang="tr-TR" sz="2400" dirty="0">
                <a:cs typeface="Times New Roman" pitchFamily="18" charset="0"/>
              </a:rPr>
              <a:t>faiz başlangıç tarihi, </a:t>
            </a:r>
          </a:p>
          <a:p>
            <a:pPr algn="just">
              <a:spcBef>
                <a:spcPts val="0"/>
              </a:spcBef>
            </a:pPr>
            <a:r>
              <a:rPr lang="tr-TR" sz="2400" dirty="0"/>
              <a:t>	- </a:t>
            </a:r>
            <a:r>
              <a:rPr lang="tr-TR" sz="2400" dirty="0">
                <a:cs typeface="Times New Roman" pitchFamily="18" charset="0"/>
              </a:rPr>
              <a:t>ödeme yeri, </a:t>
            </a:r>
          </a:p>
          <a:p>
            <a:pPr algn="just">
              <a:spcBef>
                <a:spcPts val="0"/>
              </a:spcBef>
            </a:pPr>
            <a:r>
              <a:rPr lang="tr-TR" sz="2400" dirty="0"/>
              <a:t>	- </a:t>
            </a:r>
            <a:r>
              <a:rPr lang="tr-TR" sz="2400" dirty="0">
                <a:cs typeface="Times New Roman" pitchFamily="18" charset="0"/>
              </a:rPr>
              <a:t>yedi günlük itiraz süresi, </a:t>
            </a:r>
          </a:p>
          <a:p>
            <a:pPr algn="just">
              <a:spcBef>
                <a:spcPts val="0"/>
              </a:spcBef>
            </a:pPr>
            <a:r>
              <a:rPr lang="tr-TR" sz="2400" dirty="0"/>
              <a:t>	- </a:t>
            </a:r>
            <a:r>
              <a:rPr lang="tr-TR" sz="2400" dirty="0">
                <a:cs typeface="Times New Roman" pitchFamily="18" charset="0"/>
              </a:rPr>
              <a:t>itiraz mercii belirtilerek, söz konusu tutarın tebliğ tarihinden itibaren bir ay içerisinde ödenmesi istenir. </a:t>
            </a:r>
            <a:endParaRPr lang="tr-TR" sz="2400" dirty="0"/>
          </a:p>
        </p:txBody>
      </p:sp>
    </p:spTree>
    <p:extLst>
      <p:ext uri="{BB962C8B-B14F-4D97-AF65-F5344CB8AC3E}">
        <p14:creationId xmlns:p14="http://schemas.microsoft.com/office/powerpoint/2010/main" val="41393967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3600" b="1" dirty="0"/>
          </a:p>
          <a:p>
            <a:pPr marL="0" indent="0" algn="ctr"/>
            <a:r>
              <a:rPr lang="tr-TR" sz="3600" dirty="0"/>
              <a:t>Kamu zararı nedir</a:t>
            </a:r>
          </a:p>
          <a:p>
            <a:pPr marL="0" indent="0" algn="ctr"/>
            <a:endParaRPr lang="tr-TR" sz="3600" b="1" dirty="0"/>
          </a:p>
          <a:p>
            <a:pPr marL="0" indent="0" algn="just"/>
            <a:r>
              <a:rPr lang="tr-TR" sz="3200" dirty="0">
                <a:cs typeface="Times New Roman" pitchFamily="18" charset="0"/>
              </a:rPr>
              <a:t>	</a:t>
            </a:r>
            <a:r>
              <a:rPr lang="tr-TR" sz="2800" dirty="0">
                <a:cs typeface="Times New Roman" pitchFamily="18" charset="0"/>
              </a:rPr>
              <a:t>Kamu zararı; </a:t>
            </a:r>
          </a:p>
          <a:p>
            <a:pPr marL="0" indent="0" algn="just"/>
            <a:r>
              <a:rPr lang="tr-TR" sz="2800" dirty="0">
                <a:cs typeface="Times New Roman" pitchFamily="18" charset="0"/>
              </a:rPr>
              <a:t>	- kamu görevlilerinin kasıt, kusur veya ihmallerinden kaynaklanan </a:t>
            </a:r>
          </a:p>
          <a:p>
            <a:pPr marL="0" indent="0" algn="just"/>
            <a:r>
              <a:rPr lang="tr-TR" sz="2800" dirty="0">
                <a:cs typeface="Times New Roman" pitchFamily="18" charset="0"/>
              </a:rPr>
              <a:t>	- mevzuata aykırı karar, işlem veya eylemleri sonucunda </a:t>
            </a:r>
          </a:p>
          <a:p>
            <a:pPr marL="0" indent="0" algn="just"/>
            <a:r>
              <a:rPr lang="tr-TR" sz="2800" dirty="0">
                <a:cs typeface="Times New Roman" pitchFamily="18" charset="0"/>
              </a:rPr>
              <a:t>	- kamu kaynağında artışa engel veya eksilmeye neden olunması</a:t>
            </a:r>
            <a:r>
              <a:rPr lang="tr-TR" sz="2800" dirty="0"/>
              <a:t>dır.</a:t>
            </a:r>
          </a:p>
          <a:p>
            <a:pPr marL="0" indent="0" algn="ctr"/>
            <a:endParaRPr lang="tr-TR" sz="3600" b="1" dirty="0"/>
          </a:p>
        </p:txBody>
      </p:sp>
    </p:spTree>
    <p:extLst>
      <p:ext uri="{BB962C8B-B14F-4D97-AF65-F5344CB8AC3E}">
        <p14:creationId xmlns:p14="http://schemas.microsoft.com/office/powerpoint/2010/main" val="41207145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p>
          <a:p>
            <a:pPr marL="0" indent="0" algn="ctr"/>
            <a:r>
              <a:rPr lang="tr-TR" sz="3000" dirty="0"/>
              <a:t>İtiraz</a:t>
            </a:r>
          </a:p>
          <a:p>
            <a:pPr marL="0" indent="0" algn="ctr"/>
            <a:endParaRPr lang="tr-TR" sz="3000" dirty="0"/>
          </a:p>
          <a:p>
            <a:pPr marL="0" indent="0" algn="ctr"/>
            <a:endParaRPr lang="tr-TR" sz="3000" dirty="0"/>
          </a:p>
          <a:p>
            <a:pPr algn="just"/>
            <a:r>
              <a:rPr lang="tr-TR" sz="2800" dirty="0">
                <a:cs typeface="Times New Roman" pitchFamily="18" charset="0"/>
              </a:rPr>
              <a:t>		</a:t>
            </a:r>
            <a:r>
              <a:rPr lang="tr-TR" sz="2600" dirty="0">
                <a:cs typeface="Times New Roman" pitchFamily="18" charset="0"/>
              </a:rPr>
              <a:t>İtiraz merkezde strateji geliştirme birimince, taşrada ise takibe yetkili birimin en üst yöneticisince on iş günü içerisinde sonuçlandırılır. </a:t>
            </a:r>
            <a:endParaRPr lang="tr-TR" sz="2600" dirty="0"/>
          </a:p>
          <a:p>
            <a:pPr algn="just"/>
            <a:r>
              <a:rPr lang="tr-TR" sz="2600" dirty="0"/>
              <a:t>		</a:t>
            </a:r>
            <a:r>
              <a:rPr lang="tr-TR" sz="2600" dirty="0">
                <a:cs typeface="Times New Roman" pitchFamily="18" charset="0"/>
              </a:rPr>
              <a:t>İtiraz ve itirazı değerlendirme süresi bir aylık ödeme süresini etkilemez.</a:t>
            </a:r>
            <a:endParaRPr lang="tr-TR" sz="2600" dirty="0"/>
          </a:p>
          <a:p>
            <a:pPr marL="0" indent="0" algn="ctr"/>
            <a:endParaRPr lang="tr-TR" sz="3000" b="1" dirty="0"/>
          </a:p>
        </p:txBody>
      </p:sp>
    </p:spTree>
    <p:extLst>
      <p:ext uri="{BB962C8B-B14F-4D97-AF65-F5344CB8AC3E}">
        <p14:creationId xmlns:p14="http://schemas.microsoft.com/office/powerpoint/2010/main" val="13678458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p>
          <a:p>
            <a:pPr marL="0" indent="0" algn="ctr"/>
            <a:endParaRPr lang="tr-TR" sz="2800" dirty="0"/>
          </a:p>
          <a:p>
            <a:pPr marL="0" indent="0" algn="ctr"/>
            <a:r>
              <a:rPr lang="tr-TR" sz="2800" dirty="0"/>
              <a:t>Tebliğ edilen alacağın süresinde  ödenmemesi</a:t>
            </a:r>
          </a:p>
          <a:p>
            <a:pPr algn="just"/>
            <a:endParaRPr lang="tr-TR" sz="2400" dirty="0">
              <a:cs typeface="Times New Roman" pitchFamily="18" charset="0"/>
            </a:endParaRPr>
          </a:p>
          <a:p>
            <a:pPr algn="just">
              <a:spcBef>
                <a:spcPts val="0"/>
              </a:spcBef>
            </a:pPr>
            <a:r>
              <a:rPr lang="tr-TR" sz="2400" dirty="0">
                <a:cs typeface="Times New Roman" pitchFamily="18" charset="0"/>
              </a:rPr>
              <a:t>		Kamu zararı alacaklarının yapılan tebligata rağmen sorumlular ve/veya ilgililerce süresinde rızaen ödenmemesi halinde</a:t>
            </a:r>
            <a:r>
              <a:rPr lang="tr-TR" sz="2400" dirty="0"/>
              <a:t>,</a:t>
            </a:r>
            <a:endParaRPr lang="tr-TR" sz="2400" dirty="0">
              <a:cs typeface="Times New Roman" pitchFamily="18" charset="0"/>
            </a:endParaRPr>
          </a:p>
          <a:p>
            <a:pPr algn="just">
              <a:spcBef>
                <a:spcPts val="0"/>
              </a:spcBef>
            </a:pPr>
            <a:r>
              <a:rPr lang="tr-TR" sz="2400" dirty="0">
                <a:cs typeface="Times New Roman" pitchFamily="18" charset="0"/>
              </a:rPr>
              <a:t>		ilgili alacak takip dosyası, sürenin bitiminden itibaren beş iş günü içerisinde, alacağın hükmen tahsili için, strateji geliştirme birimi veya taşradaki ilgili takip birimince kamu idaresini temsile yetkili hukuk birimine gönderilir. </a:t>
            </a:r>
          </a:p>
          <a:p>
            <a:pPr marL="0" indent="0" algn="ctr">
              <a:spcBef>
                <a:spcPts val="0"/>
              </a:spcBef>
            </a:pPr>
            <a:endParaRPr lang="tr-TR" sz="2600" b="1" dirty="0"/>
          </a:p>
        </p:txBody>
      </p:sp>
    </p:spTree>
    <p:extLst>
      <p:ext uri="{BB962C8B-B14F-4D97-AF65-F5344CB8AC3E}">
        <p14:creationId xmlns:p14="http://schemas.microsoft.com/office/powerpoint/2010/main" val="4264041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Alacağın güvence altına alınması</a:t>
            </a:r>
            <a:r>
              <a:rPr lang="tr-TR" sz="2800" dirty="0"/>
              <a:t> (1)</a:t>
            </a:r>
          </a:p>
          <a:p>
            <a:pPr marL="0" indent="0" algn="ctr"/>
            <a:endParaRPr lang="tr-TR" sz="2800" dirty="0">
              <a:cs typeface="Times New Roman" pitchFamily="18" charset="0"/>
            </a:endParaRPr>
          </a:p>
          <a:p>
            <a:pPr marL="0" indent="0" algn="just"/>
            <a:r>
              <a:rPr lang="tr-TR" sz="2800" dirty="0">
                <a:cs typeface="Times New Roman" pitchFamily="18" charset="0"/>
              </a:rPr>
              <a:t>	</a:t>
            </a:r>
            <a:r>
              <a:rPr lang="tr-TR" sz="2400" dirty="0">
                <a:cs typeface="Times New Roman" pitchFamily="18" charset="0"/>
              </a:rPr>
              <a:t>İcra ve İflas Kanununda ihtiyatî haciz için öngörülen şartların varlığı ve kamu idaresi üst yöneticisinin de gerekli görmesi halinde, </a:t>
            </a:r>
          </a:p>
          <a:p>
            <a:pPr marL="0" indent="0" algn="just"/>
            <a:r>
              <a:rPr lang="tr-TR" sz="2400" dirty="0">
                <a:cs typeface="Times New Roman" pitchFamily="18" charset="0"/>
              </a:rPr>
              <a:t>	mahkeme kararı veya Sayıştay ilâmı tebliğ edilinceye kadar, alacaklı kamu idaresince kamu alacağını güvence altına almak amacıyla yetkili mahkemeden karar alınarak, sorumluların ve ilgililerin mal, hak ve alacakları üzerine ihtiyatî haciz konulur.</a:t>
            </a:r>
          </a:p>
          <a:p>
            <a:pPr marL="0" indent="0" algn="just"/>
            <a:endParaRPr lang="tr-TR" sz="2600" b="1" dirty="0"/>
          </a:p>
        </p:txBody>
      </p:sp>
    </p:spTree>
    <p:extLst>
      <p:ext uri="{BB962C8B-B14F-4D97-AF65-F5344CB8AC3E}">
        <p14:creationId xmlns:p14="http://schemas.microsoft.com/office/powerpoint/2010/main" val="36376582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Alacağın güvence altına alınması</a:t>
            </a:r>
            <a:r>
              <a:rPr lang="tr-TR" sz="2800" dirty="0"/>
              <a:t> (2)</a:t>
            </a:r>
          </a:p>
          <a:p>
            <a:pPr algn="just">
              <a:spcBef>
                <a:spcPts val="0"/>
              </a:spcBef>
            </a:pPr>
            <a:r>
              <a:rPr lang="tr-TR" sz="2800" dirty="0">
                <a:cs typeface="Times New Roman" pitchFamily="18" charset="0"/>
              </a:rPr>
              <a:t>		</a:t>
            </a:r>
          </a:p>
          <a:p>
            <a:pPr algn="just">
              <a:spcBef>
                <a:spcPts val="0"/>
              </a:spcBef>
            </a:pPr>
            <a:r>
              <a:rPr lang="tr-TR" sz="2800" dirty="0">
                <a:cs typeface="Times New Roman" pitchFamily="18" charset="0"/>
              </a:rPr>
              <a:t>		</a:t>
            </a:r>
            <a:r>
              <a:rPr lang="tr-TR" sz="2200" dirty="0">
                <a:cs typeface="Times New Roman" pitchFamily="18" charset="0"/>
              </a:rPr>
              <a:t>Kamu alacağının güvence altına alınması ihtiyacı doğarsa, merkezde strateji geliştirme birimleri taşrada ise alacağı takibe yetkili birimler, konunun üst yöneticiye arz edilerek onayının alınması ve alınan onaya göre gereğinin yapılmasını ilgili hukuk biriminden istenmesi işlemlerini, kamu idaresini temsile yetkili hukuk birimleri ise yetkili mahkemeden karar alınması ve gerekli hallerde icra mahkemesinden kararın infazının sağlanması işlemlerini yerine getireceklerdir. </a:t>
            </a:r>
            <a:endParaRPr lang="tr-TR" sz="2200" dirty="0"/>
          </a:p>
          <a:p>
            <a:pPr algn="just">
              <a:spcBef>
                <a:spcPts val="0"/>
              </a:spcBef>
            </a:pPr>
            <a:r>
              <a:rPr lang="tr-TR" sz="2200" dirty="0"/>
              <a:t>	       </a:t>
            </a:r>
            <a:r>
              <a:rPr lang="tr-TR" sz="2200" dirty="0">
                <a:cs typeface="Times New Roman" pitchFamily="18" charset="0"/>
              </a:rPr>
              <a:t>Üst yönetici yetkisini taşrada idarenin en üst yöneticisine devredebilir. Hukuk biriminin bulunmaması halinde takibe yetkili birimin harcama yetkilisi </a:t>
            </a:r>
            <a:r>
              <a:rPr lang="tr-TR" sz="2200" dirty="0"/>
              <a:t>tarafından </a:t>
            </a:r>
            <a:r>
              <a:rPr lang="tr-TR" sz="2200" dirty="0">
                <a:cs typeface="Times New Roman" pitchFamily="18" charset="0"/>
              </a:rPr>
              <a:t>ihtiyati haciz talebinde bulun</a:t>
            </a:r>
            <a:r>
              <a:rPr lang="tr-TR" sz="2200" dirty="0"/>
              <a:t>ul</a:t>
            </a:r>
            <a:r>
              <a:rPr lang="tr-TR" sz="2200" dirty="0">
                <a:cs typeface="Times New Roman" pitchFamily="18" charset="0"/>
              </a:rPr>
              <a:t>ması gerekmektedir.</a:t>
            </a:r>
            <a:endParaRPr lang="tr-TR" sz="2200" dirty="0"/>
          </a:p>
          <a:p>
            <a:pPr marL="0" indent="0" algn="ctr"/>
            <a:endParaRPr lang="tr-TR" sz="2600" b="1" dirty="0"/>
          </a:p>
        </p:txBody>
      </p:sp>
    </p:spTree>
    <p:extLst>
      <p:ext uri="{BB962C8B-B14F-4D97-AF65-F5344CB8AC3E}">
        <p14:creationId xmlns:p14="http://schemas.microsoft.com/office/powerpoint/2010/main" val="1229901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p>
          <a:p>
            <a:pPr marL="0" indent="0" algn="ctr"/>
            <a:r>
              <a:rPr lang="tr-TR" sz="2800" dirty="0"/>
              <a:t>A</a:t>
            </a:r>
            <a:r>
              <a:rPr lang="tr-TR" sz="2800" dirty="0">
                <a:cs typeface="Times New Roman" pitchFamily="18" charset="0"/>
              </a:rPr>
              <a:t>lacağın rızaen veya sulh yoluyla ödenmesi</a:t>
            </a:r>
            <a:r>
              <a:rPr lang="tr-TR" sz="2800" dirty="0"/>
              <a:t> (1) </a:t>
            </a:r>
          </a:p>
          <a:p>
            <a:pPr marL="0" indent="0" algn="ctr"/>
            <a:endParaRPr lang="tr-TR" sz="2800" dirty="0"/>
          </a:p>
          <a:p>
            <a:pPr algn="just">
              <a:lnSpc>
                <a:spcPct val="90000"/>
              </a:lnSpc>
            </a:pPr>
            <a:r>
              <a:rPr lang="tr-TR" sz="2200" dirty="0"/>
              <a:t>		K</a:t>
            </a:r>
            <a:r>
              <a:rPr lang="tr-TR" sz="2200" dirty="0">
                <a:cs typeface="Times New Roman" pitchFamily="18" charset="0"/>
              </a:rPr>
              <a:t>amu zararından doğan alacaklar, sorumluları veya ilgilileri tarafından rızaen veya ilgili mevzuat hükümleri çerçevesinde sulh yoluyla ödenebilir. </a:t>
            </a:r>
          </a:p>
          <a:p>
            <a:pPr algn="just">
              <a:lnSpc>
                <a:spcPct val="90000"/>
              </a:lnSpc>
            </a:pPr>
            <a:endParaRPr lang="tr-TR" sz="2200" dirty="0">
              <a:cs typeface="Times New Roman" pitchFamily="18" charset="0"/>
            </a:endParaRPr>
          </a:p>
          <a:p>
            <a:pPr algn="just">
              <a:lnSpc>
                <a:spcPct val="90000"/>
              </a:lnSpc>
            </a:pPr>
            <a:r>
              <a:rPr lang="tr-TR" sz="2200" dirty="0"/>
              <a:t>		</a:t>
            </a:r>
            <a:r>
              <a:rPr lang="tr-TR" sz="2200" dirty="0">
                <a:cs typeface="Times New Roman" pitchFamily="18" charset="0"/>
              </a:rPr>
              <a:t>Oluştuğu tarih itibarıyla </a:t>
            </a:r>
            <a:r>
              <a:rPr lang="tr-TR" sz="2200" dirty="0" err="1">
                <a:cs typeface="Times New Roman" pitchFamily="18" charset="0"/>
              </a:rPr>
              <a:t>onaltı</a:t>
            </a:r>
            <a:r>
              <a:rPr lang="tr-TR" sz="2200" dirty="0">
                <a:cs typeface="Times New Roman" pitchFamily="18" charset="0"/>
              </a:rPr>
              <a:t> yaşından büyükler için tespit edilen asgarî ücretin bir aylık brüt tutarının yarısını geçmeyen alacaklar, merkezde üst yöneticinin, taşrada ise idarenin en üst yöneticisinin izni ve sorumlunun veya ilgilinin kabul etmesi koşuluyla, tebliğ tarihini izleyen aybaşından itibaren aylığından kesilerek rızaen tahsil edilir.</a:t>
            </a:r>
            <a:endParaRPr lang="tr-TR" sz="2200" dirty="0"/>
          </a:p>
          <a:p>
            <a:pPr marL="0" indent="0" algn="ctr"/>
            <a:r>
              <a:rPr lang="tr-TR" sz="2800" dirty="0">
                <a:cs typeface="Times New Roman" pitchFamily="18" charset="0"/>
              </a:rPr>
              <a:t/>
            </a:r>
            <a:br>
              <a:rPr lang="tr-TR" sz="2800" dirty="0">
                <a:cs typeface="Times New Roman" pitchFamily="18" charset="0"/>
              </a:rPr>
            </a:br>
            <a:endParaRPr lang="tr-TR" sz="2600" b="1" dirty="0"/>
          </a:p>
        </p:txBody>
      </p:sp>
    </p:spTree>
    <p:extLst>
      <p:ext uri="{BB962C8B-B14F-4D97-AF65-F5344CB8AC3E}">
        <p14:creationId xmlns:p14="http://schemas.microsoft.com/office/powerpoint/2010/main" val="28395217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Alacağın rızaen veya sulh yoluyla ödenmesi</a:t>
            </a:r>
            <a:r>
              <a:rPr lang="tr-TR" sz="2800" dirty="0"/>
              <a:t> (2)</a:t>
            </a:r>
          </a:p>
          <a:p>
            <a:pPr marL="0" indent="0" algn="ctr"/>
            <a:endParaRPr lang="tr-TR" sz="2800" b="1" dirty="0"/>
          </a:p>
          <a:p>
            <a:pPr algn="just">
              <a:spcBef>
                <a:spcPts val="0"/>
              </a:spcBef>
            </a:pPr>
            <a:r>
              <a:rPr lang="tr-TR" sz="2400" dirty="0">
                <a:cs typeface="Times New Roman" pitchFamily="18" charset="0"/>
              </a:rPr>
              <a:t>		Bu tutarları aşan alacağın ödenmesinin ilgili mevzuat çerçevesinde sulh yolu ile sağlanması halinde, sulh işleminin kesinleştiği tarihi izleyen aybaşından itibaren sorumlunun ve/veya ilgilinin aylığından kesilerek tahsil edilebilir. </a:t>
            </a:r>
          </a:p>
          <a:p>
            <a:pPr algn="just">
              <a:spcBef>
                <a:spcPts val="0"/>
              </a:spcBef>
            </a:pPr>
            <a:endParaRPr lang="tr-TR" sz="2400" dirty="0">
              <a:cs typeface="Times New Roman" pitchFamily="18" charset="0"/>
            </a:endParaRPr>
          </a:p>
          <a:p>
            <a:pPr algn="just">
              <a:spcBef>
                <a:spcPts val="0"/>
              </a:spcBef>
            </a:pPr>
            <a:r>
              <a:rPr lang="tr-TR" sz="2400" dirty="0"/>
              <a:t>		</a:t>
            </a:r>
            <a:r>
              <a:rPr lang="tr-TR" sz="2400" dirty="0">
                <a:cs typeface="Times New Roman" pitchFamily="18" charset="0"/>
              </a:rPr>
              <a:t>Aylıklardan yapılacak kesinti tutarı, sorumlulara veya ilgililere yapılan her türlü aylık, ödenek, zam, tazminat dahil bir aylık net ödemelerinin dörtte birinden az, üçte birinden çok olamaz. </a:t>
            </a:r>
            <a:endParaRPr lang="tr-TR" sz="2400" dirty="0"/>
          </a:p>
          <a:p>
            <a:pPr marL="0" indent="0" algn="ctr"/>
            <a:endParaRPr lang="tr-TR" sz="2600" b="1" dirty="0"/>
          </a:p>
        </p:txBody>
      </p:sp>
    </p:spTree>
    <p:extLst>
      <p:ext uri="{BB962C8B-B14F-4D97-AF65-F5344CB8AC3E}">
        <p14:creationId xmlns:p14="http://schemas.microsoft.com/office/powerpoint/2010/main" val="2506751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Alacağın takas suretiyle ödenmesi</a:t>
            </a:r>
            <a:r>
              <a:rPr lang="tr-TR" sz="2800" dirty="0"/>
              <a:t> (1)</a:t>
            </a:r>
          </a:p>
          <a:p>
            <a:pPr marL="0" indent="0" algn="ctr"/>
            <a:endParaRPr lang="tr-TR" sz="2800" dirty="0"/>
          </a:p>
          <a:p>
            <a:pPr marL="0" indent="0" algn="ctr"/>
            <a:endParaRPr lang="tr-TR" sz="2800" dirty="0"/>
          </a:p>
          <a:p>
            <a:pPr marL="0" indent="0" algn="just"/>
            <a:r>
              <a:rPr lang="tr-TR" sz="2400" dirty="0">
                <a:cs typeface="Times New Roman" pitchFamily="18" charset="0"/>
              </a:rPr>
              <a:t>		Kamu zararı alacakları, sorumluların ve ilgililerin kamu idaresiyle olan özel hukuk ilişkilerinden doğan alacaklarından </a:t>
            </a:r>
            <a:r>
              <a:rPr lang="tr-TR" sz="2400" dirty="0"/>
              <a:t>Borçlar</a:t>
            </a:r>
            <a:r>
              <a:rPr lang="tr-TR" sz="2400" dirty="0">
                <a:cs typeface="Times New Roman" pitchFamily="18" charset="0"/>
              </a:rPr>
              <a:t> Kanun</a:t>
            </a:r>
            <a:r>
              <a:rPr lang="tr-TR" sz="2400" dirty="0"/>
              <a:t>u</a:t>
            </a:r>
            <a:r>
              <a:rPr lang="tr-TR" sz="2400" dirty="0">
                <a:cs typeface="Times New Roman" pitchFamily="18" charset="0"/>
              </a:rPr>
              <a:t> hükümlerine göre takas suretiyle tahsil edilebilir.</a:t>
            </a:r>
            <a:endParaRPr lang="tr-TR" sz="2400" dirty="0"/>
          </a:p>
          <a:p>
            <a:pPr marL="0" indent="0" algn="ctr"/>
            <a:r>
              <a:rPr lang="tr-TR" sz="2800" dirty="0"/>
              <a:t> </a:t>
            </a:r>
            <a:r>
              <a:rPr lang="tr-TR" sz="2800" dirty="0">
                <a:cs typeface="Times New Roman" pitchFamily="18" charset="0"/>
              </a:rPr>
              <a:t/>
            </a:r>
            <a:br>
              <a:rPr lang="tr-TR" sz="2800" dirty="0">
                <a:cs typeface="Times New Roman" pitchFamily="18" charset="0"/>
              </a:rPr>
            </a:br>
            <a:endParaRPr lang="tr-TR" sz="2600" b="1" dirty="0"/>
          </a:p>
        </p:txBody>
      </p:sp>
    </p:spTree>
    <p:extLst>
      <p:ext uri="{BB962C8B-B14F-4D97-AF65-F5344CB8AC3E}">
        <p14:creationId xmlns:p14="http://schemas.microsoft.com/office/powerpoint/2010/main" val="28098109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lnSpcReduction="10000"/>
          </a:bodyPr>
          <a:lstStyle/>
          <a:p>
            <a:pPr marL="0" indent="0" algn="ctr"/>
            <a:endParaRPr lang="tr-TR" sz="2800" dirty="0">
              <a:cs typeface="Times New Roman" pitchFamily="18" charset="0"/>
            </a:endParaRPr>
          </a:p>
          <a:p>
            <a:pPr marL="0" indent="0" algn="ctr"/>
            <a:r>
              <a:rPr lang="tr-TR" sz="2800" dirty="0">
                <a:cs typeface="Times New Roman" pitchFamily="18" charset="0"/>
              </a:rPr>
              <a:t>Alacağın takas suretiyle ödenmesi</a:t>
            </a:r>
            <a:r>
              <a:rPr lang="tr-TR" sz="2800" dirty="0"/>
              <a:t> (2)</a:t>
            </a:r>
          </a:p>
          <a:p>
            <a:pPr marL="0" indent="0" algn="ctr"/>
            <a:endParaRPr lang="tr-TR" sz="2800" dirty="0"/>
          </a:p>
          <a:p>
            <a:pPr algn="just"/>
            <a:r>
              <a:rPr lang="tr-TR" sz="2200" dirty="0">
                <a:cs typeface="Times New Roman" pitchFamily="18" charset="0"/>
              </a:rPr>
              <a:t>		Takas suretiyle tahsil için; </a:t>
            </a:r>
          </a:p>
          <a:p>
            <a:pPr algn="just"/>
            <a:r>
              <a:rPr lang="tr-TR" sz="2200" dirty="0"/>
              <a:t>	</a:t>
            </a:r>
            <a:r>
              <a:rPr lang="tr-TR" sz="2200" dirty="0">
                <a:cs typeface="Times New Roman" pitchFamily="18" charset="0"/>
              </a:rPr>
              <a:t>- Alacaklı kamu idaresi ile sorumlu ve/veya ilgilinin karşılıklı olarak alacaklı ve borçlu durumunda olmaları,</a:t>
            </a:r>
          </a:p>
          <a:p>
            <a:pPr algn="just"/>
            <a:r>
              <a:rPr lang="tr-TR" sz="2200" dirty="0"/>
              <a:t>	</a:t>
            </a:r>
            <a:r>
              <a:rPr lang="tr-TR" sz="2200" dirty="0">
                <a:cs typeface="Times New Roman" pitchFamily="18" charset="0"/>
              </a:rPr>
              <a:t>- Takas edilecek borç ve alacağın nakit olması,</a:t>
            </a:r>
          </a:p>
          <a:p>
            <a:pPr algn="just"/>
            <a:r>
              <a:rPr lang="tr-TR" sz="2200" dirty="0"/>
              <a:t>	</a:t>
            </a:r>
            <a:r>
              <a:rPr lang="tr-TR" sz="2200" dirty="0">
                <a:cs typeface="Times New Roman" pitchFamily="18" charset="0"/>
              </a:rPr>
              <a:t>- Takas edilecek borç ve alacağın her ikisinin de vadesinin gelmiş olması,</a:t>
            </a:r>
          </a:p>
          <a:p>
            <a:pPr algn="just"/>
            <a:r>
              <a:rPr lang="tr-TR" sz="2200" dirty="0"/>
              <a:t>	</a:t>
            </a:r>
            <a:r>
              <a:rPr lang="tr-TR" sz="2200" dirty="0">
                <a:cs typeface="Times New Roman" pitchFamily="18" charset="0"/>
              </a:rPr>
              <a:t>- Takas yapılmadan önce sorumluya ve/veya ilgiliye alacağının borcuna takas suretiyle mahsup edileceğinin bir yazı ile bildirilmesi veya alacağını talep ettiği zaman borcu ile takas edileceğinin beyan edilmesi, </a:t>
            </a:r>
          </a:p>
          <a:p>
            <a:pPr algn="just"/>
            <a:r>
              <a:rPr lang="tr-TR" sz="2200" dirty="0">
                <a:cs typeface="Times New Roman" pitchFamily="18" charset="0"/>
              </a:rPr>
              <a:t>		gerekir.</a:t>
            </a:r>
            <a:endParaRPr lang="tr-TR" sz="2200" dirty="0"/>
          </a:p>
          <a:p>
            <a:pPr marL="0" indent="0" algn="ctr"/>
            <a:r>
              <a:rPr lang="tr-TR" sz="2800" dirty="0"/>
              <a:t> </a:t>
            </a:r>
            <a:r>
              <a:rPr lang="tr-TR" sz="2800" dirty="0">
                <a:cs typeface="Times New Roman" pitchFamily="18" charset="0"/>
              </a:rPr>
              <a:t/>
            </a:r>
            <a:br>
              <a:rPr lang="tr-TR" sz="2800" dirty="0">
                <a:cs typeface="Times New Roman" pitchFamily="18" charset="0"/>
              </a:rPr>
            </a:br>
            <a:endParaRPr lang="tr-TR" sz="2600" b="1" dirty="0"/>
          </a:p>
        </p:txBody>
      </p:sp>
    </p:spTree>
    <p:extLst>
      <p:ext uri="{BB962C8B-B14F-4D97-AF65-F5344CB8AC3E}">
        <p14:creationId xmlns:p14="http://schemas.microsoft.com/office/powerpoint/2010/main" val="21022226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endParaRPr lang="tr-TR" sz="2800" dirty="0">
              <a:cs typeface="Times New Roman" pitchFamily="18" charset="0"/>
            </a:endParaRPr>
          </a:p>
          <a:p>
            <a:pPr marL="0" indent="0" algn="ctr"/>
            <a:r>
              <a:rPr lang="tr-TR" sz="2800" dirty="0">
                <a:cs typeface="Times New Roman" pitchFamily="18" charset="0"/>
              </a:rPr>
              <a:t>İcra yoluyla tahsilat</a:t>
            </a:r>
          </a:p>
          <a:p>
            <a:pPr marL="0" indent="0" algn="ctr"/>
            <a:endParaRPr lang="tr-TR" sz="2800" b="1" dirty="0">
              <a:cs typeface="Times New Roman" pitchFamily="18" charset="0"/>
            </a:endParaRPr>
          </a:p>
          <a:p>
            <a:pPr marL="0" indent="0" algn="just"/>
            <a:r>
              <a:rPr lang="tr-TR" sz="2400" dirty="0"/>
              <a:t>		S</a:t>
            </a:r>
            <a:r>
              <a:rPr lang="tr-TR" sz="2400" dirty="0">
                <a:cs typeface="Times New Roman" pitchFamily="18" charset="0"/>
              </a:rPr>
              <a:t>ayıştay ve mahkeme ilâmları ile hüküm altına alındığı halde sorumluları ve/veya ilgilileri tarafından rızaen ödenmeyen kamu zararından doğan alacaklar, İcra ve İflas Kanunu hükümlerine göre tahsil edilir.</a:t>
            </a:r>
          </a:p>
          <a:p>
            <a:pPr marL="0" indent="0" algn="ctr"/>
            <a:endParaRPr lang="tr-TR" sz="2600" b="1" dirty="0"/>
          </a:p>
        </p:txBody>
      </p:sp>
    </p:spTree>
    <p:extLst>
      <p:ext uri="{BB962C8B-B14F-4D97-AF65-F5344CB8AC3E}">
        <p14:creationId xmlns:p14="http://schemas.microsoft.com/office/powerpoint/2010/main" val="13122662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3000" dirty="0">
                <a:cs typeface="Times New Roman" pitchFamily="18" charset="0"/>
              </a:rPr>
              <a:t>Malvarlığı araştırması</a:t>
            </a:r>
            <a:r>
              <a:rPr lang="tr-TR" sz="3000" dirty="0"/>
              <a:t> (1)</a:t>
            </a:r>
          </a:p>
          <a:p>
            <a:pPr marL="0" indent="0" algn="ctr"/>
            <a:endParaRPr lang="tr-TR" sz="3000" b="1" dirty="0"/>
          </a:p>
          <a:p>
            <a:pPr marL="0" indent="0" algn="just"/>
            <a:r>
              <a:rPr lang="tr-TR" sz="2400" dirty="0">
                <a:cs typeface="Times New Roman" pitchFamily="18" charset="0"/>
              </a:rPr>
              <a:t>	Kamu idarelerinin strateji geliştirme birimleri ile taşradaki takibe yetkili birimleri tarafından öncelikle </a:t>
            </a:r>
          </a:p>
          <a:p>
            <a:pPr marL="0" indent="0" algn="just"/>
            <a:r>
              <a:rPr lang="tr-TR" sz="2400" dirty="0">
                <a:cs typeface="Times New Roman" pitchFamily="18" charset="0"/>
              </a:rPr>
              <a:t>	tapu, banka, vergi dairesi, trafik şubesi ve sosyal güvenlik kurumları olmak üzere, </a:t>
            </a:r>
          </a:p>
          <a:p>
            <a:pPr marL="0" indent="0" algn="just"/>
            <a:r>
              <a:rPr lang="tr-TR" sz="2400" dirty="0">
                <a:cs typeface="Times New Roman" pitchFamily="18" charset="0"/>
              </a:rPr>
              <a:t>ilgili yerlerden sorumluların ve ilgililerin malvarlığı araştırması yapılarak veya yaptırılarak alacak takip dosyası tamamlanır ve icra takibatı yapılmak veya gereken hallerde yetkili mercilerden takipten vazgeçme onayı alınmak üzere kamu idaresini temsile yetkili hukuk birimine gönderilir. </a:t>
            </a:r>
          </a:p>
          <a:p>
            <a:pPr marL="0" indent="0" algn="just"/>
            <a:endParaRPr lang="tr-TR" sz="3000" b="1" dirty="0"/>
          </a:p>
        </p:txBody>
      </p:sp>
    </p:spTree>
    <p:extLst>
      <p:ext uri="{BB962C8B-B14F-4D97-AF65-F5344CB8AC3E}">
        <p14:creationId xmlns:p14="http://schemas.microsoft.com/office/powerpoint/2010/main" val="22658940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2600" b="1" dirty="0"/>
          </a:p>
          <a:p>
            <a:pPr marL="0" indent="0">
              <a:buNone/>
            </a:pPr>
            <a:r>
              <a:rPr lang="tr-TR" sz="2600" dirty="0"/>
              <a:t>			</a:t>
            </a:r>
            <a:r>
              <a:rPr lang="tr-TR" sz="2800" dirty="0"/>
              <a:t>Kamu kaynağı</a:t>
            </a:r>
          </a:p>
          <a:p>
            <a:pPr marL="0" indent="0">
              <a:buNone/>
            </a:pPr>
            <a:endParaRPr lang="tr-TR" sz="2800" b="1" dirty="0"/>
          </a:p>
          <a:p>
            <a:pPr marL="0" indent="0"/>
            <a:r>
              <a:rPr lang="tr-TR" sz="2800" dirty="0"/>
              <a:t>	Borçlanma suretiyle elde edilen imkânlar dahil  </a:t>
            </a:r>
          </a:p>
          <a:p>
            <a:pPr marL="0" indent="0"/>
            <a:r>
              <a:rPr lang="tr-TR" sz="2800" dirty="0"/>
              <a:t>	kamuya ait gelirler, </a:t>
            </a:r>
          </a:p>
          <a:p>
            <a:pPr marL="0" indent="0"/>
            <a:r>
              <a:rPr lang="tr-TR" sz="2800" dirty="0"/>
              <a:t>	taşınır ve taşınmazlar, </a:t>
            </a:r>
          </a:p>
          <a:p>
            <a:pPr marL="0" indent="0"/>
            <a:r>
              <a:rPr lang="tr-TR" sz="2800" dirty="0"/>
              <a:t>	hesaplarda bulunan para, </a:t>
            </a:r>
          </a:p>
          <a:p>
            <a:pPr marL="0" indent="0"/>
            <a:r>
              <a:rPr lang="tr-TR" sz="2800" dirty="0"/>
              <a:t>	alacak ve haklar ile </a:t>
            </a:r>
          </a:p>
          <a:p>
            <a:pPr marL="0" indent="0"/>
            <a:r>
              <a:rPr lang="tr-TR" sz="2800" dirty="0"/>
              <a:t>	her türlü değerleri ifade eder.</a:t>
            </a:r>
            <a:endParaRPr lang="tr-TR" sz="2800" b="1" dirty="0"/>
          </a:p>
        </p:txBody>
      </p:sp>
    </p:spTree>
    <p:extLst>
      <p:ext uri="{BB962C8B-B14F-4D97-AF65-F5344CB8AC3E}">
        <p14:creationId xmlns:p14="http://schemas.microsoft.com/office/powerpoint/2010/main" val="3524275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Malvarlığı araştırması </a:t>
            </a:r>
            <a:r>
              <a:rPr lang="tr-TR" sz="3000" dirty="0"/>
              <a:t>(2)</a:t>
            </a:r>
          </a:p>
          <a:p>
            <a:pPr marL="0" indent="0" algn="ctr"/>
            <a:endParaRPr lang="tr-TR" sz="3000" dirty="0"/>
          </a:p>
          <a:p>
            <a:pPr algn="just">
              <a:lnSpc>
                <a:spcPct val="90000"/>
              </a:lnSpc>
              <a:spcBef>
                <a:spcPts val="0"/>
              </a:spcBef>
            </a:pPr>
            <a:r>
              <a:rPr lang="tr-TR" sz="2400" dirty="0">
                <a:cs typeface="Times New Roman" pitchFamily="18" charset="0"/>
              </a:rPr>
              <a:t>		Malvarlığı araştırmasının süresi içerisinde tamamlanıp alacak takip dosyası ile birlikte hukuk birimine intikalinin sağlanması gereklidir. Strateji geliştirme birimleri veya alacağı takiple yetkili birimler tarafından yapılan malvarlığı araştırmalarında eksiklik olması halinde, araştırma hukuk birimleri tarafından tamamlanır.</a:t>
            </a:r>
          </a:p>
          <a:p>
            <a:pPr algn="just">
              <a:lnSpc>
                <a:spcPct val="90000"/>
              </a:lnSpc>
              <a:spcBef>
                <a:spcPts val="0"/>
              </a:spcBef>
            </a:pPr>
            <a:endParaRPr lang="tr-TR" sz="2400" dirty="0"/>
          </a:p>
          <a:p>
            <a:pPr algn="just">
              <a:lnSpc>
                <a:spcPct val="90000"/>
              </a:lnSpc>
              <a:spcBef>
                <a:spcPts val="0"/>
              </a:spcBef>
            </a:pPr>
            <a:r>
              <a:rPr lang="tr-TR" sz="2400" dirty="0">
                <a:cs typeface="Times New Roman" pitchFamily="18" charset="0"/>
              </a:rPr>
              <a:t>		Dosyanın hukuk birimine intikalinden sonra strateji geliştirme birimleri veya alacağı takibe yetkili birimlere malvarlığı araştırmasına ilişkin olarak gelen bilgi ve belgeler de hukuk birimine ayrıca gönderilir.</a:t>
            </a:r>
            <a:endParaRPr lang="tr-TR" sz="2400" dirty="0"/>
          </a:p>
          <a:p>
            <a:pPr marL="0" indent="0" algn="ctr">
              <a:spcBef>
                <a:spcPts val="0"/>
              </a:spcBef>
            </a:pPr>
            <a:endParaRPr lang="tr-TR" sz="3000" b="1" dirty="0"/>
          </a:p>
        </p:txBody>
      </p:sp>
    </p:spTree>
    <p:extLst>
      <p:ext uri="{BB962C8B-B14F-4D97-AF65-F5344CB8AC3E}">
        <p14:creationId xmlns:p14="http://schemas.microsoft.com/office/powerpoint/2010/main" val="1450179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Taksitlendirme</a:t>
            </a:r>
            <a:r>
              <a:rPr lang="tr-TR" sz="3000" dirty="0"/>
              <a:t> (1)</a:t>
            </a:r>
          </a:p>
          <a:p>
            <a:pPr marL="0" indent="0" algn="ctr"/>
            <a:endParaRPr lang="tr-TR" sz="3000" dirty="0"/>
          </a:p>
          <a:p>
            <a:pPr algn="just">
              <a:spcBef>
                <a:spcPts val="0"/>
              </a:spcBef>
            </a:pPr>
            <a:r>
              <a:rPr lang="tr-TR" sz="2400" dirty="0">
                <a:cs typeface="Times New Roman" pitchFamily="18" charset="0"/>
              </a:rPr>
              <a:t>		Kamu zararından doğan alacaklar, sorumluların ve/veya ilgililerin talebi üzerine kamu idaresince taksitlendirilebilir. Taksitlendirme süresi azami beş yıldır.</a:t>
            </a:r>
            <a:endParaRPr lang="tr-TR" sz="2400" dirty="0"/>
          </a:p>
          <a:p>
            <a:pPr algn="just">
              <a:spcBef>
                <a:spcPts val="0"/>
              </a:spcBef>
            </a:pPr>
            <a:r>
              <a:rPr lang="tr-TR" sz="2400" dirty="0"/>
              <a:t>		</a:t>
            </a:r>
            <a:r>
              <a:rPr lang="tr-TR" sz="2400" dirty="0">
                <a:cs typeface="Times New Roman" pitchFamily="18" charset="0"/>
              </a:rPr>
              <a:t>Genel ve özel bütçe kapsamındaki kamu idarelerinde taksitlendirme işlemleri, 659 sayılı Kanun hükmünde Kararname hükümleri çerçevesinde gerçekleştirilir. </a:t>
            </a:r>
            <a:endParaRPr lang="tr-TR" sz="2400" dirty="0"/>
          </a:p>
          <a:p>
            <a:pPr algn="just">
              <a:spcBef>
                <a:spcPts val="0"/>
              </a:spcBef>
            </a:pPr>
            <a:r>
              <a:rPr lang="tr-TR" sz="2400" dirty="0"/>
              <a:t>		</a:t>
            </a:r>
            <a:r>
              <a:rPr lang="tr-TR" sz="2400" dirty="0">
                <a:cs typeface="Times New Roman" pitchFamily="18" charset="0"/>
              </a:rPr>
              <a:t>Kapsamdaki diğer kamu idarelerinin özel mevzuatlarında başka türlü bir düzenleme bulunmadığı takdirde taksitlendirmeye üst yöneticiler yetkilidir.</a:t>
            </a:r>
          </a:p>
          <a:p>
            <a:pPr marL="0" indent="0" algn="ctr"/>
            <a:r>
              <a:rPr lang="tr-TR" sz="3000" dirty="0">
                <a:solidFill>
                  <a:srgbClr val="FF6600"/>
                </a:solidFill>
                <a:cs typeface="Times New Roman" pitchFamily="18" charset="0"/>
              </a:rPr>
              <a:t/>
            </a:r>
            <a:br>
              <a:rPr lang="tr-TR" sz="3000" dirty="0">
                <a:solidFill>
                  <a:srgbClr val="FF6600"/>
                </a:solidFill>
                <a:cs typeface="Times New Roman" pitchFamily="18" charset="0"/>
              </a:rPr>
            </a:br>
            <a:endParaRPr lang="tr-TR" sz="3000" b="1" dirty="0"/>
          </a:p>
        </p:txBody>
      </p:sp>
    </p:spTree>
    <p:extLst>
      <p:ext uri="{BB962C8B-B14F-4D97-AF65-F5344CB8AC3E}">
        <p14:creationId xmlns:p14="http://schemas.microsoft.com/office/powerpoint/2010/main" val="13708599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Taksitlendirme</a:t>
            </a:r>
            <a:r>
              <a:rPr lang="tr-TR" sz="3000" dirty="0"/>
              <a:t> (2)</a:t>
            </a:r>
          </a:p>
          <a:p>
            <a:pPr marL="0" indent="0" algn="ctr"/>
            <a:endParaRPr lang="tr-TR" sz="3000" b="1" dirty="0"/>
          </a:p>
          <a:p>
            <a:pPr>
              <a:spcBef>
                <a:spcPts val="0"/>
              </a:spcBef>
            </a:pPr>
            <a:r>
              <a:rPr lang="tr-TR" sz="2400" dirty="0"/>
              <a:t>		T</a:t>
            </a:r>
            <a:r>
              <a:rPr lang="tr-TR" sz="2400" dirty="0">
                <a:cs typeface="Times New Roman" pitchFamily="18" charset="0"/>
              </a:rPr>
              <a:t>aksitlendirme talebi üzerine</a:t>
            </a:r>
            <a:r>
              <a:rPr lang="tr-TR" sz="2400" dirty="0"/>
              <a:t>; </a:t>
            </a:r>
          </a:p>
          <a:p>
            <a:pPr>
              <a:spcBef>
                <a:spcPts val="0"/>
              </a:spcBef>
            </a:pPr>
            <a:endParaRPr lang="tr-TR" sz="2400" dirty="0"/>
          </a:p>
          <a:p>
            <a:pPr>
              <a:spcBef>
                <a:spcPts val="0"/>
              </a:spcBef>
            </a:pPr>
            <a:r>
              <a:rPr lang="tr-TR" sz="2400" dirty="0"/>
              <a:t>		S</a:t>
            </a:r>
            <a:r>
              <a:rPr lang="tr-TR" sz="2400" dirty="0">
                <a:cs typeface="Times New Roman" pitchFamily="18" charset="0"/>
              </a:rPr>
              <a:t>orumlu ve/veya ilgili ile idare arasında,</a:t>
            </a:r>
          </a:p>
          <a:p>
            <a:pPr>
              <a:spcBef>
                <a:spcPts val="0"/>
              </a:spcBef>
            </a:pPr>
            <a:r>
              <a:rPr lang="tr-TR" sz="2400" dirty="0"/>
              <a:t>		- </a:t>
            </a:r>
            <a:r>
              <a:rPr lang="tr-TR" sz="2400" dirty="0">
                <a:cs typeface="Times New Roman" pitchFamily="18" charset="0"/>
              </a:rPr>
              <a:t>taksitlendirmenin süresini, </a:t>
            </a:r>
            <a:endParaRPr lang="tr-TR" sz="2400" dirty="0"/>
          </a:p>
          <a:p>
            <a:pPr>
              <a:spcBef>
                <a:spcPts val="0"/>
              </a:spcBef>
            </a:pPr>
            <a:r>
              <a:rPr lang="tr-TR" sz="2400" dirty="0"/>
              <a:t>		- </a:t>
            </a:r>
            <a:r>
              <a:rPr lang="tr-TR" sz="2400" dirty="0">
                <a:cs typeface="Times New Roman" pitchFamily="18" charset="0"/>
              </a:rPr>
              <a:t>taksit sayısı</a:t>
            </a:r>
            <a:r>
              <a:rPr lang="tr-TR" sz="2400" dirty="0"/>
              <a:t>nı</a:t>
            </a:r>
            <a:r>
              <a:rPr lang="tr-TR" sz="2400" dirty="0">
                <a:cs typeface="Times New Roman" pitchFamily="18" charset="0"/>
              </a:rPr>
              <a:t> </a:t>
            </a:r>
            <a:endParaRPr lang="tr-TR" sz="2400" dirty="0"/>
          </a:p>
          <a:p>
            <a:pPr>
              <a:spcBef>
                <a:spcPts val="0"/>
              </a:spcBef>
            </a:pPr>
            <a:r>
              <a:rPr lang="tr-TR" sz="2400" dirty="0"/>
              <a:t>		- taksit </a:t>
            </a:r>
            <a:r>
              <a:rPr lang="tr-TR" sz="2400" dirty="0">
                <a:cs typeface="Times New Roman" pitchFamily="18" charset="0"/>
              </a:rPr>
              <a:t>tutarları</a:t>
            </a:r>
            <a:r>
              <a:rPr lang="tr-TR" sz="2400" dirty="0"/>
              <a:t>nı</a:t>
            </a:r>
            <a:r>
              <a:rPr lang="tr-TR" sz="2400" dirty="0">
                <a:cs typeface="Times New Roman" pitchFamily="18" charset="0"/>
              </a:rPr>
              <a:t> </a:t>
            </a:r>
            <a:endParaRPr lang="tr-TR" sz="2400" dirty="0"/>
          </a:p>
          <a:p>
            <a:pPr>
              <a:spcBef>
                <a:spcPts val="0"/>
              </a:spcBef>
            </a:pPr>
            <a:r>
              <a:rPr lang="tr-TR" sz="2400" dirty="0"/>
              <a:t>		- </a:t>
            </a:r>
            <a:r>
              <a:rPr lang="tr-TR" sz="2400" dirty="0">
                <a:cs typeface="Times New Roman" pitchFamily="18" charset="0"/>
              </a:rPr>
              <a:t>ödeme zamanlarını belirleyen bir ödeme planı yapılır</a:t>
            </a:r>
            <a:r>
              <a:rPr lang="tr-TR" sz="2400" dirty="0"/>
              <a:t> ve </a:t>
            </a:r>
            <a:r>
              <a:rPr lang="tr-TR" sz="2400" dirty="0">
                <a:cs typeface="Times New Roman" pitchFamily="18" charset="0"/>
              </a:rPr>
              <a:t>resen borç senedi ve kefaletname alınır. </a:t>
            </a:r>
          </a:p>
          <a:p>
            <a:pPr marL="0" indent="0" algn="ctr">
              <a:spcBef>
                <a:spcPts val="0"/>
              </a:spcBef>
            </a:pPr>
            <a:endParaRPr lang="tr-TR" sz="3000" b="1" dirty="0"/>
          </a:p>
        </p:txBody>
      </p:sp>
    </p:spTree>
    <p:extLst>
      <p:ext uri="{BB962C8B-B14F-4D97-AF65-F5344CB8AC3E}">
        <p14:creationId xmlns:p14="http://schemas.microsoft.com/office/powerpoint/2010/main" val="23720393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Faiz</a:t>
            </a:r>
            <a:r>
              <a:rPr lang="tr-TR" sz="3000" dirty="0"/>
              <a:t> (1)</a:t>
            </a:r>
          </a:p>
          <a:p>
            <a:pPr marL="0" indent="0" algn="ctr"/>
            <a:endParaRPr lang="tr-TR" sz="3000" dirty="0"/>
          </a:p>
          <a:p>
            <a:pPr algn="just">
              <a:spcBef>
                <a:spcPts val="0"/>
              </a:spcBef>
            </a:pPr>
            <a:r>
              <a:rPr lang="tr-TR" sz="2600" dirty="0">
                <a:cs typeface="Times New Roman" pitchFamily="18" charset="0"/>
              </a:rPr>
              <a:t>		Kamu zararından doğan alacaklarda ilgili mevzuatına göre hesaplanacak faizin başlangıç tarihi, kural olarak zararın oluştuğu tarihtir. Faiz kamu zararının ödendiği tarihe kadar hesaplanır. Borç aslına faiz dahil edilerek, tekrar faiz yürütülemez.</a:t>
            </a:r>
          </a:p>
          <a:p>
            <a:pPr algn="just">
              <a:spcBef>
                <a:spcPts val="0"/>
              </a:spcBef>
            </a:pPr>
            <a:endParaRPr lang="tr-TR" sz="2600" dirty="0">
              <a:cs typeface="Times New Roman" pitchFamily="18" charset="0"/>
            </a:endParaRPr>
          </a:p>
          <a:p>
            <a:pPr algn="just">
              <a:spcBef>
                <a:spcPts val="0"/>
              </a:spcBef>
            </a:pPr>
            <a:r>
              <a:rPr lang="tr-TR" sz="2600" dirty="0"/>
              <a:t>		</a:t>
            </a:r>
            <a:r>
              <a:rPr lang="tr-TR" sz="2600" dirty="0">
                <a:cs typeface="Times New Roman" pitchFamily="18" charset="0"/>
              </a:rPr>
              <a:t>Sayıştay, adlî, idarî ve askerî mahkeme ilâmları ile tespit olunan kamu zararından doğan alacaklarda faiz başlangıç tarihi, ilâmda faizin başlangıcı hakkında hüküm varsa belirtilen tarih, aksi takdirde karar tarihidir.</a:t>
            </a:r>
            <a:endParaRPr lang="tr-TR" sz="2600" dirty="0"/>
          </a:p>
          <a:p>
            <a:pPr marL="0" indent="0" algn="ctr"/>
            <a:endParaRPr lang="tr-TR" sz="3000" b="1" dirty="0"/>
          </a:p>
        </p:txBody>
      </p:sp>
    </p:spTree>
    <p:extLst>
      <p:ext uri="{BB962C8B-B14F-4D97-AF65-F5344CB8AC3E}">
        <p14:creationId xmlns:p14="http://schemas.microsoft.com/office/powerpoint/2010/main" val="14318870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Faiz</a:t>
            </a:r>
            <a:r>
              <a:rPr lang="tr-TR" sz="3000" dirty="0"/>
              <a:t> (2)</a:t>
            </a:r>
          </a:p>
          <a:p>
            <a:pPr marL="0" indent="0" algn="ctr"/>
            <a:endParaRPr lang="tr-TR" sz="3000" dirty="0"/>
          </a:p>
          <a:p>
            <a:pPr algn="just">
              <a:spcBef>
                <a:spcPts val="0"/>
              </a:spcBef>
            </a:pPr>
            <a:r>
              <a:rPr lang="tr-TR" sz="2400" dirty="0">
                <a:cs typeface="Times New Roman" pitchFamily="18" charset="0"/>
              </a:rPr>
              <a:t>		Sorumlular ve/veya ilgililerce yapılan ödeme tutarının, alacak aslı ile faiz tutarının tamamını karşılamaması halinde ödenen tutar vadesi gelmiş alacak aslına ve faizine orantılı olarak mahsup edilir. </a:t>
            </a:r>
          </a:p>
          <a:p>
            <a:pPr algn="just">
              <a:spcBef>
                <a:spcPts val="0"/>
              </a:spcBef>
            </a:pPr>
            <a:endParaRPr lang="tr-TR" sz="2400" dirty="0">
              <a:cs typeface="Times New Roman" pitchFamily="18" charset="0"/>
            </a:endParaRPr>
          </a:p>
          <a:p>
            <a:pPr algn="just">
              <a:spcBef>
                <a:spcPts val="0"/>
              </a:spcBef>
            </a:pPr>
            <a:r>
              <a:rPr lang="tr-TR" sz="2400" dirty="0"/>
              <a:t>		</a:t>
            </a:r>
            <a:r>
              <a:rPr lang="tr-TR" sz="2400" dirty="0">
                <a:cs typeface="Times New Roman" pitchFamily="18" charset="0"/>
              </a:rPr>
              <a:t>Kamu zararı alacaklarında uygulanacak faiz konusunda 3095 sayılı Kanuni Faiz ve Temerrüt Faizine İlişkin Kanun hükümleri uygulanır. Yıllar itibarıyla uygulanacak faiz oranları ise Muhasebat Genel Müdürlüğünce yayımlanan Parasal Sınırlar ve Oranlar Hakkında Genel Tebliğde gösterilir.</a:t>
            </a:r>
          </a:p>
          <a:p>
            <a:pPr marL="0" indent="0" algn="ctr"/>
            <a:endParaRPr lang="tr-TR" sz="3000" b="1" dirty="0"/>
          </a:p>
        </p:txBody>
      </p:sp>
    </p:spTree>
    <p:extLst>
      <p:ext uri="{BB962C8B-B14F-4D97-AF65-F5344CB8AC3E}">
        <p14:creationId xmlns:p14="http://schemas.microsoft.com/office/powerpoint/2010/main" val="3942511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70294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3000" dirty="0">
              <a:cs typeface="Times New Roman" pitchFamily="18" charset="0"/>
            </a:endParaRPr>
          </a:p>
          <a:p>
            <a:pPr marL="0" indent="0" algn="ctr"/>
            <a:r>
              <a:rPr lang="tr-TR" sz="3000" dirty="0">
                <a:cs typeface="Times New Roman" pitchFamily="18" charset="0"/>
              </a:rPr>
              <a:t>Faiz başlangıç tarih</a:t>
            </a:r>
            <a:r>
              <a:rPr lang="tr-TR" sz="3000" dirty="0"/>
              <a:t>i (1)</a:t>
            </a:r>
          </a:p>
          <a:p>
            <a:pPr marL="0" indent="0" algn="ctr"/>
            <a:endParaRPr lang="tr-TR" sz="3000" dirty="0"/>
          </a:p>
          <a:p>
            <a:pPr algn="just">
              <a:spcBef>
                <a:spcPts val="0"/>
              </a:spcBef>
            </a:pPr>
            <a:r>
              <a:rPr lang="tr-TR" sz="2400" dirty="0"/>
              <a:t>		- </a:t>
            </a:r>
            <a:r>
              <a:rPr lang="tr-TR" sz="2400" dirty="0">
                <a:cs typeface="Times New Roman" pitchFamily="18" charset="0"/>
              </a:rPr>
              <a:t>Vezne ve ambar açıkları ile diğer muhasebe yetkilisi mutemetlerinin açıklarında, açığın meydana geldiği tarihte, bu tarihin bilinmediği durumlarda olayın tespit edildiği tarihte,</a:t>
            </a:r>
          </a:p>
          <a:p>
            <a:pPr algn="just">
              <a:spcBef>
                <a:spcPts val="0"/>
              </a:spcBef>
            </a:pPr>
            <a:r>
              <a:rPr lang="tr-TR" sz="2400" dirty="0"/>
              <a:t>		</a:t>
            </a:r>
            <a:r>
              <a:rPr lang="tr-TR" sz="2400" dirty="0">
                <a:cs typeface="Times New Roman" pitchFamily="18" charset="0"/>
              </a:rPr>
              <a:t>- İş, mal veya hizmet karşılığı olarak ilgili mevzuatında belirlenen veya mevzuatında öngörülen karar, onay ya da sözleşmesinde belirlenen tutardan fazla yapılan ödemeler ile transfer niteliğindeki giderlerde yapılan yersiz ve fazla ödemelerde, ödemenin yapıldığı tarihte,</a:t>
            </a:r>
          </a:p>
          <a:p>
            <a:pPr algn="just">
              <a:spcBef>
                <a:spcPts val="0"/>
              </a:spcBef>
            </a:pPr>
            <a:r>
              <a:rPr lang="tr-TR" sz="2400" dirty="0"/>
              <a:t>		</a:t>
            </a:r>
            <a:r>
              <a:rPr lang="tr-TR" sz="2400" dirty="0">
                <a:cs typeface="Times New Roman" pitchFamily="18" charset="0"/>
              </a:rPr>
              <a:t>- Kayıtlı olsun veya olmasın, kamu idaresinin yönetim ve kullanımında olan ya da kullanıcılarına teslim edilen taşınırların kaybedilmesi, çalınması veya zarar görmesi hallerinde olayın meydana geldiği tarihte; bu tarihin bilinmediği durumlarda olayın tespit edildiği tarihte,</a:t>
            </a:r>
          </a:p>
          <a:p>
            <a:pPr marL="0" indent="0" algn="ctr"/>
            <a:endParaRPr lang="tr-TR" sz="3000" b="1" dirty="0"/>
          </a:p>
        </p:txBody>
      </p:sp>
    </p:spTree>
    <p:extLst>
      <p:ext uri="{BB962C8B-B14F-4D97-AF65-F5344CB8AC3E}">
        <p14:creationId xmlns:p14="http://schemas.microsoft.com/office/powerpoint/2010/main" val="41630810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Faiz başlangıç tarih</a:t>
            </a:r>
            <a:r>
              <a:rPr lang="tr-TR" sz="2800" dirty="0"/>
              <a:t>i (2)</a:t>
            </a:r>
          </a:p>
          <a:p>
            <a:pPr marL="0" indent="0" algn="ctr"/>
            <a:endParaRPr lang="tr-TR" sz="2800" dirty="0"/>
          </a:p>
          <a:p>
            <a:pPr algn="just">
              <a:spcBef>
                <a:spcPts val="0"/>
              </a:spcBef>
            </a:pPr>
            <a:r>
              <a:rPr lang="tr-TR" sz="2200" dirty="0"/>
              <a:t>		- </a:t>
            </a:r>
            <a:r>
              <a:rPr lang="tr-TR" sz="2200" dirty="0">
                <a:cs typeface="Times New Roman" pitchFamily="18" charset="0"/>
              </a:rPr>
              <a:t>İş yaptırılmadan, mal veya hizmet alınmadan ya da mevzuatında öngörülmediği halde yapılan yersiz ödemelerde, ödemenin yapıldığı tarihte,</a:t>
            </a:r>
          </a:p>
          <a:p>
            <a:pPr algn="just">
              <a:spcBef>
                <a:spcPts val="0"/>
              </a:spcBef>
            </a:pPr>
            <a:r>
              <a:rPr lang="tr-TR" sz="2200" dirty="0"/>
              <a:t>		</a:t>
            </a:r>
            <a:r>
              <a:rPr lang="tr-TR" sz="2200" dirty="0">
                <a:cs typeface="Times New Roman" pitchFamily="18" charset="0"/>
              </a:rPr>
              <a:t>- İdare gelirlerinin tarh, tahakkuk ve tahsil işlemlerinin mevzuata uygun bir şekilde yapılmaması hallerinde, söz konusu işlemin zaman aşımına uğradığı tarihte,</a:t>
            </a:r>
          </a:p>
          <a:p>
            <a:pPr algn="just">
              <a:spcBef>
                <a:spcPts val="0"/>
              </a:spcBef>
            </a:pPr>
            <a:r>
              <a:rPr lang="tr-TR" sz="2200" dirty="0"/>
              <a:t>		</a:t>
            </a:r>
            <a:r>
              <a:rPr lang="tr-TR" sz="2200" dirty="0">
                <a:cs typeface="Times New Roman" pitchFamily="18" charset="0"/>
              </a:rPr>
              <a:t>- </a:t>
            </a:r>
            <a:r>
              <a:rPr lang="tr-TR" sz="2200" dirty="0" err="1">
                <a:cs typeface="Times New Roman" pitchFamily="18" charset="0"/>
              </a:rPr>
              <a:t>Hakedişlerden</a:t>
            </a:r>
            <a:r>
              <a:rPr lang="tr-TR" sz="2200" dirty="0">
                <a:cs typeface="Times New Roman" pitchFamily="18" charset="0"/>
              </a:rPr>
              <a:t> kesinti suretiyle yapılan gelir tahsilatının eksik yapılması hallerinde, tahsilat tutarının gelir kaydedilmesi gerektiği tarihte,</a:t>
            </a:r>
          </a:p>
          <a:p>
            <a:pPr>
              <a:spcBef>
                <a:spcPts val="0"/>
              </a:spcBef>
            </a:pPr>
            <a:r>
              <a:rPr lang="tr-TR" sz="2200" dirty="0"/>
              <a:t>		</a:t>
            </a:r>
            <a:r>
              <a:rPr lang="tr-TR" sz="2200" dirty="0">
                <a:cs typeface="Times New Roman" pitchFamily="18" charset="0"/>
              </a:rPr>
              <a:t>oluşmuş kabul edilir.</a:t>
            </a:r>
            <a:r>
              <a:rPr lang="tr-TR" sz="2200" dirty="0"/>
              <a:t> </a:t>
            </a:r>
          </a:p>
          <a:p>
            <a:pPr marL="0" indent="0" algn="ctr"/>
            <a:endParaRPr lang="tr-TR" sz="2800" dirty="0"/>
          </a:p>
          <a:p>
            <a:pPr marL="0" indent="0" algn="ctr">
              <a:buNone/>
            </a:pPr>
            <a:endParaRPr lang="tr-TR" sz="2600" b="1" dirty="0"/>
          </a:p>
        </p:txBody>
      </p:sp>
    </p:spTree>
    <p:extLst>
      <p:ext uri="{BB962C8B-B14F-4D97-AF65-F5344CB8AC3E}">
        <p14:creationId xmlns:p14="http://schemas.microsoft.com/office/powerpoint/2010/main" val="15392669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3000" dirty="0">
                <a:cs typeface="Times New Roman" pitchFamily="18" charset="0"/>
              </a:rPr>
              <a:t>Zamanaşımı</a:t>
            </a:r>
            <a:r>
              <a:rPr lang="tr-TR" sz="3000" dirty="0"/>
              <a:t> (1)</a:t>
            </a:r>
            <a:r>
              <a:rPr lang="tr-TR" sz="2800" dirty="0">
                <a:cs typeface="Times New Roman" pitchFamily="18" charset="0"/>
              </a:rPr>
              <a:t/>
            </a:r>
            <a:br>
              <a:rPr lang="tr-TR" sz="2800" dirty="0">
                <a:cs typeface="Times New Roman" pitchFamily="18" charset="0"/>
              </a:rPr>
            </a:br>
            <a:endParaRPr lang="tr-TR" sz="2800" dirty="0">
              <a:cs typeface="Times New Roman" pitchFamily="18" charset="0"/>
            </a:endParaRPr>
          </a:p>
          <a:p>
            <a:pPr algn="just">
              <a:spcBef>
                <a:spcPts val="0"/>
              </a:spcBef>
            </a:pPr>
            <a:r>
              <a:rPr lang="tr-TR" sz="2200" dirty="0">
                <a:cs typeface="Times New Roman" pitchFamily="18" charset="0"/>
              </a:rPr>
              <a:t>		Kamu zararından doğan alacaklarda zamanaşımı süresi, zamanaşımını kesen ve durduran genel hükümler saklı kalmak kaydıyla, on yıldır. </a:t>
            </a:r>
          </a:p>
          <a:p>
            <a:pPr algn="just">
              <a:spcBef>
                <a:spcPts val="0"/>
              </a:spcBef>
            </a:pPr>
            <a:r>
              <a:rPr lang="tr-TR" sz="2200" dirty="0"/>
              <a:t>		</a:t>
            </a:r>
            <a:r>
              <a:rPr lang="tr-TR" sz="2200" dirty="0">
                <a:cs typeface="Times New Roman" pitchFamily="18" charset="0"/>
              </a:rPr>
              <a:t>Zamanaşımı süresi, kamu zararının oluştuğu kabul edilen tarihi takip eden malî yılın başında işlemeye başlar ve onuncu yılın sonunda biter. </a:t>
            </a:r>
          </a:p>
          <a:p>
            <a:pPr algn="just">
              <a:spcBef>
                <a:spcPts val="0"/>
              </a:spcBef>
            </a:pPr>
            <a:r>
              <a:rPr lang="tr-TR" sz="2200" dirty="0"/>
              <a:t>		</a:t>
            </a:r>
            <a:r>
              <a:rPr lang="tr-TR" sz="2200" dirty="0">
                <a:cs typeface="Times New Roman" pitchFamily="18" charset="0"/>
              </a:rPr>
              <a:t>Borç aslı zamanaşımına uğramış olan kamu zararından doğan alacakların faizleri de zaman aşımına uğrar.</a:t>
            </a:r>
          </a:p>
          <a:p>
            <a:pPr algn="just">
              <a:spcBef>
                <a:spcPts val="0"/>
              </a:spcBef>
            </a:pPr>
            <a:r>
              <a:rPr lang="tr-TR" sz="2200" dirty="0"/>
              <a:t>		</a:t>
            </a:r>
            <a:r>
              <a:rPr lang="tr-TR" sz="2200" dirty="0">
                <a:cs typeface="Times New Roman" pitchFamily="18" charset="0"/>
              </a:rPr>
              <a:t>Zamanaşımına uğramış olsa dahi sorumlular ve/veya ilgililer tarafından rızaen yapılan ödemeler kabul edilir.</a:t>
            </a:r>
            <a:endParaRPr lang="tr-TR" sz="2200" dirty="0"/>
          </a:p>
          <a:p>
            <a:pPr marL="0" indent="0" algn="ctr"/>
            <a:endParaRPr lang="tr-TR" sz="2600" b="1" dirty="0"/>
          </a:p>
        </p:txBody>
      </p:sp>
    </p:spTree>
    <p:extLst>
      <p:ext uri="{BB962C8B-B14F-4D97-AF65-F5344CB8AC3E}">
        <p14:creationId xmlns:p14="http://schemas.microsoft.com/office/powerpoint/2010/main" val="28114799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3000" dirty="0">
                <a:cs typeface="Times New Roman" pitchFamily="18" charset="0"/>
              </a:rPr>
              <a:t>Zamanaşımı</a:t>
            </a:r>
            <a:r>
              <a:rPr lang="tr-TR" sz="3000" dirty="0"/>
              <a:t> (2)</a:t>
            </a:r>
          </a:p>
          <a:p>
            <a:pPr marL="0" indent="0" algn="ctr"/>
            <a:endParaRPr lang="tr-TR" sz="3000" dirty="0">
              <a:cs typeface="Times New Roman" pitchFamily="18" charset="0"/>
            </a:endParaRPr>
          </a:p>
          <a:p>
            <a:pPr algn="just">
              <a:spcBef>
                <a:spcPts val="0"/>
              </a:spcBef>
            </a:pPr>
            <a:r>
              <a:rPr lang="tr-TR" sz="2400" dirty="0">
                <a:cs typeface="Times New Roman" pitchFamily="18" charset="0"/>
              </a:rPr>
              <a:t>		Kamu zararından doğan alacaklarda zamanaşımı </a:t>
            </a:r>
            <a:r>
              <a:rPr lang="tr-TR" sz="2400" dirty="0"/>
              <a:t>Borçlar </a:t>
            </a:r>
            <a:r>
              <a:rPr lang="tr-TR" sz="2400" dirty="0">
                <a:cs typeface="Times New Roman" pitchFamily="18" charset="0"/>
              </a:rPr>
              <a:t>Kanun</a:t>
            </a:r>
            <a:r>
              <a:rPr lang="tr-TR" sz="2400" dirty="0"/>
              <a:t>un</a:t>
            </a:r>
            <a:r>
              <a:rPr lang="tr-TR" sz="2400" dirty="0">
                <a:cs typeface="Times New Roman" pitchFamily="18" charset="0"/>
              </a:rPr>
              <a:t>da belirtilen hallerde kesilir. 	Zamanaşımının kesildiği durumlarda, kesilme tarihinden itibaren yeni zaman aşımı süresi işlemeye başlar. </a:t>
            </a:r>
          </a:p>
          <a:p>
            <a:pPr algn="just">
              <a:spcBef>
                <a:spcPts val="0"/>
              </a:spcBef>
            </a:pPr>
            <a:r>
              <a:rPr lang="tr-TR" sz="2400" dirty="0">
                <a:cs typeface="Times New Roman" pitchFamily="18" charset="0"/>
              </a:rPr>
              <a:t>		Sorumlunun ve/veya ilgilinin borcunu bir senetle kabullenmesi veya borcun mahkeme kararı ile belirlenmesi halinde de yeni zamanaşımı süresi on yıldır.</a:t>
            </a:r>
          </a:p>
          <a:p>
            <a:pPr algn="just">
              <a:spcBef>
                <a:spcPts val="0"/>
              </a:spcBef>
            </a:pPr>
            <a:r>
              <a:rPr lang="tr-TR" sz="2400" dirty="0"/>
              <a:t>		Borçlar</a:t>
            </a:r>
            <a:r>
              <a:rPr lang="tr-TR" sz="2400" dirty="0">
                <a:cs typeface="Times New Roman" pitchFamily="18" charset="0"/>
              </a:rPr>
              <a:t> Kanun</a:t>
            </a:r>
            <a:r>
              <a:rPr lang="tr-TR" sz="2400" dirty="0"/>
              <a:t>un</a:t>
            </a:r>
            <a:r>
              <a:rPr lang="tr-TR" sz="2400" dirty="0">
                <a:cs typeface="Times New Roman" pitchFamily="18" charset="0"/>
              </a:rPr>
              <a:t>da belirtilen hallerde zamanaşımı durur. Bu durum ortadan kalktığında zamanaşımı, kaldığı yerden işlemeye devam eder.</a:t>
            </a:r>
            <a:endParaRPr lang="tr-TR" sz="2400" dirty="0"/>
          </a:p>
          <a:p>
            <a:pPr marL="0" indent="0" algn="ctr"/>
            <a:r>
              <a:rPr lang="tr-TR" sz="3000" dirty="0">
                <a:cs typeface="Times New Roman" pitchFamily="18" charset="0"/>
              </a:rPr>
              <a:t/>
            </a:r>
            <a:br>
              <a:rPr lang="tr-TR" sz="3000" dirty="0">
                <a:cs typeface="Times New Roman" pitchFamily="18" charset="0"/>
              </a:rPr>
            </a:br>
            <a:endParaRPr lang="tr-TR" sz="3000" b="1" dirty="0"/>
          </a:p>
        </p:txBody>
      </p:sp>
    </p:spTree>
    <p:extLst>
      <p:ext uri="{BB962C8B-B14F-4D97-AF65-F5344CB8AC3E}">
        <p14:creationId xmlns:p14="http://schemas.microsoft.com/office/powerpoint/2010/main" val="172634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2600" b="1" dirty="0"/>
          </a:p>
          <a:p>
            <a:pPr marL="0" indent="0" algn="ctr"/>
            <a:r>
              <a:rPr lang="tr-TR" sz="2800" dirty="0">
                <a:cs typeface="Times New Roman" pitchFamily="18" charset="0"/>
              </a:rPr>
              <a:t>Kamu zararından doğan alacakların silinmesi </a:t>
            </a:r>
          </a:p>
          <a:p>
            <a:pPr marL="0" indent="0" algn="ctr"/>
            <a:endParaRPr lang="tr-TR" sz="2800" dirty="0"/>
          </a:p>
          <a:p>
            <a:pPr algn="just">
              <a:spcBef>
                <a:spcPts val="0"/>
              </a:spcBef>
            </a:pPr>
            <a:r>
              <a:rPr lang="tr-TR" sz="2800" dirty="0"/>
              <a:t>		</a:t>
            </a:r>
            <a:r>
              <a:rPr lang="tr-TR" sz="2200" dirty="0"/>
              <a:t>5018 sayılı Kanunun 79 uncu maddesine göre ‘Özel mevzuatındaki hükümler saklı kalmak üzere, idare hesaplarında kayıtlı olup 21/7/1953 tarihli ve 6183 sayılı Amme Alacaklarının Tahsil Usulü Hakkında Kanun kapsamında izlenen kamu alacakları dışında kalan;</a:t>
            </a:r>
          </a:p>
          <a:p>
            <a:pPr algn="just">
              <a:spcBef>
                <a:spcPts val="0"/>
              </a:spcBef>
            </a:pPr>
            <a:r>
              <a:rPr lang="tr-TR" sz="2200" dirty="0"/>
              <a:t>		a) Zarurî veya mücbir sebeplerle takip ve tahsil imkânı kalmayan,</a:t>
            </a:r>
          </a:p>
          <a:p>
            <a:pPr algn="just">
              <a:spcBef>
                <a:spcPts val="0"/>
              </a:spcBef>
            </a:pPr>
            <a:r>
              <a:rPr lang="tr-TR" sz="2200" dirty="0"/>
              <a:t>		b) Tahsili için yapılacak takibat giderlerinin asıl alacak tutarından fazla olacağı anlaşılan,</a:t>
            </a:r>
          </a:p>
          <a:p>
            <a:pPr algn="just">
              <a:spcBef>
                <a:spcPts val="0"/>
              </a:spcBef>
            </a:pPr>
            <a:r>
              <a:rPr lang="tr-TR" sz="2200" dirty="0"/>
              <a:t>		kamu alacaklarından merkezî yönetim bütçe kanununda gösterilen tutarlara kadar olanların kayıtlardan çıkarılmasına üst yöneticiler yetkilidir. (a) bendine göre belirlenen tutarı aşan kamu alacaklarından silinmesi öngörülenler merkezî yönetim bütçe kanununda ayrıca gösterilir.’</a:t>
            </a:r>
          </a:p>
          <a:p>
            <a:pPr marL="0" indent="0">
              <a:buNone/>
            </a:pPr>
            <a:endParaRPr lang="tr-TR" sz="2600" b="1" dirty="0"/>
          </a:p>
        </p:txBody>
      </p:sp>
    </p:spTree>
    <p:extLst>
      <p:ext uri="{BB962C8B-B14F-4D97-AF65-F5344CB8AC3E}">
        <p14:creationId xmlns:p14="http://schemas.microsoft.com/office/powerpoint/2010/main" val="14012702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2600" b="1" dirty="0"/>
          </a:p>
          <a:p>
            <a:pPr marL="0" indent="0">
              <a:buNone/>
            </a:pPr>
            <a:r>
              <a:rPr lang="tr-TR" sz="2600" dirty="0"/>
              <a:t>			</a:t>
            </a:r>
            <a:r>
              <a:rPr lang="tr-TR" sz="2800" dirty="0"/>
              <a:t>Sorumluluk</a:t>
            </a:r>
          </a:p>
          <a:p>
            <a:pPr marL="0" indent="0">
              <a:buNone/>
            </a:pPr>
            <a:endParaRPr lang="tr-TR" sz="2800" b="1" dirty="0"/>
          </a:p>
          <a:p>
            <a:pPr algn="just"/>
            <a:r>
              <a:rPr lang="tr-TR" sz="2400" dirty="0">
                <a:cs typeface="Times New Roman" pitchFamily="18" charset="0"/>
              </a:rPr>
              <a:t>		5018 sayılı Kanunun ilgili maddeleri gereğince, kamu görevlileri; kamu kaynaklarının </a:t>
            </a:r>
          </a:p>
          <a:p>
            <a:pPr algn="just"/>
            <a:r>
              <a:rPr lang="tr-TR" sz="2400" dirty="0">
                <a:cs typeface="Times New Roman" pitchFamily="18" charset="0"/>
              </a:rPr>
              <a:t>	etkili, ekonomik, verimli ve </a:t>
            </a:r>
          </a:p>
          <a:p>
            <a:pPr algn="just"/>
            <a:r>
              <a:rPr lang="tr-TR" sz="2400" dirty="0">
                <a:cs typeface="Times New Roman" pitchFamily="18" charset="0"/>
              </a:rPr>
              <a:t>	hukuka uygun olarak elde edilmesinden, </a:t>
            </a:r>
          </a:p>
          <a:p>
            <a:pPr algn="just"/>
            <a:r>
              <a:rPr lang="tr-TR" sz="2400" dirty="0">
                <a:cs typeface="Times New Roman" pitchFamily="18" charset="0"/>
              </a:rPr>
              <a:t>	yönetilmesinden, </a:t>
            </a:r>
          </a:p>
          <a:p>
            <a:pPr algn="just"/>
            <a:r>
              <a:rPr lang="tr-TR" sz="2400" dirty="0">
                <a:cs typeface="Times New Roman" pitchFamily="18" charset="0"/>
              </a:rPr>
              <a:t>	kullanılmasından, </a:t>
            </a:r>
          </a:p>
          <a:p>
            <a:pPr algn="just"/>
            <a:r>
              <a:rPr lang="tr-TR" sz="2400" dirty="0">
                <a:cs typeface="Times New Roman" pitchFamily="18" charset="0"/>
              </a:rPr>
              <a:t>	korunmasından, </a:t>
            </a:r>
          </a:p>
          <a:p>
            <a:pPr algn="just"/>
            <a:r>
              <a:rPr lang="tr-TR" sz="2400" dirty="0">
                <a:cs typeface="Times New Roman" pitchFamily="18" charset="0"/>
              </a:rPr>
              <a:t>	kötüye kullanılmaması ve </a:t>
            </a:r>
          </a:p>
          <a:p>
            <a:pPr algn="just"/>
            <a:r>
              <a:rPr lang="tr-TR" sz="2400" dirty="0">
                <a:cs typeface="Times New Roman" pitchFamily="18" charset="0"/>
              </a:rPr>
              <a:t>	her an hizmete hazır bulundurulması için gerekli önlemlerin alınmasından sorumludurlar.</a:t>
            </a:r>
          </a:p>
        </p:txBody>
      </p:sp>
    </p:spTree>
    <p:extLst>
      <p:ext uri="{BB962C8B-B14F-4D97-AF65-F5344CB8AC3E}">
        <p14:creationId xmlns:p14="http://schemas.microsoft.com/office/powerpoint/2010/main" val="915818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800" dirty="0">
              <a:cs typeface="Times New Roman" pitchFamily="18" charset="0"/>
            </a:endParaRPr>
          </a:p>
          <a:p>
            <a:pPr marL="0" indent="0" algn="ctr"/>
            <a:r>
              <a:rPr lang="tr-TR" sz="2800" dirty="0">
                <a:cs typeface="Times New Roman" pitchFamily="18" charset="0"/>
              </a:rPr>
              <a:t>Kamu zararından doğan alacakların silinmesi </a:t>
            </a:r>
            <a:r>
              <a:rPr lang="tr-TR" sz="2800" dirty="0"/>
              <a:t>(2)</a:t>
            </a:r>
          </a:p>
          <a:p>
            <a:pPr marL="0" indent="0" algn="ctr"/>
            <a:endParaRPr lang="tr-TR" sz="2800" dirty="0">
              <a:cs typeface="Times New Roman" pitchFamily="18" charset="0"/>
            </a:endParaRPr>
          </a:p>
          <a:p>
            <a:pPr marL="0" indent="0" algn="just"/>
            <a:r>
              <a:rPr lang="tr-TR" sz="2400" dirty="0">
                <a:cs typeface="Times New Roman" pitchFamily="18" charset="0"/>
              </a:rPr>
              <a:t>	5018 sayılı Kanunun 79/a bendi uyarınca kamu zararı alacaklarının silinerek kayıtlardan çıkarılabilmesi için öncelikle temsile yetkili hukuk birimleri tarafından yetkili merciden takipten vazgeçme onayının alınması gerekmektedir. </a:t>
            </a:r>
          </a:p>
          <a:p>
            <a:pPr marL="0" indent="0" algn="just"/>
            <a:r>
              <a:rPr lang="tr-TR" sz="2400" dirty="0">
                <a:cs typeface="Times New Roman" pitchFamily="18" charset="0"/>
              </a:rPr>
              <a:t>	</a:t>
            </a:r>
            <a:r>
              <a:rPr lang="tr-TR" sz="2800" dirty="0">
                <a:cs typeface="Times New Roman" pitchFamily="18" charset="0"/>
              </a:rPr>
              <a:t/>
            </a:r>
            <a:br>
              <a:rPr lang="tr-TR" sz="2800" dirty="0">
                <a:cs typeface="Times New Roman" pitchFamily="18" charset="0"/>
              </a:rPr>
            </a:br>
            <a:endParaRPr lang="tr-TR" sz="2600" b="1" dirty="0"/>
          </a:p>
        </p:txBody>
      </p:sp>
    </p:spTree>
    <p:extLst>
      <p:ext uri="{BB962C8B-B14F-4D97-AF65-F5344CB8AC3E}">
        <p14:creationId xmlns:p14="http://schemas.microsoft.com/office/powerpoint/2010/main" val="14623811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lgn="ctr"/>
            <a:endParaRPr lang="tr-TR" sz="2400" dirty="0">
              <a:cs typeface="Times New Roman" pitchFamily="18" charset="0"/>
            </a:endParaRPr>
          </a:p>
          <a:p>
            <a:pPr marL="0" indent="0" algn="ctr"/>
            <a:r>
              <a:rPr lang="tr-TR" sz="2800" dirty="0">
                <a:cs typeface="Times New Roman" pitchFamily="18" charset="0"/>
              </a:rPr>
              <a:t>Kamu zararından doğan alacakların silinmesi </a:t>
            </a:r>
            <a:r>
              <a:rPr lang="tr-TR" sz="2800" dirty="0"/>
              <a:t>(3)</a:t>
            </a:r>
          </a:p>
          <a:p>
            <a:pPr marL="0" indent="0" algn="just"/>
            <a:endParaRPr lang="tr-TR" sz="2400" dirty="0">
              <a:cs typeface="Times New Roman" pitchFamily="18" charset="0"/>
            </a:endParaRPr>
          </a:p>
          <a:p>
            <a:pPr marL="0" indent="0" algn="just"/>
            <a:r>
              <a:rPr lang="tr-TR" sz="2400" dirty="0">
                <a:cs typeface="Times New Roman" pitchFamily="18" charset="0"/>
              </a:rPr>
              <a:t>	 5018 sayılı Kanunun 79/a bendine göre belirlenen tutarı aşan kamu alacaklarının silinmesinde ise </a:t>
            </a:r>
            <a:r>
              <a:rPr lang="tr-TR" sz="2400" u="sng" dirty="0">
                <a:cs typeface="Times New Roman" pitchFamily="18" charset="0"/>
              </a:rPr>
              <a:t>genel ve özel bütçeli kamu idarelerince takipten vazgeçme onayıyla birlikte</a:t>
            </a:r>
            <a:r>
              <a:rPr lang="tr-TR" sz="2400" dirty="0">
                <a:cs typeface="Times New Roman" pitchFamily="18" charset="0"/>
              </a:rPr>
              <a:t> merkezi yönetim bütçe kanun tasarısına eklenmek üzere silinmesini istedikleri alacaklar Maliye Bakanlığına bildirilir. Maliye Bakanlığına silinmek üzere bildirilen bu alacaklar </a:t>
            </a:r>
            <a:r>
              <a:rPr lang="tr-TR" sz="2400" u="sng" dirty="0">
                <a:cs typeface="Times New Roman" pitchFamily="18" charset="0"/>
              </a:rPr>
              <a:t>Bakanlıkça cetvel halinde düzenlenerek bütçe kanun tasarısına eklenir.</a:t>
            </a:r>
            <a:r>
              <a:rPr lang="tr-TR" sz="2400" dirty="0">
                <a:cs typeface="Times New Roman" pitchFamily="18" charset="0"/>
              </a:rPr>
              <a:t> Merkezi yönetim bütçe kanunu ekinde yer alan alacakların ise strateji geliştirme birimi veya alacağı takibe yetkili birim tarafından ilgili muhasebe birimine bildirilerek kayıtlardan çıkarılması sağlanır.</a:t>
            </a:r>
            <a:endParaRPr lang="tr-TR" sz="2400" dirty="0"/>
          </a:p>
          <a:p>
            <a:pPr marL="0" indent="0">
              <a:buNone/>
            </a:pPr>
            <a:endParaRPr lang="tr-TR" sz="2600" b="1" dirty="0"/>
          </a:p>
        </p:txBody>
      </p:sp>
    </p:spTree>
    <p:extLst>
      <p:ext uri="{BB962C8B-B14F-4D97-AF65-F5344CB8AC3E}">
        <p14:creationId xmlns:p14="http://schemas.microsoft.com/office/powerpoint/2010/main" val="11332665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2600" b="1" dirty="0"/>
          </a:p>
          <a:p>
            <a:pPr marL="0" indent="0">
              <a:buNone/>
            </a:pPr>
            <a:r>
              <a:rPr lang="tr-TR" sz="2600" dirty="0"/>
              <a:t>			</a:t>
            </a:r>
          </a:p>
          <a:p>
            <a:pPr marL="0" indent="0" algn="ctr">
              <a:buNone/>
            </a:pPr>
            <a:r>
              <a:rPr lang="tr-TR" sz="2800" dirty="0"/>
              <a:t>Yönetmelik</a:t>
            </a:r>
          </a:p>
          <a:p>
            <a:pPr marL="0" indent="0">
              <a:buNone/>
            </a:pPr>
            <a:endParaRPr lang="tr-TR" sz="2800" b="1" dirty="0"/>
          </a:p>
          <a:p>
            <a:pPr marL="0" indent="0" algn="just">
              <a:lnSpc>
                <a:spcPts val="2880"/>
              </a:lnSpc>
              <a:buNone/>
            </a:pPr>
            <a:r>
              <a:rPr lang="tr-TR" sz="2800" dirty="0"/>
              <a:t>	</a:t>
            </a:r>
            <a:r>
              <a:rPr lang="tr-TR" sz="2400" dirty="0"/>
              <a:t>Kamu Zararlarının Tahsiline İlişkin Usul ve Esaslar Hakkında Yönetmelik 19/10/2006 tarihli ve 26324 sayılı Resmî </a:t>
            </a:r>
            <a:r>
              <a:rPr lang="tr-TR" sz="2400" dirty="0" err="1"/>
              <a:t>Gazete’de</a:t>
            </a:r>
            <a:r>
              <a:rPr lang="tr-TR" sz="2400" dirty="0"/>
              <a:t> yayımlanarak 1/1/2006 tarihinden geçerli olmak üzere yürürlüğe girmiştir.</a:t>
            </a:r>
            <a:endParaRPr lang="tr-TR" sz="2400" b="1" dirty="0"/>
          </a:p>
        </p:txBody>
      </p:sp>
    </p:spTree>
    <p:extLst>
      <p:ext uri="{BB962C8B-B14F-4D97-AF65-F5344CB8AC3E}">
        <p14:creationId xmlns:p14="http://schemas.microsoft.com/office/powerpoint/2010/main" val="4133995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3600" b="1" dirty="0"/>
          </a:p>
          <a:p>
            <a:pPr marL="0" indent="0" algn="ctr"/>
            <a:r>
              <a:rPr lang="tr-TR" sz="3600" dirty="0"/>
              <a:t>Kapsam</a:t>
            </a:r>
          </a:p>
          <a:p>
            <a:pPr marL="0" indent="0" algn="ctr"/>
            <a:endParaRPr lang="tr-TR" sz="3600" dirty="0"/>
          </a:p>
          <a:p>
            <a:pPr algn="just">
              <a:lnSpc>
                <a:spcPct val="90000"/>
              </a:lnSpc>
            </a:pPr>
            <a:r>
              <a:rPr lang="tr-TR" sz="2400" dirty="0">
                <a:cs typeface="Times New Roman" pitchFamily="18" charset="0"/>
              </a:rPr>
              <a:t>		Yönetmeliğin kapsamı düzenleyici ve denetleyici kurumlar hariç olmak üzere, genel yönetim kapsamındaki kamu idareleridir.</a:t>
            </a:r>
            <a:endParaRPr lang="tr-TR" sz="2400" dirty="0"/>
          </a:p>
          <a:p>
            <a:pPr algn="just">
              <a:lnSpc>
                <a:spcPct val="90000"/>
              </a:lnSpc>
            </a:pPr>
            <a:endParaRPr lang="tr-TR" sz="2400" dirty="0"/>
          </a:p>
          <a:p>
            <a:pPr algn="just">
              <a:lnSpc>
                <a:spcPct val="90000"/>
              </a:lnSpc>
            </a:pPr>
            <a:r>
              <a:rPr lang="tr-TR" sz="2400" dirty="0"/>
              <a:t>		</a:t>
            </a:r>
            <a:r>
              <a:rPr lang="tr-TR" sz="2400" dirty="0">
                <a:cs typeface="Times New Roman" pitchFamily="18" charset="0"/>
              </a:rPr>
              <a:t>Ancak kullanımda bulunan taşınır ve taşınmazların korunması ve her an hizmete hazır halde bulundurulması için gerekli tedbirleri almamaları nedeniyle Devlete ver</a:t>
            </a:r>
            <a:r>
              <a:rPr lang="tr-TR" sz="2400" dirty="0"/>
              <a:t>ilen</a:t>
            </a:r>
            <a:r>
              <a:rPr lang="tr-TR" sz="2400" dirty="0">
                <a:cs typeface="Times New Roman" pitchFamily="18" charset="0"/>
              </a:rPr>
              <a:t> zararlar hakkında ‘Devlete ve Kişilere Memurlarca Verilen Zararların Nevi ve Miktarlarının Tespiti, Takibi, Amirlerinin Sorumlulukları, Yapılacak Diğer İşlemler Hakkında Yönetmelik’ hükümleri uygulanır. </a:t>
            </a:r>
            <a:endParaRPr lang="tr-TR" sz="2400" dirty="0"/>
          </a:p>
          <a:p>
            <a:pPr marL="0" indent="0" algn="ctr"/>
            <a:endParaRPr lang="tr-TR" sz="3600" b="1" dirty="0"/>
          </a:p>
        </p:txBody>
      </p:sp>
    </p:spTree>
    <p:extLst>
      <p:ext uri="{BB962C8B-B14F-4D97-AF65-F5344CB8AC3E}">
        <p14:creationId xmlns:p14="http://schemas.microsoft.com/office/powerpoint/2010/main" val="21510666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3600" b="1" dirty="0"/>
          </a:p>
          <a:p>
            <a:pPr marL="0" indent="0" algn="ctr"/>
            <a:r>
              <a:rPr lang="tr-TR" sz="3600" dirty="0"/>
              <a:t>Sorumlular</a:t>
            </a:r>
          </a:p>
          <a:p>
            <a:pPr marL="0" indent="0" algn="ctr"/>
            <a:endParaRPr lang="tr-TR" sz="3600" b="1" dirty="0"/>
          </a:p>
          <a:p>
            <a:pPr algn="just"/>
            <a:r>
              <a:rPr lang="tr-TR" sz="2600" dirty="0"/>
              <a:t>		Sorumlu;</a:t>
            </a:r>
            <a:r>
              <a:rPr lang="tr-TR" sz="2600" dirty="0">
                <a:cs typeface="Times New Roman" pitchFamily="18" charset="0"/>
              </a:rPr>
              <a:t> </a:t>
            </a:r>
            <a:r>
              <a:rPr lang="tr-TR" sz="2600" dirty="0"/>
              <a:t>k</a:t>
            </a:r>
            <a:r>
              <a:rPr lang="tr-TR" sz="2600" dirty="0">
                <a:cs typeface="Times New Roman" pitchFamily="18" charset="0"/>
              </a:rPr>
              <a:t>amu zararının oluşmasına sebep olan kamu görevlisini</a:t>
            </a:r>
            <a:r>
              <a:rPr lang="tr-TR" sz="2600" dirty="0"/>
              <a:t> ifade etmektedir.</a:t>
            </a:r>
          </a:p>
          <a:p>
            <a:pPr algn="just"/>
            <a:r>
              <a:rPr lang="tr-TR" sz="2600" dirty="0"/>
              <a:t>	      </a:t>
            </a:r>
            <a:r>
              <a:rPr lang="tr-TR" sz="2600" dirty="0">
                <a:cs typeface="Times New Roman" pitchFamily="18" charset="0"/>
              </a:rPr>
              <a:t>Kamu zararı, kamu görevlilerinin kasıt, kusur veya ihmallerinden kaynaklanan mevzuata aykırı karar, işlem, veya eylemleri sonucunda </a:t>
            </a:r>
            <a:r>
              <a:rPr lang="tr-TR" sz="2600" dirty="0"/>
              <a:t>oluşur. Z</a:t>
            </a:r>
            <a:r>
              <a:rPr lang="tr-TR" sz="2600" dirty="0">
                <a:cs typeface="Times New Roman" pitchFamily="18" charset="0"/>
              </a:rPr>
              <a:t>arara sebebiyet veren kamu görevlisidir ve tespit edilen kamu zararının geri ödenmesinden sorumludur.</a:t>
            </a:r>
          </a:p>
          <a:p>
            <a:pPr marL="0" indent="0" algn="ctr"/>
            <a:endParaRPr lang="tr-TR" sz="3600" b="1" dirty="0"/>
          </a:p>
        </p:txBody>
      </p:sp>
    </p:spTree>
    <p:extLst>
      <p:ext uri="{BB962C8B-B14F-4D97-AF65-F5344CB8AC3E}">
        <p14:creationId xmlns:p14="http://schemas.microsoft.com/office/powerpoint/2010/main" val="1534412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marL="0" indent="0">
              <a:buNone/>
            </a:pPr>
            <a:endParaRPr lang="tr-TR" sz="3600" b="1" dirty="0"/>
          </a:p>
          <a:p>
            <a:pPr marL="0" indent="0" algn="ctr"/>
            <a:r>
              <a:rPr lang="tr-TR" sz="3600" dirty="0"/>
              <a:t>İlgililer</a:t>
            </a:r>
          </a:p>
          <a:p>
            <a:pPr algn="just">
              <a:lnSpc>
                <a:spcPct val="90000"/>
              </a:lnSpc>
            </a:pPr>
            <a:r>
              <a:rPr lang="tr-TR" sz="3600" dirty="0"/>
              <a:t> 		</a:t>
            </a:r>
            <a:r>
              <a:rPr lang="tr-TR" sz="2600" dirty="0">
                <a:cs typeface="Times New Roman" pitchFamily="18" charset="0"/>
              </a:rPr>
              <a:t>İlgili, kendisine yersiz veya fazla ödeme yapılan gerçek ve/veya tüzel kişi ya da kişileri ifade etmektedir. </a:t>
            </a:r>
            <a:endParaRPr lang="tr-TR" sz="2600" dirty="0">
              <a:solidFill>
                <a:srgbClr val="FF6600"/>
              </a:solidFill>
              <a:cs typeface="Times New Roman" pitchFamily="18" charset="0"/>
            </a:endParaRPr>
          </a:p>
          <a:p>
            <a:pPr algn="just">
              <a:lnSpc>
                <a:spcPct val="90000"/>
              </a:lnSpc>
            </a:pPr>
            <a:r>
              <a:rPr lang="tr-TR" sz="2600" dirty="0"/>
              <a:t>		</a:t>
            </a:r>
            <a:r>
              <a:rPr lang="tr-TR" sz="2600" dirty="0">
                <a:cs typeface="Times New Roman" pitchFamily="18" charset="0"/>
              </a:rPr>
              <a:t>Kanun ve Yönetmelikteki hükümler ile tespit edilen kamu zararı alacağının takip ve tahsilinde zarara sebebiyet veren kamu görevlisiyle birlikte kendisine yersiz ve fazla ödeme yapılan gerçek ve/veya tüzel kişi ya da kişilere de gidilebileceği belirtilmiştir. Bununla amaçlanan kamu alacağının tahsilinin imkansız hale gelmesini önlemek ve daha kısa sürede ödenmesini sağlamaktır. </a:t>
            </a:r>
            <a:endParaRPr lang="tr-TR" sz="2600" b="1" dirty="0"/>
          </a:p>
        </p:txBody>
      </p:sp>
    </p:spTree>
    <p:extLst>
      <p:ext uri="{BB962C8B-B14F-4D97-AF65-F5344CB8AC3E}">
        <p14:creationId xmlns:p14="http://schemas.microsoft.com/office/powerpoint/2010/main" val="2895633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524000" y="-45719"/>
            <a:ext cx="9144000" cy="45719"/>
          </a:xfrm>
        </p:spPr>
        <p:txBody>
          <a:bodyPr>
            <a:normAutofit fontScale="90000"/>
          </a:bodyPr>
          <a:lstStyle/>
          <a:p>
            <a:r>
              <a:rPr lang="tr-TR" dirty="0" smtClean="0"/>
              <a:t> </a:t>
            </a:r>
            <a:endParaRPr lang="tr-TR" dirty="0"/>
          </a:p>
        </p:txBody>
      </p:sp>
      <p:sp>
        <p:nvSpPr>
          <p:cNvPr id="3" name="İçerik Yer Tutucusu 2"/>
          <p:cNvSpPr>
            <a:spLocks noGrp="1"/>
          </p:cNvSpPr>
          <p:nvPr>
            <p:ph idx="1"/>
          </p:nvPr>
        </p:nvSpPr>
        <p:spPr>
          <a:xfrm>
            <a:off x="1524000" y="0"/>
            <a:ext cx="9144000" cy="6858000"/>
          </a:xfrm>
          <a:gradFill>
            <a:gsLst>
              <a:gs pos="0">
                <a:schemeClr val="accent2">
                  <a:lumMod val="75000"/>
                </a:schemeClr>
              </a:gs>
              <a:gs pos="50000">
                <a:schemeClr val="accent1">
                  <a:tint val="44500"/>
                  <a:satMod val="160000"/>
                </a:schemeClr>
              </a:gs>
              <a:gs pos="100000">
                <a:schemeClr val="accent1">
                  <a:tint val="23500"/>
                  <a:satMod val="160000"/>
                </a:schemeClr>
              </a:gs>
            </a:gsLst>
            <a:lin ang="5400000" scaled="0"/>
          </a:gradFill>
        </p:spPr>
        <p:txBody>
          <a:bodyPr>
            <a:normAutofit fontScale="85000" lnSpcReduction="20000"/>
          </a:bodyPr>
          <a:lstStyle/>
          <a:p>
            <a:pPr marL="0" indent="0" algn="ctr"/>
            <a:endParaRPr lang="tr-TR" sz="2800" dirty="0">
              <a:cs typeface="Times New Roman" pitchFamily="18" charset="0"/>
            </a:endParaRPr>
          </a:p>
          <a:p>
            <a:pPr marL="0" indent="0" algn="ctr"/>
            <a:r>
              <a:rPr lang="tr-TR" sz="2800" dirty="0">
                <a:cs typeface="Times New Roman" pitchFamily="18" charset="0"/>
              </a:rPr>
              <a:t>Kamu zararının belirlenmesi</a:t>
            </a:r>
          </a:p>
          <a:p>
            <a:pPr marL="0" indent="0" algn="ctr"/>
            <a:endParaRPr lang="tr-TR" sz="2800" dirty="0">
              <a:cs typeface="Times New Roman" pitchFamily="18" charset="0"/>
            </a:endParaRPr>
          </a:p>
          <a:p>
            <a:pPr algn="just">
              <a:lnSpc>
                <a:spcPct val="90000"/>
              </a:lnSpc>
            </a:pPr>
            <a:r>
              <a:rPr lang="tr-TR" sz="2400" dirty="0"/>
              <a:t>		- </a:t>
            </a:r>
            <a:r>
              <a:rPr lang="tr-TR" sz="2400" dirty="0">
                <a:cs typeface="Times New Roman" pitchFamily="18" charset="0"/>
              </a:rPr>
              <a:t>Yapılan iş, alınan mal veya hizmet karşılığı belirlenen tutardan fazla ödeme yapılması,</a:t>
            </a:r>
          </a:p>
          <a:p>
            <a:pPr algn="just">
              <a:lnSpc>
                <a:spcPct val="90000"/>
              </a:lnSpc>
            </a:pPr>
            <a:r>
              <a:rPr lang="tr-TR" sz="2400" dirty="0">
                <a:cs typeface="Times New Roman" pitchFamily="18" charset="0"/>
              </a:rPr>
              <a:t>		- İlgili mevzuatında öngörülen haller dışında, iş yaptırılmadan, mal veya hizmet alınmadan önce ödeme yapılması,</a:t>
            </a:r>
          </a:p>
          <a:p>
            <a:pPr algn="just">
              <a:lnSpc>
                <a:spcPct val="90000"/>
              </a:lnSpc>
            </a:pPr>
            <a:r>
              <a:rPr lang="tr-TR" sz="2400" dirty="0">
                <a:cs typeface="Times New Roman" pitchFamily="18" charset="0"/>
              </a:rPr>
              <a:t>		- </a:t>
            </a:r>
            <a:r>
              <a:rPr lang="tr-TR" sz="2400" dirty="0" smtClean="0">
                <a:solidFill>
                  <a:srgbClr val="FF0000"/>
                </a:solidFill>
                <a:cs typeface="Times New Roman" pitchFamily="18" charset="0"/>
              </a:rPr>
              <a:t>Transfer </a:t>
            </a:r>
            <a:r>
              <a:rPr lang="tr-TR" sz="2400" dirty="0" smtClean="0">
                <a:cs typeface="Times New Roman" pitchFamily="18" charset="0"/>
              </a:rPr>
              <a:t>(açıklanacak) </a:t>
            </a:r>
            <a:r>
              <a:rPr lang="tr-TR" sz="2400" dirty="0">
                <a:cs typeface="Times New Roman" pitchFamily="18" charset="0"/>
              </a:rPr>
              <a:t>niteliğindeki giderlerde, fazla veya yersiz ödemede bulunulması,</a:t>
            </a:r>
          </a:p>
          <a:p>
            <a:pPr algn="just">
              <a:lnSpc>
                <a:spcPct val="90000"/>
              </a:lnSpc>
            </a:pPr>
            <a:r>
              <a:rPr lang="tr-TR" sz="2400" dirty="0">
                <a:cs typeface="Times New Roman" pitchFamily="18" charset="0"/>
              </a:rPr>
              <a:t>		- İlgili mevzuatı gereğince görevlendirilen komisyon veya kişilerce rayiç bedelinden daha yüksek fiyatla iş yaptırılması, mal veya hizmet alınması, </a:t>
            </a:r>
          </a:p>
          <a:p>
            <a:pPr algn="just">
              <a:lnSpc>
                <a:spcPct val="90000"/>
              </a:lnSpc>
            </a:pPr>
            <a:r>
              <a:rPr lang="tr-TR" sz="2400" dirty="0">
                <a:cs typeface="Times New Roman" pitchFamily="18" charset="0"/>
              </a:rPr>
              <a:t>		- Kamu idarelerine ait malların kiraya verilmesi, tahsisi, yönetimi, kullanımı ve elden çıkarılması işlemlerinin mevzuata uygun bir şekilde yapılmaması,</a:t>
            </a:r>
          </a:p>
          <a:p>
            <a:pPr algn="just">
              <a:lnSpc>
                <a:spcPct val="90000"/>
              </a:lnSpc>
            </a:pPr>
            <a:r>
              <a:rPr lang="tr-TR" sz="2400" dirty="0">
                <a:cs typeface="Times New Roman" pitchFamily="18" charset="0"/>
              </a:rPr>
              <a:t>		- Görevlilere teslim edilen taşınırların zarara uğraması,</a:t>
            </a:r>
          </a:p>
          <a:p>
            <a:pPr algn="just">
              <a:lnSpc>
                <a:spcPct val="90000"/>
              </a:lnSpc>
            </a:pPr>
            <a:r>
              <a:rPr lang="tr-TR" sz="2400" dirty="0">
                <a:cs typeface="Times New Roman" pitchFamily="18" charset="0"/>
              </a:rPr>
              <a:t>		- İdare gelirlerinin tarh, tahakkuk veya tahsil işlemlerinin mevzuata uygun bir şekilde yapılmaması,</a:t>
            </a:r>
          </a:p>
          <a:p>
            <a:pPr algn="just">
              <a:lnSpc>
                <a:spcPct val="90000"/>
              </a:lnSpc>
            </a:pPr>
            <a:r>
              <a:rPr lang="tr-TR" sz="2400" dirty="0">
                <a:cs typeface="Times New Roman" pitchFamily="18" charset="0"/>
              </a:rPr>
              <a:t>		- Kamu idaresinin yükümlülüklerinin mevzuatına uygun bir şekilde yerine getirilmemesi nedeniyle kamu idaresine faiz, tazminat, gecikme zammı, para cezası gibi ek malî külfet getirilmesi, </a:t>
            </a:r>
          </a:p>
          <a:p>
            <a:pPr algn="just">
              <a:lnSpc>
                <a:spcPct val="90000"/>
              </a:lnSpc>
            </a:pPr>
            <a:r>
              <a:rPr lang="tr-TR" sz="2400" dirty="0">
                <a:cs typeface="Times New Roman" pitchFamily="18" charset="0"/>
              </a:rPr>
              <a:t>		- Mevzuatında öngörülmediği halde ödeme yapılması</a:t>
            </a:r>
            <a:r>
              <a:rPr lang="tr-TR" sz="2400" dirty="0"/>
              <a:t>.</a:t>
            </a:r>
          </a:p>
          <a:p>
            <a:pPr marL="0" indent="0" algn="ctr"/>
            <a:endParaRPr lang="tr-TR" sz="2600" b="1" dirty="0"/>
          </a:p>
        </p:txBody>
      </p:sp>
    </p:spTree>
    <p:extLst>
      <p:ext uri="{BB962C8B-B14F-4D97-AF65-F5344CB8AC3E}">
        <p14:creationId xmlns:p14="http://schemas.microsoft.com/office/powerpoint/2010/main" val="24015197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200</Words>
  <Application>Microsoft Office PowerPoint</Application>
  <PresentationFormat>Geniş ekran</PresentationFormat>
  <Paragraphs>318</Paragraphs>
  <Slides>41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41</vt:i4>
      </vt:variant>
    </vt:vector>
  </HeadingPairs>
  <TitlesOfParts>
    <vt:vector size="46" baseType="lpstr">
      <vt:lpstr>Arial</vt:lpstr>
      <vt:lpstr>Century Gothic</vt:lpstr>
      <vt:lpstr>Times New Roman</vt:lpstr>
      <vt:lpstr>Wingdings 3</vt:lpstr>
      <vt:lpstr>Duman</vt:lpstr>
      <vt:lpstr>     KAMU ZARARI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Abdullah Kavak</dc:creator>
  <cp:lastModifiedBy>Abdullah</cp:lastModifiedBy>
  <cp:revision>5</cp:revision>
  <dcterms:created xsi:type="dcterms:W3CDTF">2015-02-10T08:08:50Z</dcterms:created>
  <dcterms:modified xsi:type="dcterms:W3CDTF">2015-02-11T19:49:37Z</dcterms:modified>
</cp:coreProperties>
</file>