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59" r:id="rId5"/>
    <p:sldId id="261" r:id="rId6"/>
    <p:sldId id="262" r:id="rId7"/>
    <p:sldId id="257"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5" d="100"/>
          <a:sy n="65" d="100"/>
        </p:scale>
        <p:origin x="6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24C2B2-0AE5-4DAA-AC2B-18E52A79B9C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408F2C75-11EB-48A8-B080-26886F4D2A01}">
      <dgm:prSet phldrT="[Metin]"/>
      <dgm:spPr>
        <a:ln>
          <a:solidFill>
            <a:schemeClr val="accent1">
              <a:lumMod val="60000"/>
              <a:lumOff val="40000"/>
            </a:schemeClr>
          </a:solidFill>
        </a:ln>
      </dgm:spPr>
      <dgm:t>
        <a:bodyPr/>
        <a:lstStyle/>
        <a:p>
          <a:r>
            <a:rPr lang="tr-TR" dirty="0" smtClean="0"/>
            <a:t>Sayıştay denetimi</a:t>
          </a:r>
        </a:p>
        <a:p>
          <a:endParaRPr lang="tr-TR" dirty="0"/>
        </a:p>
      </dgm:t>
    </dgm:pt>
    <dgm:pt modelId="{B5B15678-5C8E-4AE4-A10F-53DA4072F559}" type="parTrans" cxnId="{73BFBA26-8613-4A70-9DBE-E040D0A45FD1}">
      <dgm:prSet/>
      <dgm:spPr/>
      <dgm:t>
        <a:bodyPr/>
        <a:lstStyle/>
        <a:p>
          <a:endParaRPr lang="tr-TR"/>
        </a:p>
      </dgm:t>
    </dgm:pt>
    <dgm:pt modelId="{5D88949B-F324-42FA-84F7-6A3035C5CAA1}" type="sibTrans" cxnId="{73BFBA26-8613-4A70-9DBE-E040D0A45FD1}">
      <dgm:prSet/>
      <dgm:spPr/>
      <dgm:t>
        <a:bodyPr/>
        <a:lstStyle/>
        <a:p>
          <a:endParaRPr lang="tr-TR"/>
        </a:p>
      </dgm:t>
    </dgm:pt>
    <dgm:pt modelId="{493C6793-E2AA-4C79-9B23-9EA491DA4AC9}">
      <dgm:prSet phldrT="[Metin]"/>
      <dgm:spPr/>
      <dgm:t>
        <a:bodyPr/>
        <a:lstStyle/>
        <a:p>
          <a:r>
            <a:rPr lang="tr-TR" dirty="0" smtClean="0"/>
            <a:t>Düzenlilik denetimi</a:t>
          </a:r>
        </a:p>
        <a:p>
          <a:endParaRPr lang="tr-TR" dirty="0"/>
        </a:p>
      </dgm:t>
    </dgm:pt>
    <dgm:pt modelId="{8B311954-3B15-4780-ACC9-BF663823B61E}" type="parTrans" cxnId="{2F4A1854-E411-4E86-9F75-42E626817780}">
      <dgm:prSet/>
      <dgm:spPr/>
      <dgm:t>
        <a:bodyPr/>
        <a:lstStyle/>
        <a:p>
          <a:endParaRPr lang="tr-TR"/>
        </a:p>
      </dgm:t>
    </dgm:pt>
    <dgm:pt modelId="{EDF0F866-6F9F-4781-B6E8-B426C074B3F4}" type="sibTrans" cxnId="{2F4A1854-E411-4E86-9F75-42E626817780}">
      <dgm:prSet/>
      <dgm:spPr/>
      <dgm:t>
        <a:bodyPr/>
        <a:lstStyle/>
        <a:p>
          <a:endParaRPr lang="tr-TR"/>
        </a:p>
      </dgm:t>
    </dgm:pt>
    <dgm:pt modelId="{CDFEE16F-9C91-4264-9FD0-F705DAE781CE}">
      <dgm:prSet phldrT="[Metin]"/>
      <dgm:spPr/>
      <dgm:t>
        <a:bodyPr/>
        <a:lstStyle/>
        <a:p>
          <a:r>
            <a:rPr lang="tr-TR" dirty="0" smtClean="0"/>
            <a:t>Uygunluk Denetimi</a:t>
          </a:r>
          <a:endParaRPr lang="tr-TR" dirty="0"/>
        </a:p>
      </dgm:t>
    </dgm:pt>
    <dgm:pt modelId="{B8869223-2F4F-4A21-B3FB-510D33922633}" type="parTrans" cxnId="{3AECE0B5-E6B5-4C35-B5DF-749E66187232}">
      <dgm:prSet/>
      <dgm:spPr/>
      <dgm:t>
        <a:bodyPr/>
        <a:lstStyle/>
        <a:p>
          <a:endParaRPr lang="tr-TR"/>
        </a:p>
      </dgm:t>
    </dgm:pt>
    <dgm:pt modelId="{3EC60D90-10B8-4BB9-BA8E-1734F5776DE6}" type="sibTrans" cxnId="{3AECE0B5-E6B5-4C35-B5DF-749E66187232}">
      <dgm:prSet/>
      <dgm:spPr/>
      <dgm:t>
        <a:bodyPr/>
        <a:lstStyle/>
        <a:p>
          <a:endParaRPr lang="tr-TR"/>
        </a:p>
      </dgm:t>
    </dgm:pt>
    <dgm:pt modelId="{862A4F9C-DAF5-457B-81EE-B6E4BB777597}">
      <dgm:prSet phldrT="[Metin]"/>
      <dgm:spPr/>
      <dgm:t>
        <a:bodyPr/>
        <a:lstStyle/>
        <a:p>
          <a:r>
            <a:rPr lang="tr-TR" dirty="0" smtClean="0"/>
            <a:t>Mali Denetim</a:t>
          </a:r>
        </a:p>
        <a:p>
          <a:endParaRPr lang="tr-TR" dirty="0"/>
        </a:p>
      </dgm:t>
    </dgm:pt>
    <dgm:pt modelId="{AA938D70-E1CC-4E83-BBB8-780E2472DAAA}" type="parTrans" cxnId="{4F111964-947E-496F-AA21-08492EFA2070}">
      <dgm:prSet/>
      <dgm:spPr/>
      <dgm:t>
        <a:bodyPr/>
        <a:lstStyle/>
        <a:p>
          <a:endParaRPr lang="tr-TR"/>
        </a:p>
      </dgm:t>
    </dgm:pt>
    <dgm:pt modelId="{2274B548-6B22-4A97-A237-35B919C2F2BB}" type="sibTrans" cxnId="{4F111964-947E-496F-AA21-08492EFA2070}">
      <dgm:prSet/>
      <dgm:spPr/>
      <dgm:t>
        <a:bodyPr/>
        <a:lstStyle/>
        <a:p>
          <a:endParaRPr lang="tr-TR"/>
        </a:p>
      </dgm:t>
    </dgm:pt>
    <dgm:pt modelId="{3B9739C6-3ED2-4D35-A810-D05D0BCC581F}">
      <dgm:prSet phldrT="[Metin]"/>
      <dgm:spPr/>
      <dgm:t>
        <a:bodyPr/>
        <a:lstStyle/>
        <a:p>
          <a:r>
            <a:rPr lang="tr-TR" dirty="0" smtClean="0"/>
            <a:t>Performans denetimi</a:t>
          </a:r>
        </a:p>
        <a:p>
          <a:endParaRPr lang="tr-TR" dirty="0"/>
        </a:p>
      </dgm:t>
    </dgm:pt>
    <dgm:pt modelId="{0659B44A-0C62-4A14-A814-5BCEC0D7ACC8}" type="sibTrans" cxnId="{EBDD5539-A2F2-4B92-B3E9-CE4BB2DC3C30}">
      <dgm:prSet/>
      <dgm:spPr/>
      <dgm:t>
        <a:bodyPr/>
        <a:lstStyle/>
        <a:p>
          <a:endParaRPr lang="tr-TR"/>
        </a:p>
      </dgm:t>
    </dgm:pt>
    <dgm:pt modelId="{B4E44C66-A16A-4E97-A79E-CD179602D7CF}" type="parTrans" cxnId="{EBDD5539-A2F2-4B92-B3E9-CE4BB2DC3C30}">
      <dgm:prSet/>
      <dgm:spPr/>
      <dgm:t>
        <a:bodyPr/>
        <a:lstStyle/>
        <a:p>
          <a:endParaRPr lang="tr-TR"/>
        </a:p>
      </dgm:t>
    </dgm:pt>
    <dgm:pt modelId="{A667EED1-AC71-449E-A77D-EADB12CD9F75}" type="pres">
      <dgm:prSet presAssocID="{B924C2B2-0AE5-4DAA-AC2B-18E52A79B9C7}" presName="hierChild1" presStyleCnt="0">
        <dgm:presLayoutVars>
          <dgm:chPref val="1"/>
          <dgm:dir/>
          <dgm:animOne val="branch"/>
          <dgm:animLvl val="lvl"/>
          <dgm:resizeHandles/>
        </dgm:presLayoutVars>
      </dgm:prSet>
      <dgm:spPr/>
      <dgm:t>
        <a:bodyPr/>
        <a:lstStyle/>
        <a:p>
          <a:endParaRPr lang="tr-TR"/>
        </a:p>
      </dgm:t>
    </dgm:pt>
    <dgm:pt modelId="{F73B22E4-7C71-423F-80FA-E59EA53220A8}" type="pres">
      <dgm:prSet presAssocID="{408F2C75-11EB-48A8-B080-26886F4D2A01}" presName="hierRoot1" presStyleCnt="0"/>
      <dgm:spPr/>
    </dgm:pt>
    <dgm:pt modelId="{7740F0C6-3850-4B45-98A2-46F479731FC3}" type="pres">
      <dgm:prSet presAssocID="{408F2C75-11EB-48A8-B080-26886F4D2A01}" presName="composite" presStyleCnt="0"/>
      <dgm:spPr/>
    </dgm:pt>
    <dgm:pt modelId="{7F483106-A783-462C-88DB-AE8A21080341}" type="pres">
      <dgm:prSet presAssocID="{408F2C75-11EB-48A8-B080-26886F4D2A01}" presName="background" presStyleLbl="node0" presStyleIdx="0" presStyleCnt="1"/>
      <dgm:spPr/>
    </dgm:pt>
    <dgm:pt modelId="{02C9C9D1-5013-44DC-AA69-797916B56FA1}" type="pres">
      <dgm:prSet presAssocID="{408F2C75-11EB-48A8-B080-26886F4D2A01}" presName="text" presStyleLbl="fgAcc0" presStyleIdx="0" presStyleCnt="1" custLinFactNeighborX="-38815" custLinFactNeighborY="-77895">
        <dgm:presLayoutVars>
          <dgm:chPref val="3"/>
        </dgm:presLayoutVars>
      </dgm:prSet>
      <dgm:spPr/>
      <dgm:t>
        <a:bodyPr/>
        <a:lstStyle/>
        <a:p>
          <a:endParaRPr lang="tr-TR"/>
        </a:p>
      </dgm:t>
    </dgm:pt>
    <dgm:pt modelId="{09355A4B-1973-4A96-B7AE-DC3F9EE0D717}" type="pres">
      <dgm:prSet presAssocID="{408F2C75-11EB-48A8-B080-26886F4D2A01}" presName="hierChild2" presStyleCnt="0"/>
      <dgm:spPr/>
    </dgm:pt>
    <dgm:pt modelId="{7BC761FA-CEBF-46F2-82EB-B07714FF2F96}" type="pres">
      <dgm:prSet presAssocID="{8B311954-3B15-4780-ACC9-BF663823B61E}" presName="Name10" presStyleLbl="parChTrans1D2" presStyleIdx="0" presStyleCnt="2"/>
      <dgm:spPr/>
      <dgm:t>
        <a:bodyPr/>
        <a:lstStyle/>
        <a:p>
          <a:endParaRPr lang="tr-TR"/>
        </a:p>
      </dgm:t>
    </dgm:pt>
    <dgm:pt modelId="{18C42EBD-3ED8-4368-AF2B-2D5448BCD054}" type="pres">
      <dgm:prSet presAssocID="{493C6793-E2AA-4C79-9B23-9EA491DA4AC9}" presName="hierRoot2" presStyleCnt="0"/>
      <dgm:spPr/>
    </dgm:pt>
    <dgm:pt modelId="{73DF54AE-65F7-44B2-B271-668E91710EFB}" type="pres">
      <dgm:prSet presAssocID="{493C6793-E2AA-4C79-9B23-9EA491DA4AC9}" presName="composite2" presStyleCnt="0"/>
      <dgm:spPr/>
    </dgm:pt>
    <dgm:pt modelId="{807D7294-B11C-4B74-848E-5E1E0AEFFB2D}" type="pres">
      <dgm:prSet presAssocID="{493C6793-E2AA-4C79-9B23-9EA491DA4AC9}" presName="background2" presStyleLbl="node2" presStyleIdx="0" presStyleCnt="2"/>
      <dgm:spPr/>
    </dgm:pt>
    <dgm:pt modelId="{771BACF6-4127-42B6-BF83-9F3DAA891A22}" type="pres">
      <dgm:prSet presAssocID="{493C6793-E2AA-4C79-9B23-9EA491DA4AC9}" presName="text2" presStyleLbl="fgAcc2" presStyleIdx="0" presStyleCnt="2" custLinFactX="-100000" custLinFactNeighborX="-109422" custLinFactNeighborY="-69656">
        <dgm:presLayoutVars>
          <dgm:chPref val="3"/>
        </dgm:presLayoutVars>
      </dgm:prSet>
      <dgm:spPr/>
      <dgm:t>
        <a:bodyPr/>
        <a:lstStyle/>
        <a:p>
          <a:endParaRPr lang="tr-TR"/>
        </a:p>
      </dgm:t>
    </dgm:pt>
    <dgm:pt modelId="{3CF15CF9-3A65-4EF8-BFE1-143C4EAB2FEB}" type="pres">
      <dgm:prSet presAssocID="{493C6793-E2AA-4C79-9B23-9EA491DA4AC9}" presName="hierChild3" presStyleCnt="0"/>
      <dgm:spPr/>
    </dgm:pt>
    <dgm:pt modelId="{661F3541-9AC3-4B17-B2BE-3838907223E5}" type="pres">
      <dgm:prSet presAssocID="{B8869223-2F4F-4A21-B3FB-510D33922633}" presName="Name17" presStyleLbl="parChTrans1D3" presStyleIdx="0" presStyleCnt="2"/>
      <dgm:spPr/>
      <dgm:t>
        <a:bodyPr/>
        <a:lstStyle/>
        <a:p>
          <a:endParaRPr lang="tr-TR"/>
        </a:p>
      </dgm:t>
    </dgm:pt>
    <dgm:pt modelId="{CB36E40B-03E1-49F5-8B29-B52ECD3921B5}" type="pres">
      <dgm:prSet presAssocID="{CDFEE16F-9C91-4264-9FD0-F705DAE781CE}" presName="hierRoot3" presStyleCnt="0"/>
      <dgm:spPr/>
    </dgm:pt>
    <dgm:pt modelId="{F9B79312-873D-4BB2-825F-8D6CB4AB50C5}" type="pres">
      <dgm:prSet presAssocID="{CDFEE16F-9C91-4264-9FD0-F705DAE781CE}" presName="composite3" presStyleCnt="0"/>
      <dgm:spPr/>
    </dgm:pt>
    <dgm:pt modelId="{034A0263-AA2E-4085-B53E-F7748F676302}" type="pres">
      <dgm:prSet presAssocID="{CDFEE16F-9C91-4264-9FD0-F705DAE781CE}" presName="background3" presStyleLbl="node3" presStyleIdx="0" presStyleCnt="2"/>
      <dgm:spPr/>
    </dgm:pt>
    <dgm:pt modelId="{86647EC3-D09B-4D95-AAAD-EF3008458F89}" type="pres">
      <dgm:prSet presAssocID="{CDFEE16F-9C91-4264-9FD0-F705DAE781CE}" presName="text3" presStyleLbl="fgAcc3" presStyleIdx="0" presStyleCnt="2" custLinFactX="-87757" custLinFactNeighborX="-100000" custLinFactNeighborY="-9951">
        <dgm:presLayoutVars>
          <dgm:chPref val="3"/>
        </dgm:presLayoutVars>
      </dgm:prSet>
      <dgm:spPr/>
      <dgm:t>
        <a:bodyPr/>
        <a:lstStyle/>
        <a:p>
          <a:endParaRPr lang="tr-TR"/>
        </a:p>
      </dgm:t>
    </dgm:pt>
    <dgm:pt modelId="{B53ED224-F658-4710-B785-D36E362440F8}" type="pres">
      <dgm:prSet presAssocID="{CDFEE16F-9C91-4264-9FD0-F705DAE781CE}" presName="hierChild4" presStyleCnt="0"/>
      <dgm:spPr/>
    </dgm:pt>
    <dgm:pt modelId="{F1859A61-E528-4007-8DFE-B427CE790EC3}" type="pres">
      <dgm:prSet presAssocID="{AA938D70-E1CC-4E83-BBB8-780E2472DAAA}" presName="Name17" presStyleLbl="parChTrans1D3" presStyleIdx="1" presStyleCnt="2"/>
      <dgm:spPr/>
      <dgm:t>
        <a:bodyPr/>
        <a:lstStyle/>
        <a:p>
          <a:endParaRPr lang="tr-TR"/>
        </a:p>
      </dgm:t>
    </dgm:pt>
    <dgm:pt modelId="{7398F8CE-AA4A-4B51-B792-C3CF54026CE1}" type="pres">
      <dgm:prSet presAssocID="{862A4F9C-DAF5-457B-81EE-B6E4BB777597}" presName="hierRoot3" presStyleCnt="0"/>
      <dgm:spPr/>
    </dgm:pt>
    <dgm:pt modelId="{F8ACF3F8-0FD8-40B7-B95F-98A9BC664F43}" type="pres">
      <dgm:prSet presAssocID="{862A4F9C-DAF5-457B-81EE-B6E4BB777597}" presName="composite3" presStyleCnt="0"/>
      <dgm:spPr/>
    </dgm:pt>
    <dgm:pt modelId="{EC59A248-7D03-496F-9EFC-A052E4864583}" type="pres">
      <dgm:prSet presAssocID="{862A4F9C-DAF5-457B-81EE-B6E4BB777597}" presName="background3" presStyleLbl="node3" presStyleIdx="1" presStyleCnt="2"/>
      <dgm:spPr/>
    </dgm:pt>
    <dgm:pt modelId="{B42F1693-258B-4BB4-A6B6-34F4006983DC}" type="pres">
      <dgm:prSet presAssocID="{862A4F9C-DAF5-457B-81EE-B6E4BB777597}" presName="text3" presStyleLbl="fgAcc3" presStyleIdx="1" presStyleCnt="2" custLinFactX="-56164" custLinFactNeighborX="-100000" custLinFactNeighborY="-11372">
        <dgm:presLayoutVars>
          <dgm:chPref val="3"/>
        </dgm:presLayoutVars>
      </dgm:prSet>
      <dgm:spPr/>
      <dgm:t>
        <a:bodyPr/>
        <a:lstStyle/>
        <a:p>
          <a:endParaRPr lang="tr-TR"/>
        </a:p>
      </dgm:t>
    </dgm:pt>
    <dgm:pt modelId="{2C578EC6-FE93-493D-B98A-D0264C7B199B}" type="pres">
      <dgm:prSet presAssocID="{862A4F9C-DAF5-457B-81EE-B6E4BB777597}" presName="hierChild4" presStyleCnt="0"/>
      <dgm:spPr/>
    </dgm:pt>
    <dgm:pt modelId="{F2326F13-5EF2-4274-AF4A-CB085886EFAA}" type="pres">
      <dgm:prSet presAssocID="{B4E44C66-A16A-4E97-A79E-CD179602D7CF}" presName="Name10" presStyleLbl="parChTrans1D2" presStyleIdx="1" presStyleCnt="2"/>
      <dgm:spPr/>
      <dgm:t>
        <a:bodyPr/>
        <a:lstStyle/>
        <a:p>
          <a:endParaRPr lang="tr-TR"/>
        </a:p>
      </dgm:t>
    </dgm:pt>
    <dgm:pt modelId="{15D58070-FBF7-4872-B3DF-CEC46E179EFF}" type="pres">
      <dgm:prSet presAssocID="{3B9739C6-3ED2-4D35-A810-D05D0BCC581F}" presName="hierRoot2" presStyleCnt="0"/>
      <dgm:spPr/>
    </dgm:pt>
    <dgm:pt modelId="{856EA293-ACFA-4393-86D4-B19D5494C6C7}" type="pres">
      <dgm:prSet presAssocID="{3B9739C6-3ED2-4D35-A810-D05D0BCC581F}" presName="composite2" presStyleCnt="0"/>
      <dgm:spPr/>
    </dgm:pt>
    <dgm:pt modelId="{1567DAE4-2A5A-4C4D-817D-B925BF33F44D}" type="pres">
      <dgm:prSet presAssocID="{3B9739C6-3ED2-4D35-A810-D05D0BCC581F}" presName="background2" presStyleLbl="node2" presStyleIdx="1" presStyleCnt="2"/>
      <dgm:spPr/>
    </dgm:pt>
    <dgm:pt modelId="{EC2C3809-D2FE-41C2-8A22-BE945A674257}" type="pres">
      <dgm:prSet presAssocID="{3B9739C6-3ED2-4D35-A810-D05D0BCC581F}" presName="text2" presStyleLbl="fgAcc2" presStyleIdx="1" presStyleCnt="2" custScaleY="96211" custLinFactX="35402" custLinFactNeighborX="100000" custLinFactNeighborY="-48332">
        <dgm:presLayoutVars>
          <dgm:chPref val="3"/>
        </dgm:presLayoutVars>
      </dgm:prSet>
      <dgm:spPr/>
      <dgm:t>
        <a:bodyPr/>
        <a:lstStyle/>
        <a:p>
          <a:endParaRPr lang="tr-TR"/>
        </a:p>
      </dgm:t>
    </dgm:pt>
    <dgm:pt modelId="{083AD938-7382-4283-8D56-5CF580789184}" type="pres">
      <dgm:prSet presAssocID="{3B9739C6-3ED2-4D35-A810-D05D0BCC581F}" presName="hierChild3" presStyleCnt="0"/>
      <dgm:spPr/>
    </dgm:pt>
  </dgm:ptLst>
  <dgm:cxnLst>
    <dgm:cxn modelId="{5CE3FC6E-4345-4890-BAF0-8908D29CFE5C}" type="presOf" srcId="{B924C2B2-0AE5-4DAA-AC2B-18E52A79B9C7}" destId="{A667EED1-AC71-449E-A77D-EADB12CD9F75}" srcOrd="0" destOrd="0" presId="urn:microsoft.com/office/officeart/2005/8/layout/hierarchy1"/>
    <dgm:cxn modelId="{6D5B6249-66FD-4574-BCDC-B00F6F6D69B5}" type="presOf" srcId="{8B311954-3B15-4780-ACC9-BF663823B61E}" destId="{7BC761FA-CEBF-46F2-82EB-B07714FF2F96}" srcOrd="0" destOrd="0" presId="urn:microsoft.com/office/officeart/2005/8/layout/hierarchy1"/>
    <dgm:cxn modelId="{725B5285-AA6A-482E-9E3F-7956C8583492}" type="presOf" srcId="{B8869223-2F4F-4A21-B3FB-510D33922633}" destId="{661F3541-9AC3-4B17-B2BE-3838907223E5}" srcOrd="0" destOrd="0" presId="urn:microsoft.com/office/officeart/2005/8/layout/hierarchy1"/>
    <dgm:cxn modelId="{233D5782-76C6-4D1F-B56F-26E4E2E034F3}" type="presOf" srcId="{3B9739C6-3ED2-4D35-A810-D05D0BCC581F}" destId="{EC2C3809-D2FE-41C2-8A22-BE945A674257}" srcOrd="0" destOrd="0" presId="urn:microsoft.com/office/officeart/2005/8/layout/hierarchy1"/>
    <dgm:cxn modelId="{5B051AB0-09C4-4289-A8D0-D395EA8C8802}" type="presOf" srcId="{AA938D70-E1CC-4E83-BBB8-780E2472DAAA}" destId="{F1859A61-E528-4007-8DFE-B427CE790EC3}" srcOrd="0" destOrd="0" presId="urn:microsoft.com/office/officeart/2005/8/layout/hierarchy1"/>
    <dgm:cxn modelId="{D9AD4FFA-FDC2-43CA-B1E0-800E782D6CC3}" type="presOf" srcId="{493C6793-E2AA-4C79-9B23-9EA491DA4AC9}" destId="{771BACF6-4127-42B6-BF83-9F3DAA891A22}" srcOrd="0" destOrd="0" presId="urn:microsoft.com/office/officeart/2005/8/layout/hierarchy1"/>
    <dgm:cxn modelId="{3AECE0B5-E6B5-4C35-B5DF-749E66187232}" srcId="{493C6793-E2AA-4C79-9B23-9EA491DA4AC9}" destId="{CDFEE16F-9C91-4264-9FD0-F705DAE781CE}" srcOrd="0" destOrd="0" parTransId="{B8869223-2F4F-4A21-B3FB-510D33922633}" sibTransId="{3EC60D90-10B8-4BB9-BA8E-1734F5776DE6}"/>
    <dgm:cxn modelId="{EBDD5539-A2F2-4B92-B3E9-CE4BB2DC3C30}" srcId="{408F2C75-11EB-48A8-B080-26886F4D2A01}" destId="{3B9739C6-3ED2-4D35-A810-D05D0BCC581F}" srcOrd="1" destOrd="0" parTransId="{B4E44C66-A16A-4E97-A79E-CD179602D7CF}" sibTransId="{0659B44A-0C62-4A14-A814-5BCEC0D7ACC8}"/>
    <dgm:cxn modelId="{9861BDD6-B7F1-4FB2-8671-DA9AA86A9486}" type="presOf" srcId="{B4E44C66-A16A-4E97-A79E-CD179602D7CF}" destId="{F2326F13-5EF2-4274-AF4A-CB085886EFAA}" srcOrd="0" destOrd="0" presId="urn:microsoft.com/office/officeart/2005/8/layout/hierarchy1"/>
    <dgm:cxn modelId="{CFF81A3A-7827-41B9-BDF7-7C8B3CC02689}" type="presOf" srcId="{862A4F9C-DAF5-457B-81EE-B6E4BB777597}" destId="{B42F1693-258B-4BB4-A6B6-34F4006983DC}" srcOrd="0" destOrd="0" presId="urn:microsoft.com/office/officeart/2005/8/layout/hierarchy1"/>
    <dgm:cxn modelId="{73BFBA26-8613-4A70-9DBE-E040D0A45FD1}" srcId="{B924C2B2-0AE5-4DAA-AC2B-18E52A79B9C7}" destId="{408F2C75-11EB-48A8-B080-26886F4D2A01}" srcOrd="0" destOrd="0" parTransId="{B5B15678-5C8E-4AE4-A10F-53DA4072F559}" sibTransId="{5D88949B-F324-42FA-84F7-6A3035C5CAA1}"/>
    <dgm:cxn modelId="{2F4A1854-E411-4E86-9F75-42E626817780}" srcId="{408F2C75-11EB-48A8-B080-26886F4D2A01}" destId="{493C6793-E2AA-4C79-9B23-9EA491DA4AC9}" srcOrd="0" destOrd="0" parTransId="{8B311954-3B15-4780-ACC9-BF663823B61E}" sibTransId="{EDF0F866-6F9F-4781-B6E8-B426C074B3F4}"/>
    <dgm:cxn modelId="{5ECCC232-ADD2-40AB-A657-2A8052152B39}" type="presOf" srcId="{408F2C75-11EB-48A8-B080-26886F4D2A01}" destId="{02C9C9D1-5013-44DC-AA69-797916B56FA1}" srcOrd="0" destOrd="0" presId="urn:microsoft.com/office/officeart/2005/8/layout/hierarchy1"/>
    <dgm:cxn modelId="{4F111964-947E-496F-AA21-08492EFA2070}" srcId="{493C6793-E2AA-4C79-9B23-9EA491DA4AC9}" destId="{862A4F9C-DAF5-457B-81EE-B6E4BB777597}" srcOrd="1" destOrd="0" parTransId="{AA938D70-E1CC-4E83-BBB8-780E2472DAAA}" sibTransId="{2274B548-6B22-4A97-A237-35B919C2F2BB}"/>
    <dgm:cxn modelId="{D316A90E-E110-4EE4-9BE9-293CA919B6E4}" type="presOf" srcId="{CDFEE16F-9C91-4264-9FD0-F705DAE781CE}" destId="{86647EC3-D09B-4D95-AAAD-EF3008458F89}" srcOrd="0" destOrd="0" presId="urn:microsoft.com/office/officeart/2005/8/layout/hierarchy1"/>
    <dgm:cxn modelId="{B16949D3-1C32-4E4E-B0F0-921668E51DDC}" type="presParOf" srcId="{A667EED1-AC71-449E-A77D-EADB12CD9F75}" destId="{F73B22E4-7C71-423F-80FA-E59EA53220A8}" srcOrd="0" destOrd="0" presId="urn:microsoft.com/office/officeart/2005/8/layout/hierarchy1"/>
    <dgm:cxn modelId="{91B02EE9-8669-4870-9B1D-987F8EEB3E64}" type="presParOf" srcId="{F73B22E4-7C71-423F-80FA-E59EA53220A8}" destId="{7740F0C6-3850-4B45-98A2-46F479731FC3}" srcOrd="0" destOrd="0" presId="urn:microsoft.com/office/officeart/2005/8/layout/hierarchy1"/>
    <dgm:cxn modelId="{EE02AE7F-AD1D-451F-AD49-33664277379C}" type="presParOf" srcId="{7740F0C6-3850-4B45-98A2-46F479731FC3}" destId="{7F483106-A783-462C-88DB-AE8A21080341}" srcOrd="0" destOrd="0" presId="urn:microsoft.com/office/officeart/2005/8/layout/hierarchy1"/>
    <dgm:cxn modelId="{E294EB52-42E6-4E91-BBFE-6749C6DEF6EB}" type="presParOf" srcId="{7740F0C6-3850-4B45-98A2-46F479731FC3}" destId="{02C9C9D1-5013-44DC-AA69-797916B56FA1}" srcOrd="1" destOrd="0" presId="urn:microsoft.com/office/officeart/2005/8/layout/hierarchy1"/>
    <dgm:cxn modelId="{54F10242-3C2F-4C39-B499-1DF3EF10114F}" type="presParOf" srcId="{F73B22E4-7C71-423F-80FA-E59EA53220A8}" destId="{09355A4B-1973-4A96-B7AE-DC3F9EE0D717}" srcOrd="1" destOrd="0" presId="urn:microsoft.com/office/officeart/2005/8/layout/hierarchy1"/>
    <dgm:cxn modelId="{483395CB-B88A-4EAB-8A4A-B134C7A8C357}" type="presParOf" srcId="{09355A4B-1973-4A96-B7AE-DC3F9EE0D717}" destId="{7BC761FA-CEBF-46F2-82EB-B07714FF2F96}" srcOrd="0" destOrd="0" presId="urn:microsoft.com/office/officeart/2005/8/layout/hierarchy1"/>
    <dgm:cxn modelId="{2BBD67D8-520E-411D-A523-5287366366F4}" type="presParOf" srcId="{09355A4B-1973-4A96-B7AE-DC3F9EE0D717}" destId="{18C42EBD-3ED8-4368-AF2B-2D5448BCD054}" srcOrd="1" destOrd="0" presId="urn:microsoft.com/office/officeart/2005/8/layout/hierarchy1"/>
    <dgm:cxn modelId="{D696A2ED-36D1-47E8-8187-268C2838F440}" type="presParOf" srcId="{18C42EBD-3ED8-4368-AF2B-2D5448BCD054}" destId="{73DF54AE-65F7-44B2-B271-668E91710EFB}" srcOrd="0" destOrd="0" presId="urn:microsoft.com/office/officeart/2005/8/layout/hierarchy1"/>
    <dgm:cxn modelId="{A9F3C463-38BA-4BC9-A836-B1A1DF62C61A}" type="presParOf" srcId="{73DF54AE-65F7-44B2-B271-668E91710EFB}" destId="{807D7294-B11C-4B74-848E-5E1E0AEFFB2D}" srcOrd="0" destOrd="0" presId="urn:microsoft.com/office/officeart/2005/8/layout/hierarchy1"/>
    <dgm:cxn modelId="{AF35B2F2-76D1-4EBC-A1CE-2C5BFA3DCDB9}" type="presParOf" srcId="{73DF54AE-65F7-44B2-B271-668E91710EFB}" destId="{771BACF6-4127-42B6-BF83-9F3DAA891A22}" srcOrd="1" destOrd="0" presId="urn:microsoft.com/office/officeart/2005/8/layout/hierarchy1"/>
    <dgm:cxn modelId="{F53E4285-52A8-4849-966E-0871AA0001CA}" type="presParOf" srcId="{18C42EBD-3ED8-4368-AF2B-2D5448BCD054}" destId="{3CF15CF9-3A65-4EF8-BFE1-143C4EAB2FEB}" srcOrd="1" destOrd="0" presId="urn:microsoft.com/office/officeart/2005/8/layout/hierarchy1"/>
    <dgm:cxn modelId="{4BDA992B-CB86-4793-8F5F-0CC3223A53D8}" type="presParOf" srcId="{3CF15CF9-3A65-4EF8-BFE1-143C4EAB2FEB}" destId="{661F3541-9AC3-4B17-B2BE-3838907223E5}" srcOrd="0" destOrd="0" presId="urn:microsoft.com/office/officeart/2005/8/layout/hierarchy1"/>
    <dgm:cxn modelId="{7D517ACC-FC93-4732-9AD2-9A77913CD314}" type="presParOf" srcId="{3CF15CF9-3A65-4EF8-BFE1-143C4EAB2FEB}" destId="{CB36E40B-03E1-49F5-8B29-B52ECD3921B5}" srcOrd="1" destOrd="0" presId="urn:microsoft.com/office/officeart/2005/8/layout/hierarchy1"/>
    <dgm:cxn modelId="{096C610A-D826-4D12-9202-87F5DD03488D}" type="presParOf" srcId="{CB36E40B-03E1-49F5-8B29-B52ECD3921B5}" destId="{F9B79312-873D-4BB2-825F-8D6CB4AB50C5}" srcOrd="0" destOrd="0" presId="urn:microsoft.com/office/officeart/2005/8/layout/hierarchy1"/>
    <dgm:cxn modelId="{ECB6A9A3-0A5A-4DF0-9BD6-BF14D57526B1}" type="presParOf" srcId="{F9B79312-873D-4BB2-825F-8D6CB4AB50C5}" destId="{034A0263-AA2E-4085-B53E-F7748F676302}" srcOrd="0" destOrd="0" presId="urn:microsoft.com/office/officeart/2005/8/layout/hierarchy1"/>
    <dgm:cxn modelId="{B62EF6AB-234C-4404-A410-C70E86DFC6D0}" type="presParOf" srcId="{F9B79312-873D-4BB2-825F-8D6CB4AB50C5}" destId="{86647EC3-D09B-4D95-AAAD-EF3008458F89}" srcOrd="1" destOrd="0" presId="urn:microsoft.com/office/officeart/2005/8/layout/hierarchy1"/>
    <dgm:cxn modelId="{BA8DC5BE-5FDB-45E7-8FBC-B735E17EFCF0}" type="presParOf" srcId="{CB36E40B-03E1-49F5-8B29-B52ECD3921B5}" destId="{B53ED224-F658-4710-B785-D36E362440F8}" srcOrd="1" destOrd="0" presId="urn:microsoft.com/office/officeart/2005/8/layout/hierarchy1"/>
    <dgm:cxn modelId="{F07D00CE-9397-44C8-90C3-1099B9FCA229}" type="presParOf" srcId="{3CF15CF9-3A65-4EF8-BFE1-143C4EAB2FEB}" destId="{F1859A61-E528-4007-8DFE-B427CE790EC3}" srcOrd="2" destOrd="0" presId="urn:microsoft.com/office/officeart/2005/8/layout/hierarchy1"/>
    <dgm:cxn modelId="{CEDF2CB0-0C5E-4FDE-8295-79F1A0B8896A}" type="presParOf" srcId="{3CF15CF9-3A65-4EF8-BFE1-143C4EAB2FEB}" destId="{7398F8CE-AA4A-4B51-B792-C3CF54026CE1}" srcOrd="3" destOrd="0" presId="urn:microsoft.com/office/officeart/2005/8/layout/hierarchy1"/>
    <dgm:cxn modelId="{680BCA83-B963-4A79-AC64-FE20370904F0}" type="presParOf" srcId="{7398F8CE-AA4A-4B51-B792-C3CF54026CE1}" destId="{F8ACF3F8-0FD8-40B7-B95F-98A9BC664F43}" srcOrd="0" destOrd="0" presId="urn:microsoft.com/office/officeart/2005/8/layout/hierarchy1"/>
    <dgm:cxn modelId="{9EB71D8D-B271-4459-B36F-78272F222265}" type="presParOf" srcId="{F8ACF3F8-0FD8-40B7-B95F-98A9BC664F43}" destId="{EC59A248-7D03-496F-9EFC-A052E4864583}" srcOrd="0" destOrd="0" presId="urn:microsoft.com/office/officeart/2005/8/layout/hierarchy1"/>
    <dgm:cxn modelId="{908F38C4-8083-4025-85FD-3B8D9DD25B9D}" type="presParOf" srcId="{F8ACF3F8-0FD8-40B7-B95F-98A9BC664F43}" destId="{B42F1693-258B-4BB4-A6B6-34F4006983DC}" srcOrd="1" destOrd="0" presId="urn:microsoft.com/office/officeart/2005/8/layout/hierarchy1"/>
    <dgm:cxn modelId="{2A65F63E-7637-4BDB-9601-3C79F932EF39}" type="presParOf" srcId="{7398F8CE-AA4A-4B51-B792-C3CF54026CE1}" destId="{2C578EC6-FE93-493D-B98A-D0264C7B199B}" srcOrd="1" destOrd="0" presId="urn:microsoft.com/office/officeart/2005/8/layout/hierarchy1"/>
    <dgm:cxn modelId="{3E3183AB-C8CA-45E5-B6C8-25068C8FFF70}" type="presParOf" srcId="{09355A4B-1973-4A96-B7AE-DC3F9EE0D717}" destId="{F2326F13-5EF2-4274-AF4A-CB085886EFAA}" srcOrd="2" destOrd="0" presId="urn:microsoft.com/office/officeart/2005/8/layout/hierarchy1"/>
    <dgm:cxn modelId="{4E771298-553A-4FA5-A45A-15EE5FA8A438}" type="presParOf" srcId="{09355A4B-1973-4A96-B7AE-DC3F9EE0D717}" destId="{15D58070-FBF7-4872-B3DF-CEC46E179EFF}" srcOrd="3" destOrd="0" presId="urn:microsoft.com/office/officeart/2005/8/layout/hierarchy1"/>
    <dgm:cxn modelId="{2CD4D450-23D8-44E9-AB16-0CBF39C4C3E8}" type="presParOf" srcId="{15D58070-FBF7-4872-B3DF-CEC46E179EFF}" destId="{856EA293-ACFA-4393-86D4-B19D5494C6C7}" srcOrd="0" destOrd="0" presId="urn:microsoft.com/office/officeart/2005/8/layout/hierarchy1"/>
    <dgm:cxn modelId="{3721DECB-48EE-47B6-9AAF-C90FCE48929A}" type="presParOf" srcId="{856EA293-ACFA-4393-86D4-B19D5494C6C7}" destId="{1567DAE4-2A5A-4C4D-817D-B925BF33F44D}" srcOrd="0" destOrd="0" presId="urn:microsoft.com/office/officeart/2005/8/layout/hierarchy1"/>
    <dgm:cxn modelId="{AF20C30A-73A0-4A13-A28D-69D0BD875D37}" type="presParOf" srcId="{856EA293-ACFA-4393-86D4-B19D5494C6C7}" destId="{EC2C3809-D2FE-41C2-8A22-BE945A674257}" srcOrd="1" destOrd="0" presId="urn:microsoft.com/office/officeart/2005/8/layout/hierarchy1"/>
    <dgm:cxn modelId="{CA8C1D57-CAC6-4654-A562-008315DCC032}" type="presParOf" srcId="{15D58070-FBF7-4872-B3DF-CEC46E179EFF}" destId="{083AD938-7382-4283-8D56-5CF58078918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326F13-5EF2-4274-AF4A-CB085886EFAA}">
      <dsp:nvSpPr>
        <dsp:cNvPr id="0" name=""/>
        <dsp:cNvSpPr/>
      </dsp:nvSpPr>
      <dsp:spPr>
        <a:xfrm>
          <a:off x="4871346" y="744887"/>
          <a:ext cx="3310884" cy="127195"/>
        </a:xfrm>
        <a:custGeom>
          <a:avLst/>
          <a:gdLst/>
          <a:ahLst/>
          <a:cxnLst/>
          <a:rect l="0" t="0" r="0" b="0"/>
          <a:pathLst>
            <a:path>
              <a:moveTo>
                <a:pt x="0" y="0"/>
              </a:moveTo>
              <a:lnTo>
                <a:pt x="3310884" y="0"/>
              </a:lnTo>
              <a:lnTo>
                <a:pt x="3310884" y="127195"/>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859A61-E528-4007-8DFE-B427CE790EC3}">
      <dsp:nvSpPr>
        <dsp:cNvPr id="0" name=""/>
        <dsp:cNvSpPr/>
      </dsp:nvSpPr>
      <dsp:spPr>
        <a:xfrm>
          <a:off x="1611251" y="1574970"/>
          <a:ext cx="1609084" cy="929886"/>
        </a:xfrm>
        <a:custGeom>
          <a:avLst/>
          <a:gdLst/>
          <a:ahLst/>
          <a:cxnLst/>
          <a:rect l="0" t="0" r="0" b="0"/>
          <a:pathLst>
            <a:path>
              <a:moveTo>
                <a:pt x="0" y="0"/>
              </a:moveTo>
              <a:lnTo>
                <a:pt x="0" y="799551"/>
              </a:lnTo>
              <a:lnTo>
                <a:pt x="1609084" y="799551"/>
              </a:lnTo>
              <a:lnTo>
                <a:pt x="1609084" y="929886"/>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1F3541-9AC3-4B17-B2BE-3838907223E5}">
      <dsp:nvSpPr>
        <dsp:cNvPr id="0" name=""/>
        <dsp:cNvSpPr/>
      </dsp:nvSpPr>
      <dsp:spPr>
        <a:xfrm>
          <a:off x="1056275" y="1574970"/>
          <a:ext cx="554976" cy="942581"/>
        </a:xfrm>
        <a:custGeom>
          <a:avLst/>
          <a:gdLst/>
          <a:ahLst/>
          <a:cxnLst/>
          <a:rect l="0" t="0" r="0" b="0"/>
          <a:pathLst>
            <a:path>
              <a:moveTo>
                <a:pt x="554976" y="0"/>
              </a:moveTo>
              <a:lnTo>
                <a:pt x="554976" y="812246"/>
              </a:lnTo>
              <a:lnTo>
                <a:pt x="0" y="812246"/>
              </a:lnTo>
              <a:lnTo>
                <a:pt x="0" y="942581"/>
              </a:lnTo>
            </a:path>
          </a:pathLst>
        </a:custGeom>
        <a:noFill/>
        <a:ln w="19050"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C761FA-CEBF-46F2-82EB-B07714FF2F96}">
      <dsp:nvSpPr>
        <dsp:cNvPr id="0" name=""/>
        <dsp:cNvSpPr/>
      </dsp:nvSpPr>
      <dsp:spPr>
        <a:xfrm>
          <a:off x="1611251" y="635855"/>
          <a:ext cx="3260094" cy="91440"/>
        </a:xfrm>
        <a:custGeom>
          <a:avLst/>
          <a:gdLst/>
          <a:ahLst/>
          <a:cxnLst/>
          <a:rect l="0" t="0" r="0" b="0"/>
          <a:pathLst>
            <a:path>
              <a:moveTo>
                <a:pt x="3260094" y="109032"/>
              </a:moveTo>
              <a:lnTo>
                <a:pt x="0" y="45720"/>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483106-A783-462C-88DB-AE8A21080341}">
      <dsp:nvSpPr>
        <dsp:cNvPr id="0" name=""/>
        <dsp:cNvSpPr/>
      </dsp:nvSpPr>
      <dsp:spPr>
        <a:xfrm>
          <a:off x="4167884" y="-148508"/>
          <a:ext cx="1406922" cy="89339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C9C9D1-5013-44DC-AA69-797916B56FA1}">
      <dsp:nvSpPr>
        <dsp:cNvPr id="0" name=""/>
        <dsp:cNvSpPr/>
      </dsp:nvSpPr>
      <dsp:spPr>
        <a:xfrm>
          <a:off x="4324209" y="0"/>
          <a:ext cx="1406922" cy="893395"/>
        </a:xfrm>
        <a:prstGeom prst="roundRect">
          <a:avLst>
            <a:gd name="adj" fmla="val 10000"/>
          </a:avLst>
        </a:prstGeom>
        <a:solidFill>
          <a:schemeClr val="lt1">
            <a:alpha val="90000"/>
            <a:hueOff val="0"/>
            <a:satOff val="0"/>
            <a:lumOff val="0"/>
            <a:alphaOff val="0"/>
          </a:schemeClr>
        </a:solidFill>
        <a:ln w="19050" cap="rnd"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Sayıştay denetimi</a:t>
          </a:r>
        </a:p>
        <a:p>
          <a:pPr lvl="0" algn="ctr" defTabSz="622300">
            <a:lnSpc>
              <a:spcPct val="90000"/>
            </a:lnSpc>
            <a:spcBef>
              <a:spcPct val="0"/>
            </a:spcBef>
            <a:spcAft>
              <a:spcPct val="35000"/>
            </a:spcAft>
          </a:pPr>
          <a:endParaRPr lang="tr-TR" sz="1400" kern="1200" dirty="0"/>
        </a:p>
      </dsp:txBody>
      <dsp:txXfrm>
        <a:off x="4350376" y="26167"/>
        <a:ext cx="1354588" cy="841061"/>
      </dsp:txXfrm>
    </dsp:sp>
    <dsp:sp modelId="{807D7294-B11C-4B74-848E-5E1E0AEFFB2D}">
      <dsp:nvSpPr>
        <dsp:cNvPr id="0" name=""/>
        <dsp:cNvSpPr/>
      </dsp:nvSpPr>
      <dsp:spPr>
        <a:xfrm>
          <a:off x="907790" y="681575"/>
          <a:ext cx="1406922" cy="89339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1BACF6-4127-42B6-BF83-9F3DAA891A22}">
      <dsp:nvSpPr>
        <dsp:cNvPr id="0" name=""/>
        <dsp:cNvSpPr/>
      </dsp:nvSpPr>
      <dsp:spPr>
        <a:xfrm>
          <a:off x="1064115" y="830083"/>
          <a:ext cx="1406922" cy="89339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Düzenlilik denetimi</a:t>
          </a:r>
        </a:p>
        <a:p>
          <a:pPr lvl="0" algn="ctr" defTabSz="622300">
            <a:lnSpc>
              <a:spcPct val="90000"/>
            </a:lnSpc>
            <a:spcBef>
              <a:spcPct val="0"/>
            </a:spcBef>
            <a:spcAft>
              <a:spcPct val="35000"/>
            </a:spcAft>
          </a:pPr>
          <a:endParaRPr lang="tr-TR" sz="1400" kern="1200" dirty="0"/>
        </a:p>
      </dsp:txBody>
      <dsp:txXfrm>
        <a:off x="1090282" y="856250"/>
        <a:ext cx="1354588" cy="841061"/>
      </dsp:txXfrm>
    </dsp:sp>
    <dsp:sp modelId="{034A0263-AA2E-4085-B53E-F7748F676302}">
      <dsp:nvSpPr>
        <dsp:cNvPr id="0" name=""/>
        <dsp:cNvSpPr/>
      </dsp:nvSpPr>
      <dsp:spPr>
        <a:xfrm>
          <a:off x="352814" y="2517552"/>
          <a:ext cx="1406922" cy="89339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647EC3-D09B-4D95-AAAD-EF3008458F89}">
      <dsp:nvSpPr>
        <dsp:cNvPr id="0" name=""/>
        <dsp:cNvSpPr/>
      </dsp:nvSpPr>
      <dsp:spPr>
        <a:xfrm>
          <a:off x="509139" y="2666061"/>
          <a:ext cx="1406922" cy="89339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Uygunluk Denetimi</a:t>
          </a:r>
          <a:endParaRPr lang="tr-TR" sz="1400" kern="1200" dirty="0"/>
        </a:p>
      </dsp:txBody>
      <dsp:txXfrm>
        <a:off x="535306" y="2692228"/>
        <a:ext cx="1354588" cy="841061"/>
      </dsp:txXfrm>
    </dsp:sp>
    <dsp:sp modelId="{EC59A248-7D03-496F-9EFC-A052E4864583}">
      <dsp:nvSpPr>
        <dsp:cNvPr id="0" name=""/>
        <dsp:cNvSpPr/>
      </dsp:nvSpPr>
      <dsp:spPr>
        <a:xfrm>
          <a:off x="2516875" y="2504857"/>
          <a:ext cx="1406922" cy="89339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2F1693-258B-4BB4-A6B6-34F4006983DC}">
      <dsp:nvSpPr>
        <dsp:cNvPr id="0" name=""/>
        <dsp:cNvSpPr/>
      </dsp:nvSpPr>
      <dsp:spPr>
        <a:xfrm>
          <a:off x="2673200" y="2653366"/>
          <a:ext cx="1406922" cy="89339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Mali Denetim</a:t>
          </a:r>
        </a:p>
        <a:p>
          <a:pPr lvl="0" algn="ctr" defTabSz="622300">
            <a:lnSpc>
              <a:spcPct val="90000"/>
            </a:lnSpc>
            <a:spcBef>
              <a:spcPct val="0"/>
            </a:spcBef>
            <a:spcAft>
              <a:spcPct val="35000"/>
            </a:spcAft>
          </a:pPr>
          <a:endParaRPr lang="tr-TR" sz="1400" kern="1200" dirty="0"/>
        </a:p>
      </dsp:txBody>
      <dsp:txXfrm>
        <a:off x="2699367" y="2679533"/>
        <a:ext cx="1354588" cy="841061"/>
      </dsp:txXfrm>
    </dsp:sp>
    <dsp:sp modelId="{1567DAE4-2A5A-4C4D-817D-B925BF33F44D}">
      <dsp:nvSpPr>
        <dsp:cNvPr id="0" name=""/>
        <dsp:cNvSpPr/>
      </dsp:nvSpPr>
      <dsp:spPr>
        <a:xfrm>
          <a:off x="7478769" y="872082"/>
          <a:ext cx="1406922" cy="859545"/>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2C3809-D2FE-41C2-8A22-BE945A674257}">
      <dsp:nvSpPr>
        <dsp:cNvPr id="0" name=""/>
        <dsp:cNvSpPr/>
      </dsp:nvSpPr>
      <dsp:spPr>
        <a:xfrm>
          <a:off x="7635093" y="1020591"/>
          <a:ext cx="1406922" cy="859545"/>
        </a:xfrm>
        <a:prstGeom prst="roundRect">
          <a:avLst>
            <a:gd name="adj" fmla="val 10000"/>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tr-TR" sz="1400" kern="1200" dirty="0" smtClean="0"/>
            <a:t>Performans denetimi</a:t>
          </a:r>
        </a:p>
        <a:p>
          <a:pPr lvl="0" algn="ctr" defTabSz="622300">
            <a:lnSpc>
              <a:spcPct val="90000"/>
            </a:lnSpc>
            <a:spcBef>
              <a:spcPct val="0"/>
            </a:spcBef>
            <a:spcAft>
              <a:spcPct val="35000"/>
            </a:spcAft>
          </a:pPr>
          <a:endParaRPr lang="tr-TR" sz="1400" kern="1200" dirty="0"/>
        </a:p>
      </dsp:txBody>
      <dsp:txXfrm>
        <a:off x="7660268" y="1045766"/>
        <a:ext cx="1356572" cy="80919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tr-TR" smtClean="0"/>
              <a:t>Asıl başlık stili için tıklatın</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hasCustomPrompt="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hasCustomPrompt="1"/>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2/11/2015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2/11/2015</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ayistay.gov.tr/mevzuat/6085/07%206085%20TBMM%E2%80%99de%20Kabul%20Edilen%20Yeni%20Say%C4%B1%C5%9Ftay%20Kanunu.pdf" TargetMode="External"/><Relationship Id="rId2" Type="http://schemas.openxmlformats.org/officeDocument/2006/relationships/hyperlink" Target="http://dergi.sayistay.gov.tr/icerik/der6667m9.pdf"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İÇ DENETİM – DIŞ DENETİM VE SİSTEM AKTÖRLERİNİN SORUMLULUKLARI</a:t>
            </a:r>
            <a:br>
              <a:rPr lang="tr-TR" dirty="0" smtClean="0"/>
            </a:br>
            <a:endParaRPr lang="tr-TR" dirty="0"/>
          </a:p>
        </p:txBody>
      </p:sp>
    </p:spTree>
    <p:extLst>
      <p:ext uri="{BB962C8B-B14F-4D97-AF65-F5344CB8AC3E}">
        <p14:creationId xmlns:p14="http://schemas.microsoft.com/office/powerpoint/2010/main" val="15206454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1" y="685801"/>
            <a:ext cx="10131425" cy="1028700"/>
          </a:xfrm>
        </p:spPr>
        <p:txBody>
          <a:bodyPr/>
          <a:lstStyle/>
          <a:p>
            <a:r>
              <a:rPr lang="tr-TR" dirty="0" smtClean="0"/>
              <a:t>HESAP YARGILAMASI</a:t>
            </a:r>
            <a:endParaRPr lang="tr-TR" dirty="0"/>
          </a:p>
        </p:txBody>
      </p:sp>
      <p:sp>
        <p:nvSpPr>
          <p:cNvPr id="3" name="İçerik Yer Tutucusu 2"/>
          <p:cNvSpPr>
            <a:spLocks noGrp="1"/>
          </p:cNvSpPr>
          <p:nvPr>
            <p:ph idx="1"/>
          </p:nvPr>
        </p:nvSpPr>
        <p:spPr>
          <a:xfrm>
            <a:off x="685801" y="1193801"/>
            <a:ext cx="10131425" cy="5842000"/>
          </a:xfrm>
        </p:spPr>
        <p:txBody>
          <a:bodyPr/>
          <a:lstStyle/>
          <a:p>
            <a:r>
              <a:rPr lang="tr-TR" sz="2400" dirty="0" smtClean="0"/>
              <a:t>YARGILAMAYA ESAS RAPOR: HESAP VE İŞLEMLERİN DENETİMİ SIRASINDA DENETÇİLER TARAFINDAN KAMU ZARARINA YOL AÇAN BİR HUSUS TESPİT EDİLDİĞİNDE SORUMLULARIN SAVUNMALARI ALINARAK MALİ YIL SONU İTİBARİYLE YARGILAMAYA ESAS RAPOR DÜZENLENİR.</a:t>
            </a:r>
          </a:p>
          <a:p>
            <a:r>
              <a:rPr lang="tr-TR" sz="2400" dirty="0" smtClean="0"/>
              <a:t>FAKAT FARKLI YIL DENETİMLERİNDE YIL SONU BEKLENMEZ.</a:t>
            </a:r>
          </a:p>
          <a:p>
            <a:r>
              <a:rPr lang="tr-TR" sz="2400" dirty="0" smtClean="0"/>
              <a:t>YARGILAMAYA ESAS RAPORA 30 GÜN İÇİNDE CEVAP VERMEK GEREKMEKTEDİR.</a:t>
            </a:r>
          </a:p>
          <a:p>
            <a:r>
              <a:rPr lang="tr-TR" sz="2400" dirty="0" smtClean="0"/>
              <a:t>BU RAPORLARI DENETÇİLER SAYIŞTAY BAŞKANLIĞINA SUNAR. BAŞKANLIK İSE BUNU 15 GÜN İÇİNDE YARGILAMANIN YAPILACAĞI DAİREYE GÖNDERİR. YARGILAMA SONUCU İSE SAYIŞTAY RAPORU OLUŞUR VE İLAMLAR ÇIKAR.</a:t>
            </a:r>
          </a:p>
          <a:p>
            <a:endParaRPr lang="tr-TR" dirty="0"/>
          </a:p>
        </p:txBody>
      </p:sp>
    </p:spTree>
    <p:extLst>
      <p:ext uri="{BB962C8B-B14F-4D97-AF65-F5344CB8AC3E}">
        <p14:creationId xmlns:p14="http://schemas.microsoft.com/office/powerpoint/2010/main" val="14763829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Hesap yargılaması</a:t>
            </a:r>
            <a:br>
              <a:rPr lang="tr-TR" dirty="0" smtClean="0"/>
            </a:br>
            <a:endParaRPr lang="tr-TR" dirty="0"/>
          </a:p>
        </p:txBody>
      </p:sp>
      <p:sp>
        <p:nvSpPr>
          <p:cNvPr id="3" name="İçerik Yer Tutucusu 2"/>
          <p:cNvSpPr>
            <a:spLocks noGrp="1"/>
          </p:cNvSpPr>
          <p:nvPr>
            <p:ph idx="1"/>
          </p:nvPr>
        </p:nvSpPr>
        <p:spPr/>
        <p:txBody>
          <a:bodyPr>
            <a:noAutofit/>
          </a:bodyPr>
          <a:lstStyle/>
          <a:p>
            <a:pPr marL="0" indent="0">
              <a:buNone/>
            </a:pPr>
            <a:r>
              <a:rPr lang="tr-TR" sz="3600" dirty="0" smtClean="0"/>
              <a:t>Daireler </a:t>
            </a:r>
            <a:r>
              <a:rPr lang="tr-TR" sz="3600" dirty="0"/>
              <a:t>tarafından yapılan hesap yargılaması sonucunda; hesap ve işlemlerin yasal düzenlemelere uygunluğuna veya kamu zararının sorumlulardan tazminine hükmedilir</a:t>
            </a:r>
            <a:r>
              <a:rPr lang="tr-TR" sz="3600" dirty="0" smtClean="0"/>
              <a:t>.</a:t>
            </a:r>
          </a:p>
          <a:p>
            <a:pPr marL="0" indent="0">
              <a:buNone/>
            </a:pPr>
            <a:r>
              <a:rPr lang="tr-TR" sz="3600" dirty="0"/>
              <a:t>Verilen hüküm ve kararlar gerekçeli olarak tutanağa bağlanır ve daire başkanı ve üyeler tarafından imzalanır.</a:t>
            </a:r>
          </a:p>
        </p:txBody>
      </p:sp>
    </p:spTree>
    <p:extLst>
      <p:ext uri="{BB962C8B-B14F-4D97-AF65-F5344CB8AC3E}">
        <p14:creationId xmlns:p14="http://schemas.microsoft.com/office/powerpoint/2010/main" val="3697414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04900" y="127000"/>
            <a:ext cx="9458326" cy="685801"/>
          </a:xfrm>
        </p:spPr>
        <p:txBody>
          <a:bodyPr/>
          <a:lstStyle/>
          <a:p>
            <a:r>
              <a:rPr lang="tr-TR" dirty="0"/>
              <a:t>İlamlar</a:t>
            </a:r>
          </a:p>
        </p:txBody>
      </p:sp>
      <p:sp>
        <p:nvSpPr>
          <p:cNvPr id="3" name="İçerik Yer Tutucusu 2"/>
          <p:cNvSpPr>
            <a:spLocks noGrp="1"/>
          </p:cNvSpPr>
          <p:nvPr>
            <p:ph idx="1"/>
          </p:nvPr>
        </p:nvSpPr>
        <p:spPr>
          <a:xfrm>
            <a:off x="850900" y="977900"/>
            <a:ext cx="9966326" cy="5651499"/>
          </a:xfrm>
        </p:spPr>
        <p:txBody>
          <a:bodyPr>
            <a:noAutofit/>
          </a:bodyPr>
          <a:lstStyle/>
          <a:p>
            <a:r>
              <a:rPr lang="tr-TR" sz="2400" dirty="0"/>
              <a:t>İlamlar gerekçeli olarak </a:t>
            </a:r>
            <a:r>
              <a:rPr lang="tr-TR" sz="2400" dirty="0" smtClean="0"/>
              <a:t>düzenlenir. İlamlarda</a:t>
            </a:r>
            <a:r>
              <a:rPr lang="tr-TR" sz="2400" dirty="0"/>
              <a:t>; a) Daire ve karar numarası, ilgili kamu idaresinin adı ve denetim dönemi, b) Raporu düzenleyen denetçinin, savcının ve ilamı yazan raportörün ad ve soyadları, c) Sorumluların ve varsa vekil veya temsilcilerinin ad ve soyadları ile unvan ve adresleri, ç) Denetçinin rapora konu ettiği hususların ve dayandığı hukuki sebeplerin özeti, savcının düşüncesi, istem sonucu ve sorumluların savunmalarının özeti, d) Duruşma yapılıp yapılmadığı, yapılmış ise hazır bulunanların ad ve soyadları, e) Kararın hukuki dayanakları ile </a:t>
            </a:r>
            <a:r>
              <a:rPr lang="tr-TR" sz="2000" dirty="0"/>
              <a:t>gerekçesi</a:t>
            </a:r>
            <a:r>
              <a:rPr lang="tr-TR" sz="2400" dirty="0"/>
              <a:t>, tazmin hükmolunan hallerde tazmin miktarı ve uygulanacak faizin başlangıç tarihi, f) Tahsil edilmek suretiyle ilişiği giderilmiş hususlar ve </a:t>
            </a:r>
            <a:r>
              <a:rPr lang="tr-TR" sz="2400" dirty="0">
                <a:solidFill>
                  <a:srgbClr val="FF0000"/>
                </a:solidFill>
              </a:rPr>
              <a:t>ahizleri </a:t>
            </a:r>
            <a:r>
              <a:rPr lang="tr-TR" sz="2400" dirty="0"/>
              <a:t>ile tahsilat miktarları, g) Sorgu üzerine tahsil edilmiş olan miktarların yersiz tahsil edildiğine karar verilmesi durumunda, tahsilata ilişkin belgelerin tarih ve numarası, sorumluların ve ahizlerin ad ve soyadları ile iade gerekçesi, ğ) Hüküm dışı bırakılan hususlar, h) Kararın tarihi ve oybirliği veya oy çokluğu ile verilmiş olduğu ve varsa muhalefet şerhi, ı) Hesap yargılamasını yapan daire başkan ve üyelerinin ad ve soyadları ile imzaları, yer </a:t>
            </a:r>
            <a:r>
              <a:rPr lang="tr-TR" sz="2400" dirty="0" smtClean="0"/>
              <a:t>alır. (Ahiz açıklanacak – kamu zararları – sebepsiz zenginleşme )</a:t>
            </a:r>
            <a:endParaRPr lang="tr-TR" sz="2400" dirty="0"/>
          </a:p>
        </p:txBody>
      </p:sp>
    </p:spTree>
    <p:extLst>
      <p:ext uri="{BB962C8B-B14F-4D97-AF65-F5344CB8AC3E}">
        <p14:creationId xmlns:p14="http://schemas.microsoft.com/office/powerpoint/2010/main" val="1977357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685801" y="482600"/>
            <a:ext cx="10131425" cy="6045199"/>
          </a:xfrm>
        </p:spPr>
        <p:txBody>
          <a:bodyPr>
            <a:normAutofit/>
          </a:bodyPr>
          <a:lstStyle/>
          <a:p>
            <a:r>
              <a:rPr lang="tr-TR" sz="2400" dirty="0" smtClean="0"/>
              <a:t>TAVZİH VE DÜZELTME</a:t>
            </a:r>
          </a:p>
          <a:p>
            <a:r>
              <a:rPr lang="tr-TR" sz="2400" dirty="0" smtClean="0"/>
              <a:t>Kararlarda </a:t>
            </a:r>
            <a:r>
              <a:rPr lang="tr-TR" sz="2400" dirty="0" smtClean="0"/>
              <a:t>belirsiz bir husus var </a:t>
            </a:r>
            <a:r>
              <a:rPr lang="tr-TR" sz="2400" dirty="0"/>
              <a:t>ise taraflardan her biri bunların </a:t>
            </a:r>
            <a:r>
              <a:rPr lang="tr-TR" sz="2400" dirty="0" smtClean="0"/>
              <a:t>adı </a:t>
            </a:r>
            <a:r>
              <a:rPr lang="tr-TR" sz="2400" dirty="0"/>
              <a:t>ve soyadı ile sıfatı ve iddiaların sonucuna ilişkin yanlışlıklar ile </a:t>
            </a:r>
            <a:r>
              <a:rPr lang="tr-TR" sz="2400" dirty="0" smtClean="0"/>
              <a:t>hesap </a:t>
            </a:r>
            <a:r>
              <a:rPr lang="tr-TR" sz="2400" dirty="0"/>
              <a:t>yanlışlıklarının düzeltilmesini isteyebilir</a:t>
            </a:r>
            <a:r>
              <a:rPr lang="tr-TR" sz="2400" dirty="0" smtClean="0"/>
              <a:t>.</a:t>
            </a:r>
          </a:p>
          <a:p>
            <a:r>
              <a:rPr lang="tr-TR" sz="2400" dirty="0"/>
              <a:t>Tavzih veya düzeltme dilekçeleri karşı taraf sayısından bir nüsha fazlasıyla </a:t>
            </a:r>
            <a:r>
              <a:rPr lang="tr-TR" sz="2400" dirty="0" smtClean="0"/>
              <a:t>verilir.</a:t>
            </a:r>
          </a:p>
          <a:p>
            <a:r>
              <a:rPr lang="tr-TR" sz="2400" dirty="0" smtClean="0"/>
              <a:t>Burada </a:t>
            </a:r>
            <a:r>
              <a:rPr lang="tr-TR" sz="2400" dirty="0" smtClean="0"/>
              <a:t>neticeye değil, rapordaki bir teknik yanlışlığa itiraz edilmektedir. Buna tavzih denir. Örneğin Personel Daire Başkanı Mehmet Yılmaz ismi yerine sehven SKS daire başkanı Mehmet Yılmaz’a sorgu çıkarılması veya YTL – TL dönüşümü yapılmadan miktar belirtilmesi gibi…</a:t>
            </a:r>
          </a:p>
          <a:p>
            <a:r>
              <a:rPr lang="tr-TR" sz="2400" dirty="0"/>
              <a:t>Tavzih veya düzeltme, kararın yerine getirilmesine kadar istenebilir</a:t>
            </a:r>
          </a:p>
        </p:txBody>
      </p:sp>
    </p:spTree>
    <p:extLst>
      <p:ext uri="{BB962C8B-B14F-4D97-AF65-F5344CB8AC3E}">
        <p14:creationId xmlns:p14="http://schemas.microsoft.com/office/powerpoint/2010/main" val="42694998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1" y="381000"/>
            <a:ext cx="10131425" cy="5943599"/>
          </a:xfrm>
        </p:spPr>
        <p:txBody>
          <a:bodyPr>
            <a:normAutofit/>
          </a:bodyPr>
          <a:lstStyle/>
          <a:p>
            <a:r>
              <a:rPr lang="tr-TR" sz="2800" dirty="0"/>
              <a:t>Sayıştay ilamları kesinleştikten sonra doksan gün içerisinde yerine getirilir. İlam hükümlerinin yerine getirilmesinden, ilamların gönderildiği kamu idarelerinin üst yöneticileri </a:t>
            </a:r>
            <a:r>
              <a:rPr lang="tr-TR" sz="2800" dirty="0" smtClean="0"/>
              <a:t>sorumludur.</a:t>
            </a:r>
          </a:p>
          <a:p>
            <a:r>
              <a:rPr lang="tr-TR" sz="2800" dirty="0"/>
              <a:t>İlamlarda gösterilen tazmin miktarı hüküm tarihinden itibaren kanuni faize tabi </a:t>
            </a:r>
            <a:r>
              <a:rPr lang="tr-TR" sz="2800" dirty="0" smtClean="0"/>
              <a:t>tutulur.</a:t>
            </a:r>
            <a:endParaRPr lang="tr-TR" sz="2800" dirty="0"/>
          </a:p>
        </p:txBody>
      </p:sp>
    </p:spTree>
    <p:extLst>
      <p:ext uri="{BB962C8B-B14F-4D97-AF65-F5344CB8AC3E}">
        <p14:creationId xmlns:p14="http://schemas.microsoft.com/office/powerpoint/2010/main" val="41474946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KANUN YOLLARI</a:t>
            </a:r>
            <a:endParaRPr lang="tr-TR" b="1" dirty="0"/>
          </a:p>
        </p:txBody>
      </p:sp>
      <p:sp>
        <p:nvSpPr>
          <p:cNvPr id="3" name="İçerik Yer Tutucusu 2"/>
          <p:cNvSpPr>
            <a:spLocks noGrp="1"/>
          </p:cNvSpPr>
          <p:nvPr>
            <p:ph idx="1"/>
          </p:nvPr>
        </p:nvSpPr>
        <p:spPr/>
        <p:txBody>
          <a:bodyPr/>
          <a:lstStyle/>
          <a:p>
            <a:r>
              <a:rPr lang="tr-TR" sz="3600" dirty="0" smtClean="0"/>
              <a:t>TEMYİZ</a:t>
            </a:r>
          </a:p>
          <a:p>
            <a:r>
              <a:rPr lang="tr-TR" sz="3600" dirty="0" smtClean="0"/>
              <a:t>YARGILAMANIN İADESİ</a:t>
            </a:r>
          </a:p>
          <a:p>
            <a:r>
              <a:rPr lang="tr-TR" sz="3600" dirty="0" smtClean="0"/>
              <a:t>KARAR DÜZELTİLMESİ</a:t>
            </a:r>
          </a:p>
          <a:p>
            <a:pPr marL="0" indent="0">
              <a:buNone/>
            </a:pPr>
            <a:r>
              <a:rPr lang="tr-TR" sz="3600" dirty="0" smtClean="0"/>
              <a:t>                                                  OLMAK ÜZERE 3 TANEDİR</a:t>
            </a:r>
          </a:p>
          <a:p>
            <a:endParaRPr lang="tr-TR" dirty="0"/>
          </a:p>
        </p:txBody>
      </p:sp>
    </p:spTree>
    <p:extLst>
      <p:ext uri="{BB962C8B-B14F-4D97-AF65-F5344CB8AC3E}">
        <p14:creationId xmlns:p14="http://schemas.microsoft.com/office/powerpoint/2010/main" val="28285551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2200" y="88901"/>
            <a:ext cx="9750427" cy="1104900"/>
          </a:xfrm>
        </p:spPr>
        <p:txBody>
          <a:bodyPr/>
          <a:lstStyle/>
          <a:p>
            <a:r>
              <a:rPr lang="tr-TR" dirty="0" smtClean="0"/>
              <a:t>TEMYİZ</a:t>
            </a:r>
            <a:endParaRPr lang="tr-TR" dirty="0"/>
          </a:p>
        </p:txBody>
      </p:sp>
      <p:sp>
        <p:nvSpPr>
          <p:cNvPr id="3" name="İçerik Yer Tutucusu 2"/>
          <p:cNvSpPr>
            <a:spLocks noGrp="1"/>
          </p:cNvSpPr>
          <p:nvPr>
            <p:ph idx="1"/>
          </p:nvPr>
        </p:nvSpPr>
        <p:spPr>
          <a:xfrm>
            <a:off x="685801" y="774700"/>
            <a:ext cx="10131425" cy="5727699"/>
          </a:xfrm>
        </p:spPr>
        <p:txBody>
          <a:bodyPr>
            <a:normAutofit fontScale="92500" lnSpcReduction="10000"/>
          </a:bodyPr>
          <a:lstStyle/>
          <a:p>
            <a:r>
              <a:rPr lang="tr-TR" sz="2800" dirty="0"/>
              <a:t>Sayıştay dairelerinin ilamları; </a:t>
            </a:r>
            <a:r>
              <a:rPr lang="tr-TR" sz="2800" dirty="0">
                <a:solidFill>
                  <a:srgbClr val="FF0000"/>
                </a:solidFill>
              </a:rPr>
              <a:t>a) Kanuna aykırılık</a:t>
            </a:r>
            <a:r>
              <a:rPr lang="tr-TR" sz="2800" dirty="0"/>
              <a:t>, </a:t>
            </a:r>
            <a:r>
              <a:rPr lang="tr-TR" sz="2800" dirty="0">
                <a:solidFill>
                  <a:srgbClr val="00B050"/>
                </a:solidFill>
              </a:rPr>
              <a:t>b) Yetkiyi aşmak</a:t>
            </a:r>
            <a:r>
              <a:rPr lang="tr-TR" sz="2800" dirty="0"/>
              <a:t>, </a:t>
            </a:r>
            <a:r>
              <a:rPr lang="tr-TR" sz="2800" dirty="0">
                <a:solidFill>
                  <a:srgbClr val="FFFF00"/>
                </a:solidFill>
              </a:rPr>
              <a:t>c) Hesap yargılaması usullerine riayet etmemek </a:t>
            </a:r>
            <a:r>
              <a:rPr lang="tr-TR" sz="2800" dirty="0"/>
              <a:t>gibi </a:t>
            </a:r>
            <a:r>
              <a:rPr lang="tr-TR" sz="2800" dirty="0" smtClean="0"/>
              <a:t>sebeplerle temyiz </a:t>
            </a:r>
            <a:r>
              <a:rPr lang="tr-TR" sz="2800" dirty="0"/>
              <a:t>olunabilir. </a:t>
            </a:r>
            <a:endParaRPr lang="tr-TR" sz="2800" dirty="0" smtClean="0"/>
          </a:p>
          <a:p>
            <a:r>
              <a:rPr lang="tr-TR" sz="2800" dirty="0"/>
              <a:t>Temyiz süresi ilamın ilgiliye tebliğinden itibaren altmış </a:t>
            </a:r>
            <a:r>
              <a:rPr lang="tr-TR" sz="2800" dirty="0" smtClean="0"/>
              <a:t>gündür</a:t>
            </a:r>
          </a:p>
          <a:p>
            <a:r>
              <a:rPr lang="tr-TR" sz="2800" dirty="0"/>
              <a:t>Temyiz dilekçesiyle buna ekli evrak karşı tarafa tebliğ olunur. Cevap süresi tebliğden itibaren otuz gündür. Bu cevaplar temyiz edene tebliğ olunur. Temyiz eden buna </a:t>
            </a:r>
            <a:r>
              <a:rPr lang="tr-TR" sz="2800" dirty="0" err="1"/>
              <a:t>onbeş</a:t>
            </a:r>
            <a:r>
              <a:rPr lang="tr-TR" sz="2800" dirty="0"/>
              <a:t> gün içinde cevap verir. Bu cevaplar da karşı tarafa tebliğ olunur. Buna da </a:t>
            </a:r>
            <a:r>
              <a:rPr lang="tr-TR" sz="2800" dirty="0" err="1"/>
              <a:t>onbeş</a:t>
            </a:r>
            <a:r>
              <a:rPr lang="tr-TR" sz="2800" dirty="0"/>
              <a:t> gün içinde cevap </a:t>
            </a:r>
            <a:r>
              <a:rPr lang="tr-TR" sz="2800" dirty="0" smtClean="0"/>
              <a:t>verilir</a:t>
            </a:r>
          </a:p>
          <a:p>
            <a:r>
              <a:rPr lang="tr-TR" sz="2800" dirty="0"/>
              <a:t>Cevaplar alındıktan sonra veya taraflardan biri süresi içinde karşılık vermediği takdirde temyiz incelemesi yapılarak karara </a:t>
            </a:r>
            <a:r>
              <a:rPr lang="tr-TR" sz="2800" dirty="0" smtClean="0"/>
              <a:t>bağlanır</a:t>
            </a:r>
          </a:p>
          <a:p>
            <a:r>
              <a:rPr lang="tr-TR" sz="2800" dirty="0" smtClean="0"/>
              <a:t>Temyiz </a:t>
            </a:r>
            <a:r>
              <a:rPr lang="tr-TR" sz="2800" dirty="0"/>
              <a:t>Kurulu temyiz olunan hükmü olduğu gibi veya düzelterek tasdik eder, bozar ya da Kurul üye tamsayısının üçte iki çoğunluğu ile kaldırır. Bozma halinde evrak yeniden karara bağlanmak üzere o kararı veren daireye gönderilir.</a:t>
            </a:r>
          </a:p>
        </p:txBody>
      </p:sp>
    </p:spTree>
    <p:extLst>
      <p:ext uri="{BB962C8B-B14F-4D97-AF65-F5344CB8AC3E}">
        <p14:creationId xmlns:p14="http://schemas.microsoft.com/office/powerpoint/2010/main" val="15188899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0600" y="127001"/>
            <a:ext cx="9826626" cy="1016000"/>
          </a:xfrm>
        </p:spPr>
        <p:txBody>
          <a:bodyPr/>
          <a:lstStyle/>
          <a:p>
            <a:r>
              <a:rPr lang="tr-TR" dirty="0"/>
              <a:t>Yargılamanın iadesi</a:t>
            </a:r>
          </a:p>
        </p:txBody>
      </p:sp>
      <p:sp>
        <p:nvSpPr>
          <p:cNvPr id="3" name="İçerik Yer Tutucusu 2"/>
          <p:cNvSpPr>
            <a:spLocks noGrp="1"/>
          </p:cNvSpPr>
          <p:nvPr>
            <p:ph idx="1"/>
          </p:nvPr>
        </p:nvSpPr>
        <p:spPr>
          <a:xfrm>
            <a:off x="685801" y="914400"/>
            <a:ext cx="10131425" cy="5816599"/>
          </a:xfrm>
        </p:spPr>
        <p:txBody>
          <a:bodyPr>
            <a:noAutofit/>
          </a:bodyPr>
          <a:lstStyle/>
          <a:p>
            <a:r>
              <a:rPr lang="tr-TR" sz="2800" dirty="0"/>
              <a:t>a) Hesapta maddi hata, isim yanlışlığı veya eksikliği bulunması, noksanlık veya mükerrerlik olması. </a:t>
            </a:r>
            <a:endParaRPr lang="tr-TR" sz="2800" dirty="0" smtClean="0"/>
          </a:p>
          <a:p>
            <a:r>
              <a:rPr lang="tr-TR" sz="2800" dirty="0" smtClean="0"/>
              <a:t>b</a:t>
            </a:r>
            <a:r>
              <a:rPr lang="tr-TR" sz="2800" dirty="0"/>
              <a:t>) Hükme etki yapmış olan bir belgede sahtecilik bulunması. </a:t>
            </a:r>
            <a:endParaRPr lang="tr-TR" sz="2800" dirty="0" smtClean="0"/>
          </a:p>
          <a:p>
            <a:r>
              <a:rPr lang="tr-TR" sz="2800" dirty="0" smtClean="0"/>
              <a:t>c</a:t>
            </a:r>
            <a:r>
              <a:rPr lang="tr-TR" sz="2800" dirty="0"/>
              <a:t>) Denetleme veya hesap yargılaması sırasında görülmeyen yanlış veya usulsüz bir işlemin hükümden sonra meydana çıkmış olması</a:t>
            </a:r>
            <a:r>
              <a:rPr lang="tr-TR" sz="2800" dirty="0" smtClean="0"/>
              <a:t>.</a:t>
            </a:r>
          </a:p>
          <a:p>
            <a:r>
              <a:rPr lang="tr-TR" sz="2800" dirty="0" smtClean="0"/>
              <a:t> ç) Denetleme veya hesap yargılaması sırasında bulunmayan hükme tesir edebilecek bazı belgelerin hükümden sonra ortaya çıkması.</a:t>
            </a:r>
          </a:p>
          <a:p>
            <a:r>
              <a:rPr lang="tr-TR" sz="2800" dirty="0" smtClean="0"/>
              <a:t> d) Hükme esas tutulan bir ilamın bozulma suretiyle ortadan kalkmış olması.</a:t>
            </a:r>
          </a:p>
          <a:p>
            <a:r>
              <a:rPr lang="tr-TR" sz="2800" dirty="0" smtClean="0"/>
              <a:t> e) Bilirkişi veya uzmanın gerçeğe aykırı rapor düzenlediğinin ortaya çıkması.</a:t>
            </a:r>
            <a:endParaRPr lang="tr-TR" sz="2800" dirty="0"/>
          </a:p>
        </p:txBody>
      </p:sp>
    </p:spTree>
    <p:extLst>
      <p:ext uri="{BB962C8B-B14F-4D97-AF65-F5344CB8AC3E}">
        <p14:creationId xmlns:p14="http://schemas.microsoft.com/office/powerpoint/2010/main" val="34864159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70000" y="228601"/>
            <a:ext cx="9547226" cy="1028700"/>
          </a:xfrm>
        </p:spPr>
        <p:txBody>
          <a:bodyPr/>
          <a:lstStyle/>
          <a:p>
            <a:r>
              <a:rPr lang="tr-TR" dirty="0"/>
              <a:t>Yargılamanın iadesi</a:t>
            </a:r>
          </a:p>
        </p:txBody>
      </p:sp>
      <p:sp>
        <p:nvSpPr>
          <p:cNvPr id="3" name="İçerik Yer Tutucusu 2"/>
          <p:cNvSpPr>
            <a:spLocks noGrp="1"/>
          </p:cNvSpPr>
          <p:nvPr>
            <p:ph idx="1"/>
          </p:nvPr>
        </p:nvSpPr>
        <p:spPr>
          <a:xfrm>
            <a:off x="685801" y="1041400"/>
            <a:ext cx="10131425" cy="5664199"/>
          </a:xfrm>
        </p:spPr>
        <p:txBody>
          <a:bodyPr>
            <a:noAutofit/>
          </a:bodyPr>
          <a:lstStyle/>
          <a:p>
            <a:r>
              <a:rPr lang="tr-TR" sz="3200" dirty="0"/>
              <a:t>Yargılamanın iadesi isteminde bulunma süresi ilamın tebliği tarihinden itibaren </a:t>
            </a:r>
            <a:r>
              <a:rPr lang="tr-TR" sz="3200" b="1" dirty="0">
                <a:solidFill>
                  <a:srgbClr val="FF0000"/>
                </a:solidFill>
              </a:rPr>
              <a:t>beş </a:t>
            </a:r>
            <a:r>
              <a:rPr lang="tr-TR" sz="3200" b="1" dirty="0" smtClean="0">
                <a:solidFill>
                  <a:srgbClr val="FF0000"/>
                </a:solidFill>
              </a:rPr>
              <a:t>yıldır</a:t>
            </a:r>
          </a:p>
          <a:p>
            <a:r>
              <a:rPr lang="tr-TR" sz="3200" dirty="0"/>
              <a:t>Yargılamanın iadesi isteminde bulunmak ilamın icrasını alıkoymaz. Yargılamanın iadesi dilekçesini inceleyen daire gerekli gördüğü takdirde, kanunen geçerli </a:t>
            </a:r>
            <a:r>
              <a:rPr lang="tr-TR" sz="3200" dirty="0">
                <a:solidFill>
                  <a:srgbClr val="FF0000"/>
                </a:solidFill>
              </a:rPr>
              <a:t>teminat karşılığında, icranın geciktirilmesine </a:t>
            </a:r>
            <a:r>
              <a:rPr lang="tr-TR" sz="3200" dirty="0"/>
              <a:t>karar verebilir</a:t>
            </a:r>
            <a:r>
              <a:rPr lang="tr-TR" sz="3200" dirty="0" smtClean="0"/>
              <a:t>.</a:t>
            </a:r>
          </a:p>
          <a:p>
            <a:r>
              <a:rPr lang="tr-TR" sz="3200" dirty="0"/>
              <a:t>Yargılamanın iadesi istemi, hükmü veren dairece incelenir ve ilk olarak yargılamanın iadesi talebinin kabulüne veya reddine karar verilir. Kabul kararı verilmesi halinde iade edilen hususlarla sınırlı olmak üzere hesap yargılaması yapılır</a:t>
            </a:r>
          </a:p>
        </p:txBody>
      </p:sp>
    </p:spTree>
    <p:extLst>
      <p:ext uri="{BB962C8B-B14F-4D97-AF65-F5344CB8AC3E}">
        <p14:creationId xmlns:p14="http://schemas.microsoft.com/office/powerpoint/2010/main" val="40103692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0" y="127001"/>
            <a:ext cx="9382126" cy="901700"/>
          </a:xfrm>
        </p:spPr>
        <p:txBody>
          <a:bodyPr/>
          <a:lstStyle/>
          <a:p>
            <a:r>
              <a:rPr lang="tr-TR" dirty="0" smtClean="0"/>
              <a:t>KARAR DÜZELTİLMESİ</a:t>
            </a:r>
            <a:endParaRPr lang="tr-TR" dirty="0"/>
          </a:p>
        </p:txBody>
      </p:sp>
      <p:sp>
        <p:nvSpPr>
          <p:cNvPr id="3" name="İçerik Yer Tutucusu 2"/>
          <p:cNvSpPr>
            <a:spLocks noGrp="1"/>
          </p:cNvSpPr>
          <p:nvPr>
            <p:ph idx="1"/>
          </p:nvPr>
        </p:nvSpPr>
        <p:spPr>
          <a:xfrm>
            <a:off x="685801" y="889000"/>
            <a:ext cx="10131425" cy="5968999"/>
          </a:xfrm>
        </p:spPr>
        <p:txBody>
          <a:bodyPr>
            <a:normAutofit/>
          </a:bodyPr>
          <a:lstStyle/>
          <a:p>
            <a:r>
              <a:rPr lang="tr-TR" sz="2600" dirty="0"/>
              <a:t>ilgililer yazılı bildirim tarihinden itibaren </a:t>
            </a:r>
            <a:r>
              <a:rPr lang="tr-TR" sz="2600" dirty="0" err="1"/>
              <a:t>onbeş</a:t>
            </a:r>
            <a:r>
              <a:rPr lang="tr-TR" sz="2600" dirty="0"/>
              <a:t> gün içinde bir defaya mahsus olmak üzere aşağıdaki sebeplerle karar düzeltilmesi isteminde </a:t>
            </a:r>
            <a:r>
              <a:rPr lang="tr-TR" sz="2600" dirty="0" smtClean="0"/>
              <a:t>bulunabilirler</a:t>
            </a:r>
          </a:p>
          <a:p>
            <a:r>
              <a:rPr lang="tr-TR" sz="2600" dirty="0"/>
              <a:t>a) Hükmün esasına etkili iddia ve itirazların kararda karşılanmamış olması. </a:t>
            </a:r>
            <a:endParaRPr lang="tr-TR" sz="2600" dirty="0" smtClean="0"/>
          </a:p>
          <a:p>
            <a:r>
              <a:rPr lang="tr-TR" sz="2600" dirty="0" smtClean="0"/>
              <a:t>b</a:t>
            </a:r>
            <a:r>
              <a:rPr lang="tr-TR" sz="2600" dirty="0"/>
              <a:t>) Bir kararda aynı konu hakkında birbirine aykırı hükümler bulunması. </a:t>
            </a:r>
            <a:endParaRPr lang="tr-TR" sz="2600" dirty="0" smtClean="0"/>
          </a:p>
          <a:p>
            <a:r>
              <a:rPr lang="tr-TR" sz="2600" dirty="0" smtClean="0"/>
              <a:t>c</a:t>
            </a:r>
            <a:r>
              <a:rPr lang="tr-TR" sz="2600" dirty="0"/>
              <a:t>) Temyiz incelemesi sırasında hükmün esasını etkileyen belgelerde hile ve sahtekârlığın ortaya çıkmış olması. </a:t>
            </a:r>
            <a:endParaRPr lang="tr-TR" sz="2600" dirty="0" smtClean="0"/>
          </a:p>
          <a:p>
            <a:r>
              <a:rPr lang="tr-TR" sz="2600" dirty="0" smtClean="0"/>
              <a:t>ç</a:t>
            </a:r>
            <a:r>
              <a:rPr lang="tr-TR" sz="2600" dirty="0"/>
              <a:t>) Temyiz sebeplerinden en az birinin mevcut </a:t>
            </a:r>
            <a:r>
              <a:rPr lang="tr-TR" sz="2600" dirty="0" smtClean="0"/>
              <a:t>olması</a:t>
            </a:r>
          </a:p>
          <a:p>
            <a:r>
              <a:rPr lang="tr-TR" sz="2600" dirty="0"/>
              <a:t>Karar düzeltilmesi istem ve incelenmesi temyiz şekil ve usulleri dairesinde </a:t>
            </a:r>
            <a:r>
              <a:rPr lang="tr-TR" sz="2600" dirty="0" smtClean="0"/>
              <a:t>yürütülür. </a:t>
            </a:r>
            <a:r>
              <a:rPr lang="tr-TR" sz="2800" dirty="0"/>
              <a:t>Karar düzeltilmesi istemi, kesin hükmün yerine getirilmesine engel değildir. Verilen karar, ilgililere tebliğ edilir. </a:t>
            </a:r>
            <a:endParaRPr lang="tr-TR" sz="2600" dirty="0"/>
          </a:p>
        </p:txBody>
      </p:sp>
    </p:spTree>
    <p:extLst>
      <p:ext uri="{BB962C8B-B14F-4D97-AF65-F5344CB8AC3E}">
        <p14:creationId xmlns:p14="http://schemas.microsoft.com/office/powerpoint/2010/main" val="41067318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87331" y="262243"/>
            <a:ext cx="9090185" cy="1325562"/>
          </a:xfrm>
        </p:spPr>
        <p:txBody>
          <a:bodyPr>
            <a:normAutofit/>
          </a:bodyPr>
          <a:lstStyle/>
          <a:p>
            <a:pPr algn="ctr"/>
            <a:r>
              <a:rPr lang="tr-TR" altLang="tr-TR" b="1" dirty="0" smtClean="0"/>
              <a:t>İç </a:t>
            </a:r>
            <a:r>
              <a:rPr lang="tr-TR" altLang="tr-TR" b="1" dirty="0" smtClean="0"/>
              <a:t>Denetim</a:t>
            </a:r>
            <a:endParaRPr lang="tr-TR" sz="4000" b="1" dirty="0"/>
          </a:p>
        </p:txBody>
      </p:sp>
      <p:sp>
        <p:nvSpPr>
          <p:cNvPr id="3" name="2 Dikdörtgen"/>
          <p:cNvSpPr/>
          <p:nvPr/>
        </p:nvSpPr>
        <p:spPr>
          <a:xfrm>
            <a:off x="1328468" y="1390587"/>
            <a:ext cx="10731260" cy="4616648"/>
          </a:xfrm>
          <a:prstGeom prst="rect">
            <a:avLst/>
          </a:prstGeom>
        </p:spPr>
        <p:txBody>
          <a:bodyPr wrap="square">
            <a:spAutoFit/>
          </a:bodyPr>
          <a:lstStyle/>
          <a:p>
            <a:pPr algn="just">
              <a:lnSpc>
                <a:spcPct val="150000"/>
              </a:lnSpc>
              <a:buClr>
                <a:srgbClr val="FF9900"/>
              </a:buClr>
              <a:defRPr/>
            </a:pPr>
            <a:r>
              <a:rPr lang="tr-TR" sz="2800" dirty="0" smtClean="0"/>
              <a:t>K</a:t>
            </a:r>
            <a:r>
              <a:rPr lang="tr-TR" sz="2800" dirty="0" smtClean="0">
                <a:cs typeface="Times New Roman" pitchFamily="18" charset="0"/>
              </a:rPr>
              <a:t>amu idaresinin çalışmalarına değer katmak ve geliştirmek için</a:t>
            </a:r>
            <a:r>
              <a:rPr lang="tr-TR" sz="2800" dirty="0" smtClean="0"/>
              <a:t>,</a:t>
            </a:r>
          </a:p>
          <a:p>
            <a:pPr algn="just">
              <a:lnSpc>
                <a:spcPct val="150000"/>
              </a:lnSpc>
              <a:buClr>
                <a:srgbClr val="002060"/>
              </a:buClr>
              <a:buFont typeface="Wingdings" pitchFamily="2" charset="2"/>
              <a:buChar char="Ø"/>
              <a:defRPr/>
            </a:pPr>
            <a:r>
              <a:rPr lang="tr-TR" sz="2800" dirty="0" smtClean="0">
                <a:cs typeface="Times New Roman" pitchFamily="18" charset="0"/>
              </a:rPr>
              <a:t>Kaynakların ekonomiklik, etkililik ve verimlilik esaslarına göre </a:t>
            </a:r>
            <a:r>
              <a:rPr lang="tr-TR" sz="2800" u="sng" dirty="0" smtClean="0">
                <a:cs typeface="Times New Roman" pitchFamily="18" charset="0"/>
              </a:rPr>
              <a:t>yönetilip</a:t>
            </a:r>
            <a:r>
              <a:rPr lang="tr-TR" sz="2800" dirty="0" smtClean="0">
                <a:cs typeface="Times New Roman" pitchFamily="18" charset="0"/>
              </a:rPr>
              <a:t> </a:t>
            </a:r>
            <a:r>
              <a:rPr lang="tr-TR" sz="2800" u="sng" dirty="0" smtClean="0">
                <a:cs typeface="Times New Roman" pitchFamily="18" charset="0"/>
              </a:rPr>
              <a:t>yönetilmediğini</a:t>
            </a:r>
            <a:r>
              <a:rPr lang="tr-TR" sz="2800" dirty="0" smtClean="0">
                <a:cs typeface="Times New Roman" pitchFamily="18" charset="0"/>
              </a:rPr>
              <a:t> değerlendirmek ve rehberlik yapmak amacıyla yapılan</a:t>
            </a:r>
            <a:r>
              <a:rPr lang="tr-TR" sz="2800" dirty="0" smtClean="0"/>
              <a:t>,</a:t>
            </a:r>
          </a:p>
          <a:p>
            <a:pPr algn="just">
              <a:lnSpc>
                <a:spcPct val="150000"/>
              </a:lnSpc>
              <a:buClr>
                <a:srgbClr val="002060"/>
              </a:buClr>
              <a:buFont typeface="Wingdings" pitchFamily="2" charset="2"/>
              <a:buChar char="Ø"/>
              <a:defRPr/>
            </a:pPr>
            <a:r>
              <a:rPr lang="tr-TR" sz="2800" u="sng" dirty="0" smtClean="0">
                <a:cs typeface="Times New Roman" pitchFamily="18" charset="0"/>
              </a:rPr>
              <a:t>Bağımsız</a:t>
            </a:r>
            <a:r>
              <a:rPr lang="tr-TR" sz="2800" dirty="0" smtClean="0">
                <a:cs typeface="Times New Roman" pitchFamily="18" charset="0"/>
              </a:rPr>
              <a:t>,</a:t>
            </a:r>
            <a:r>
              <a:rPr lang="tr-TR" sz="2800" dirty="0" smtClean="0"/>
              <a:t> </a:t>
            </a:r>
          </a:p>
          <a:p>
            <a:pPr algn="just">
              <a:lnSpc>
                <a:spcPct val="150000"/>
              </a:lnSpc>
              <a:buClr>
                <a:srgbClr val="002060"/>
              </a:buClr>
              <a:buFont typeface="Wingdings" pitchFamily="2" charset="2"/>
              <a:buChar char="Ø"/>
              <a:defRPr/>
            </a:pPr>
            <a:r>
              <a:rPr lang="tr-TR" sz="2800" dirty="0" smtClean="0">
                <a:cs typeface="Times New Roman" pitchFamily="18" charset="0"/>
              </a:rPr>
              <a:t>Nesnel </a:t>
            </a:r>
            <a:r>
              <a:rPr lang="tr-TR" sz="2800" dirty="0" smtClean="0">
                <a:cs typeface="Times New Roman" pitchFamily="18" charset="0"/>
              </a:rPr>
              <a:t>güvence (içeri ve dışarı makul güvence) </a:t>
            </a:r>
            <a:r>
              <a:rPr lang="tr-TR" sz="2800" dirty="0" smtClean="0">
                <a:cs typeface="Times New Roman" pitchFamily="18" charset="0"/>
              </a:rPr>
              <a:t>sağlama ve</a:t>
            </a:r>
            <a:r>
              <a:rPr lang="tr-TR" sz="2800" dirty="0" smtClean="0"/>
              <a:t> </a:t>
            </a:r>
          </a:p>
          <a:p>
            <a:pPr algn="just">
              <a:lnSpc>
                <a:spcPct val="150000"/>
              </a:lnSpc>
              <a:buClr>
                <a:srgbClr val="002060"/>
              </a:buClr>
              <a:buFont typeface="Wingdings" pitchFamily="2" charset="2"/>
              <a:buChar char="Ø"/>
              <a:defRPr/>
            </a:pPr>
            <a:r>
              <a:rPr lang="tr-TR" sz="2800" dirty="0" smtClean="0">
                <a:cs typeface="Times New Roman" pitchFamily="18" charset="0"/>
              </a:rPr>
              <a:t>Danışmanlık</a:t>
            </a:r>
            <a:r>
              <a:rPr lang="tr-TR" sz="2800" dirty="0" smtClean="0"/>
              <a:t>  faaliyetidir</a:t>
            </a:r>
            <a:r>
              <a:rPr lang="tr-TR" sz="2800" dirty="0" smtClean="0">
                <a:solidFill>
                  <a:srgbClr val="000000"/>
                </a:solidFill>
              </a:rPr>
              <a:t>.</a:t>
            </a:r>
          </a:p>
          <a:p>
            <a:pPr algn="just">
              <a:lnSpc>
                <a:spcPct val="150000"/>
              </a:lnSpc>
              <a:buClr>
                <a:srgbClr val="002060"/>
              </a:buClr>
              <a:buFont typeface="Wingdings" pitchFamily="2" charset="2"/>
              <a:buChar char="Ø"/>
              <a:defRPr/>
            </a:pPr>
            <a:r>
              <a:rPr lang="tr-TR" sz="2800" dirty="0"/>
              <a:t>İç denetim, iç denetçiler tarafından yapılır.</a:t>
            </a:r>
            <a:endParaRPr lang="tr-TR" sz="2800" dirty="0" smtClean="0">
              <a:solidFill>
                <a:srgbClr val="000000"/>
              </a:solidFill>
            </a:endParaRPr>
          </a:p>
        </p:txBody>
      </p:sp>
    </p:spTree>
    <p:extLst>
      <p:ext uri="{BB962C8B-B14F-4D97-AF65-F5344CB8AC3E}">
        <p14:creationId xmlns:p14="http://schemas.microsoft.com/office/powerpoint/2010/main" val="7042240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SİSTEM AKTÖRLERİNİN SORUMLULUKLARI</a:t>
            </a:r>
            <a:endParaRPr lang="tr-TR" dirty="0"/>
          </a:p>
        </p:txBody>
      </p:sp>
      <p:sp>
        <p:nvSpPr>
          <p:cNvPr id="3" name="İçerik Yer Tutucusu 2"/>
          <p:cNvSpPr>
            <a:spLocks noGrp="1"/>
          </p:cNvSpPr>
          <p:nvPr>
            <p:ph idx="1"/>
          </p:nvPr>
        </p:nvSpPr>
        <p:spPr/>
        <p:txBody>
          <a:bodyPr/>
          <a:lstStyle/>
          <a:p>
            <a:r>
              <a:rPr lang="tr-TR" sz="3600" dirty="0"/>
              <a:t>5018 sayılı Kanunda dört grup sorumlu belirlenmiştir</a:t>
            </a:r>
            <a:r>
              <a:rPr lang="tr-TR" sz="3600" dirty="0" smtClean="0"/>
              <a:t>.</a:t>
            </a:r>
          </a:p>
          <a:p>
            <a:endParaRPr lang="tr-TR" dirty="0"/>
          </a:p>
        </p:txBody>
      </p:sp>
    </p:spTree>
    <p:extLst>
      <p:ext uri="{BB962C8B-B14F-4D97-AF65-F5344CB8AC3E}">
        <p14:creationId xmlns:p14="http://schemas.microsoft.com/office/powerpoint/2010/main" val="6003097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1" y="393700"/>
            <a:ext cx="10131425" cy="5930899"/>
          </a:xfrm>
        </p:spPr>
        <p:txBody>
          <a:bodyPr/>
          <a:lstStyle/>
          <a:p>
            <a:pPr marL="0" indent="0">
              <a:buNone/>
            </a:pPr>
            <a:r>
              <a:rPr lang="tr-TR" sz="2800" dirty="0" smtClean="0"/>
              <a:t>1 - Bakanlar</a:t>
            </a:r>
            <a:endParaRPr lang="tr-TR" sz="2800" dirty="0"/>
          </a:p>
          <a:p>
            <a:r>
              <a:rPr lang="tr-TR" sz="2400" dirty="0"/>
              <a:t>5018 sayılı Kanunun 10’uncu maddesinde, “Bakanlar hükümet politikasının uygulanması </a:t>
            </a:r>
            <a:r>
              <a:rPr lang="tr-TR" sz="2400" dirty="0" smtClean="0"/>
              <a:t>ile bakanlıklarının </a:t>
            </a:r>
            <a:r>
              <a:rPr lang="tr-TR" sz="2400" dirty="0"/>
              <a:t>ve bakanlıklarına bağlı, ilgili ve ilişkili kuruluşların stratejik planları ile </a:t>
            </a:r>
            <a:r>
              <a:rPr lang="tr-TR" sz="2400" dirty="0" smtClean="0"/>
              <a:t>bütçelerinin kalkınma </a:t>
            </a:r>
            <a:r>
              <a:rPr lang="tr-TR" sz="2400" dirty="0"/>
              <a:t>planlarına, yıllık programlara uygun olarak hazırlanması ve uygulanmasından, bu </a:t>
            </a:r>
            <a:r>
              <a:rPr lang="tr-TR" sz="2400" dirty="0" smtClean="0"/>
              <a:t>çerçevede diğer </a:t>
            </a:r>
            <a:r>
              <a:rPr lang="tr-TR" sz="2400" dirty="0"/>
              <a:t>bakanlıklarla koordinasyon ve işbirliğini sağlamaktan sorumludur” </a:t>
            </a:r>
            <a:endParaRPr lang="tr-TR" sz="2400" dirty="0" smtClean="0"/>
          </a:p>
          <a:p>
            <a:r>
              <a:rPr lang="tr-TR" sz="2400" dirty="0" smtClean="0"/>
              <a:t>denilmek </a:t>
            </a:r>
            <a:r>
              <a:rPr lang="tr-TR" sz="2400" dirty="0"/>
              <a:t>suretiyle </a:t>
            </a:r>
            <a:r>
              <a:rPr lang="tr-TR" sz="2400" dirty="0" smtClean="0"/>
              <a:t>bakanların sorumluluk </a:t>
            </a:r>
            <a:r>
              <a:rPr lang="tr-TR" sz="2400" dirty="0"/>
              <a:t>esasları belirlenmiştir.</a:t>
            </a:r>
          </a:p>
          <a:p>
            <a:r>
              <a:rPr lang="tr-TR" sz="2400" dirty="0"/>
              <a:t>Ancak Sayıştay yargılaması sırasında bakanın sorumluluğu ile ilgili bir hususa rastlanması </a:t>
            </a:r>
            <a:r>
              <a:rPr lang="tr-TR" sz="2400" dirty="0" smtClean="0"/>
              <a:t>durumunda bu </a:t>
            </a:r>
            <a:r>
              <a:rPr lang="tr-TR" sz="2400" dirty="0"/>
              <a:t>hususun ilgili mercilere bildirilmesi mümkün bulunmaktadır.</a:t>
            </a:r>
          </a:p>
        </p:txBody>
      </p:sp>
    </p:spTree>
    <p:extLst>
      <p:ext uri="{BB962C8B-B14F-4D97-AF65-F5344CB8AC3E}">
        <p14:creationId xmlns:p14="http://schemas.microsoft.com/office/powerpoint/2010/main" val="263386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1" y="292100"/>
            <a:ext cx="10131425" cy="6375399"/>
          </a:xfrm>
        </p:spPr>
        <p:txBody>
          <a:bodyPr/>
          <a:lstStyle/>
          <a:p>
            <a:pPr marL="0" indent="0">
              <a:buNone/>
            </a:pPr>
            <a:r>
              <a:rPr lang="tr-TR" dirty="0" smtClean="0"/>
              <a:t>2 – ÜST YÖNETİCİLER</a:t>
            </a:r>
          </a:p>
          <a:p>
            <a:r>
              <a:rPr lang="tr-TR" sz="2200" dirty="0"/>
              <a:t>Üst yöneticiler, idarelerinin stratejik planlarının ve bütçelerinin kalkınma planına, yıllık </a:t>
            </a:r>
            <a:r>
              <a:rPr lang="tr-TR" sz="2200" dirty="0" smtClean="0"/>
              <a:t>programlara, kurumun </a:t>
            </a:r>
            <a:r>
              <a:rPr lang="tr-TR" sz="2200" dirty="0"/>
              <a:t>stratejik plan ve performans hedefleri ile hizmet gereklerine uygun olarak hazırlanması </a:t>
            </a:r>
            <a:r>
              <a:rPr lang="tr-TR" sz="2200" dirty="0" smtClean="0"/>
              <a:t>ve uygulanmasından</a:t>
            </a:r>
            <a:r>
              <a:rPr lang="tr-TR" sz="2200" dirty="0"/>
              <a:t>, sorumlulukları altındaki kaynakların etkili, ekonomik ve verimli şekilde elde </a:t>
            </a:r>
            <a:r>
              <a:rPr lang="tr-TR" sz="2200" dirty="0" smtClean="0"/>
              <a:t>edilmesi ve </a:t>
            </a:r>
            <a:r>
              <a:rPr lang="tr-TR" sz="2200" dirty="0"/>
              <a:t>kullanımını sağlamaktan, kayıp ve kötüye kullanımının önlenmesinden, malî yönetim ve </a:t>
            </a:r>
            <a:r>
              <a:rPr lang="tr-TR" sz="2200" dirty="0" smtClean="0"/>
              <a:t>kontrol sisteminin </a:t>
            </a:r>
            <a:r>
              <a:rPr lang="tr-TR" sz="2200" dirty="0"/>
              <a:t>işleyişinin gözetilmesi, izlenmesi ve bu Kanunda belirtilen görev ve sorumlulukların </a:t>
            </a:r>
            <a:r>
              <a:rPr lang="tr-TR" sz="2200" dirty="0" smtClean="0"/>
              <a:t>yerine getirilmesinden </a:t>
            </a:r>
            <a:r>
              <a:rPr lang="tr-TR" sz="2200" dirty="0"/>
              <a:t>Bakana; mahallî idarelerde ise meclislerine karşı sorumludurlar</a:t>
            </a:r>
            <a:r>
              <a:rPr lang="tr-TR" sz="2200" dirty="0" smtClean="0"/>
              <a:t>.</a:t>
            </a:r>
          </a:p>
          <a:p>
            <a:r>
              <a:rPr lang="tr-TR" sz="2200" dirty="0"/>
              <a:t>Üst yöneticiler, bu sorumluluğun gereklerini harcama yetkilileri, malî hizmetler birimi ve iç </a:t>
            </a:r>
            <a:r>
              <a:rPr lang="tr-TR" sz="2200" dirty="0" smtClean="0"/>
              <a:t>denetçiler aracılığıyla </a:t>
            </a:r>
            <a:r>
              <a:rPr lang="tr-TR" sz="2200" dirty="0"/>
              <a:t>yerine getirirler.” denilmek suretiyle üst yöneticilerin sorumlulukları düzenlenmiştir</a:t>
            </a:r>
            <a:r>
              <a:rPr lang="tr-TR" sz="2200" dirty="0" smtClean="0"/>
              <a:t>.</a:t>
            </a:r>
          </a:p>
          <a:p>
            <a:r>
              <a:rPr lang="tr-TR" sz="2200" dirty="0"/>
              <a:t>Üst yöneticiler işlerin gidişatından harcama yetkililerinin ve diğer görevlilerin bilgilendirmeleri </a:t>
            </a:r>
            <a:r>
              <a:rPr lang="tr-TR" sz="2200" dirty="0" smtClean="0"/>
              <a:t>ve raporları </a:t>
            </a:r>
            <a:r>
              <a:rPr lang="tr-TR" sz="2200" dirty="0"/>
              <a:t>ile bilgi sahibi olmaktadırlar. Bununla birlikte üst yöneticilerin özel kanunlardan </a:t>
            </a:r>
            <a:r>
              <a:rPr lang="tr-TR" sz="2200" dirty="0" smtClean="0"/>
              <a:t>doğan </a:t>
            </a:r>
            <a:r>
              <a:rPr lang="tr-TR" sz="2200" dirty="0" err="1" smtClean="0"/>
              <a:t>Sayıştaya</a:t>
            </a:r>
            <a:r>
              <a:rPr lang="tr-TR" sz="2200" dirty="0" smtClean="0"/>
              <a:t> </a:t>
            </a:r>
            <a:r>
              <a:rPr lang="tr-TR" sz="2200" dirty="0"/>
              <a:t>karşı mali sorumlulukları olabileceği gibi, münferit bir olayda </a:t>
            </a:r>
            <a:r>
              <a:rPr lang="tr-TR" sz="2200" dirty="0" smtClean="0"/>
              <a:t>sorumluluklarına hükmedilmeleri </a:t>
            </a:r>
            <a:r>
              <a:rPr lang="tr-TR" sz="2200" dirty="0"/>
              <a:t>de gerekebilir. Bu husus, meselenin Sayıştay yargısında görüşülmesi sırasında </a:t>
            </a:r>
            <a:r>
              <a:rPr lang="tr-TR" sz="2200" dirty="0" smtClean="0"/>
              <a:t>hükme bağlanacak </a:t>
            </a:r>
            <a:r>
              <a:rPr lang="tr-TR" sz="2200" dirty="0"/>
              <a:t>bir konudur.</a:t>
            </a:r>
          </a:p>
        </p:txBody>
      </p:sp>
    </p:spTree>
    <p:extLst>
      <p:ext uri="{BB962C8B-B14F-4D97-AF65-F5344CB8AC3E}">
        <p14:creationId xmlns:p14="http://schemas.microsoft.com/office/powerpoint/2010/main" val="14930299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1" y="292100"/>
            <a:ext cx="10131425" cy="6299199"/>
          </a:xfrm>
        </p:spPr>
        <p:txBody>
          <a:bodyPr>
            <a:noAutofit/>
          </a:bodyPr>
          <a:lstStyle/>
          <a:p>
            <a:pPr marL="0" indent="0">
              <a:buNone/>
            </a:pPr>
            <a:r>
              <a:rPr lang="tr-TR" sz="2400" dirty="0" smtClean="0"/>
              <a:t>3 – HARCAMA YETKİLİLERİ</a:t>
            </a:r>
          </a:p>
          <a:p>
            <a:r>
              <a:rPr lang="tr-TR" sz="2400" dirty="0"/>
              <a:t>5018 sayılı Kanunda, giderin yapılmasından ödeme aşamasına kadar tüm işlemlerin </a:t>
            </a:r>
            <a:r>
              <a:rPr lang="tr-TR" sz="2400" dirty="0" smtClean="0"/>
              <a:t>harcama yetkilisinin </a:t>
            </a:r>
            <a:r>
              <a:rPr lang="tr-TR" sz="2400" dirty="0"/>
              <a:t>gözetim ve denetimi altında, onun emir ve talimatı ile yürütülmesi </a:t>
            </a:r>
            <a:r>
              <a:rPr lang="tr-TR" sz="2400" dirty="0" smtClean="0"/>
              <a:t>öngörüldüğünden, sorumluluk </a:t>
            </a:r>
            <a:r>
              <a:rPr lang="tr-TR" sz="2400" dirty="0"/>
              <a:t>konusunda da harcama yetkilisi ön plana çıkmaktadır</a:t>
            </a:r>
            <a:r>
              <a:rPr lang="tr-TR" sz="2400" dirty="0" smtClean="0"/>
              <a:t>.</a:t>
            </a:r>
          </a:p>
          <a:p>
            <a:r>
              <a:rPr lang="tr-TR" sz="2400" dirty="0"/>
              <a:t>Kanunda harcama yetkilisinin, bütçeyle ödenek tahsis edilen her harcama biriminin en üst </a:t>
            </a:r>
            <a:r>
              <a:rPr lang="tr-TR" sz="2400" dirty="0" smtClean="0"/>
              <a:t>yöneticisi olarak </a:t>
            </a:r>
            <a:r>
              <a:rPr lang="tr-TR" sz="2400" dirty="0"/>
              <a:t>tanımlanması, idari açıdan üst yöneticilere; hukuka uygunluk açısından da yetkili </a:t>
            </a:r>
            <a:r>
              <a:rPr lang="tr-TR" sz="2400" dirty="0" smtClean="0"/>
              <a:t>kılınmış mercilere </a:t>
            </a:r>
            <a:r>
              <a:rPr lang="tr-TR" sz="2400" dirty="0"/>
              <a:t>hesap vermekle sorumlu olduğunu göstermektedir. Bu anlamda harcama </a:t>
            </a:r>
            <a:r>
              <a:rPr lang="tr-TR" sz="2400" dirty="0" smtClean="0"/>
              <a:t>yetkililerinin </a:t>
            </a:r>
            <a:r>
              <a:rPr lang="tr-TR" sz="2400" dirty="0" err="1" smtClean="0"/>
              <a:t>Sayıştaya</a:t>
            </a:r>
            <a:r>
              <a:rPr lang="tr-TR" sz="2400" dirty="0" smtClean="0"/>
              <a:t> </a:t>
            </a:r>
            <a:r>
              <a:rPr lang="tr-TR" sz="2400" dirty="0"/>
              <a:t>hesap verme sorumluluğu </a:t>
            </a:r>
            <a:r>
              <a:rPr lang="tr-TR" sz="2400" dirty="0" smtClean="0"/>
              <a:t>bulunmaktadır</a:t>
            </a:r>
          </a:p>
          <a:p>
            <a:r>
              <a:rPr lang="tr-TR" sz="2400" dirty="0"/>
              <a:t>Bu hükümler karşısında, bütçeden yapılacak harcamalar konusunda 5018 sayılı Kanunda </a:t>
            </a:r>
            <a:r>
              <a:rPr lang="tr-TR" sz="2400" dirty="0" smtClean="0"/>
              <a:t>öngörülen harcama </a:t>
            </a:r>
            <a:r>
              <a:rPr lang="tr-TR" sz="2400" dirty="0"/>
              <a:t>sürecinde tek ve tam yetkili olan, giderin yapılmasına karar vermekten ödeme </a:t>
            </a:r>
            <a:r>
              <a:rPr lang="tr-TR" sz="2400" dirty="0" smtClean="0"/>
              <a:t>aşamasına kadar </a:t>
            </a:r>
            <a:r>
              <a:rPr lang="tr-TR" sz="2400" dirty="0"/>
              <a:t>tüm işlemleri emir ve talimatı çerçevesinde yürüten ve maiyetindekileri ve onların eylem </a:t>
            </a:r>
            <a:r>
              <a:rPr lang="tr-TR" sz="2400" dirty="0" smtClean="0"/>
              <a:t>ve işlemlerini </a:t>
            </a:r>
            <a:r>
              <a:rPr lang="tr-TR" sz="2400" dirty="0"/>
              <a:t>gözetmek ve denetlemekle yükümlü olan harcama yetkilisinin, </a:t>
            </a:r>
            <a:r>
              <a:rPr lang="tr-TR" sz="2400" dirty="0" err="1"/>
              <a:t>Sayıştaya</a:t>
            </a:r>
            <a:r>
              <a:rPr lang="tr-TR" sz="2400" dirty="0"/>
              <a:t> karşı hesap </a:t>
            </a:r>
            <a:r>
              <a:rPr lang="tr-TR" sz="2400" dirty="0" smtClean="0"/>
              <a:t>verme konusunda </a:t>
            </a:r>
            <a:r>
              <a:rPr lang="tr-TR" sz="2400" dirty="0"/>
              <a:t>tam ve doğrudan sorumlu olduğu anlaşılmaktadır</a:t>
            </a:r>
          </a:p>
        </p:txBody>
      </p:sp>
    </p:spTree>
    <p:extLst>
      <p:ext uri="{BB962C8B-B14F-4D97-AF65-F5344CB8AC3E}">
        <p14:creationId xmlns:p14="http://schemas.microsoft.com/office/powerpoint/2010/main" val="35899026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1" y="673101"/>
            <a:ext cx="10131425" cy="6184899"/>
          </a:xfrm>
        </p:spPr>
        <p:txBody>
          <a:bodyPr>
            <a:noAutofit/>
          </a:bodyPr>
          <a:lstStyle/>
          <a:p>
            <a:pPr marL="0" indent="0">
              <a:buNone/>
            </a:pPr>
            <a:r>
              <a:rPr lang="tr-TR" sz="2800" dirty="0"/>
              <a:t>Harcama Yetkisinin Devri Halinde </a:t>
            </a:r>
            <a:r>
              <a:rPr lang="tr-TR" sz="2800" dirty="0" smtClean="0"/>
              <a:t>Sorumluluk</a:t>
            </a:r>
          </a:p>
          <a:p>
            <a:r>
              <a:rPr lang="tr-TR" sz="2300" dirty="0"/>
              <a:t>H</a:t>
            </a:r>
            <a:r>
              <a:rPr lang="tr-TR" sz="2300" dirty="0" smtClean="0"/>
              <a:t>arcama </a:t>
            </a:r>
            <a:r>
              <a:rPr lang="tr-TR" sz="2300" dirty="0"/>
              <a:t>yetkisinin devredilmesinin, yetkiyi devredenin “idari sorumluluğunu” ortadan </a:t>
            </a:r>
            <a:r>
              <a:rPr lang="tr-TR" sz="2300" dirty="0" smtClean="0"/>
              <a:t>kaldırmayacağı hükme </a:t>
            </a:r>
            <a:r>
              <a:rPr lang="tr-TR" sz="2300" dirty="0"/>
              <a:t>bağlanmıştır.</a:t>
            </a:r>
            <a:endParaRPr lang="tr-TR" sz="2300" dirty="0" smtClean="0"/>
          </a:p>
          <a:p>
            <a:r>
              <a:rPr lang="tr-TR" sz="2300" dirty="0"/>
              <a:t>Y</a:t>
            </a:r>
            <a:r>
              <a:rPr lang="tr-TR" sz="2300" dirty="0" smtClean="0"/>
              <a:t>etki </a:t>
            </a:r>
            <a:r>
              <a:rPr lang="tr-TR" sz="2300" dirty="0"/>
              <a:t>devri ve imza yetkisi tanınması ayrı ayrı kavramlardır. Yetki devrinde, yetkisini </a:t>
            </a:r>
            <a:r>
              <a:rPr lang="tr-TR" sz="2300" dirty="0" smtClean="0"/>
              <a:t>devreden, yetki </a:t>
            </a:r>
            <a:r>
              <a:rPr lang="tr-TR" sz="2300" dirty="0"/>
              <a:t>devri kaldırılıncaya kadar devrettiği yetkisini kullanamaz, yapılan işlem kendisine </a:t>
            </a:r>
            <a:r>
              <a:rPr lang="tr-TR" sz="2300" dirty="0" smtClean="0"/>
              <a:t>yetki devredilenin </a:t>
            </a:r>
            <a:r>
              <a:rPr lang="tr-TR" sz="2300" dirty="0"/>
              <a:t>işlemidir. Karar alma yetkisi, devreden makamdan çıkıp devredilen makama </a:t>
            </a:r>
            <a:r>
              <a:rPr lang="tr-TR" sz="2300" dirty="0" smtClean="0"/>
              <a:t>geçmektedir. </a:t>
            </a:r>
            <a:r>
              <a:rPr lang="tr-TR" sz="2300" dirty="0"/>
              <a:t>Bunun içindir ki, imza yetkisi tanınmasında, yetki tanıyanın sorumluluğu devam eder. </a:t>
            </a:r>
            <a:r>
              <a:rPr lang="tr-TR" sz="2300" dirty="0" smtClean="0"/>
              <a:t>Ancak, 31’inci </a:t>
            </a:r>
            <a:r>
              <a:rPr lang="tr-TR" sz="2300" dirty="0"/>
              <a:t>maddenin dördüncü fıkrasında, kanundan kaynaklanan ve idari karar ve onayla yapılan </a:t>
            </a:r>
            <a:r>
              <a:rPr lang="tr-TR" sz="2300" dirty="0" smtClean="0"/>
              <a:t>yetki devri </a:t>
            </a:r>
            <a:r>
              <a:rPr lang="tr-TR" sz="2300" dirty="0"/>
              <a:t>ayırımı yapılmadan sadece yetki devrinden bahsedilmektedir</a:t>
            </a:r>
            <a:r>
              <a:rPr lang="tr-TR" sz="2300" dirty="0" smtClean="0"/>
              <a:t>.</a:t>
            </a:r>
            <a:r>
              <a:rPr lang="tr-TR" sz="2300" dirty="0"/>
              <a:t> Kanunda imza </a:t>
            </a:r>
            <a:r>
              <a:rPr lang="tr-TR" sz="2300" dirty="0" smtClean="0"/>
              <a:t>yetkisinin tanınmasından </a:t>
            </a:r>
            <a:r>
              <a:rPr lang="tr-TR" sz="2300" dirty="0"/>
              <a:t>değil, açıkça harcama yetkisinin devrinden söz edilmektedir</a:t>
            </a:r>
            <a:r>
              <a:rPr lang="tr-TR" sz="2300" dirty="0" smtClean="0"/>
              <a:t>. </a:t>
            </a:r>
            <a:r>
              <a:rPr lang="tr-TR" sz="2300" dirty="0"/>
              <a:t>Dolayısıyla, harcama yetkisinin devredilmesi, yetkiyi devredenin idari sorumluluğunu </a:t>
            </a:r>
            <a:r>
              <a:rPr lang="tr-TR" sz="2300" dirty="0" smtClean="0"/>
              <a:t>kaldırmamakla birlikte</a:t>
            </a:r>
            <a:r>
              <a:rPr lang="tr-TR" sz="2300" dirty="0"/>
              <a:t>, yetkiyi devreden harcama yetkilisinin mali sorumluluğunu ortadan kaldırmaktadır.</a:t>
            </a:r>
          </a:p>
        </p:txBody>
      </p:sp>
    </p:spTree>
    <p:extLst>
      <p:ext uri="{BB962C8B-B14F-4D97-AF65-F5344CB8AC3E}">
        <p14:creationId xmlns:p14="http://schemas.microsoft.com/office/powerpoint/2010/main" val="639312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685800" y="444500"/>
            <a:ext cx="10131425" cy="6019800"/>
          </a:xfrm>
        </p:spPr>
        <p:txBody>
          <a:bodyPr>
            <a:normAutofit/>
          </a:bodyPr>
          <a:lstStyle/>
          <a:p>
            <a:r>
              <a:rPr lang="tr-TR" sz="3600" dirty="0"/>
              <a:t>H</a:t>
            </a:r>
            <a:r>
              <a:rPr lang="tr-TR" sz="3600" dirty="0" smtClean="0"/>
              <a:t>arcama </a:t>
            </a:r>
            <a:r>
              <a:rPr lang="tr-TR" sz="3600" dirty="0"/>
              <a:t>yetkilisinin yerine, mevzuatında öngörülen usullere uygun olarak </a:t>
            </a:r>
            <a:r>
              <a:rPr lang="tr-TR" sz="3600" dirty="0" smtClean="0"/>
              <a:t>vekâleten atanan </a:t>
            </a:r>
            <a:r>
              <a:rPr lang="tr-TR" sz="3600" dirty="0"/>
              <a:t>görevlinin, vekâlet ettiği göreve ait harcama yetkisini kullanmasından doğan sorumluluğun </a:t>
            </a:r>
            <a:r>
              <a:rPr lang="tr-TR" sz="3600" dirty="0" smtClean="0"/>
              <a:t>bu görevi </a:t>
            </a:r>
            <a:r>
              <a:rPr lang="tr-TR" sz="3600" dirty="0"/>
              <a:t>vekâleten yürüten görevliye </a:t>
            </a:r>
            <a:r>
              <a:rPr lang="tr-TR" sz="3600" dirty="0" smtClean="0"/>
              <a:t>aittir.</a:t>
            </a:r>
            <a:endParaRPr lang="tr-TR" sz="3600" dirty="0"/>
          </a:p>
        </p:txBody>
      </p:sp>
    </p:spTree>
    <p:extLst>
      <p:ext uri="{BB962C8B-B14F-4D97-AF65-F5344CB8AC3E}">
        <p14:creationId xmlns:p14="http://schemas.microsoft.com/office/powerpoint/2010/main" val="14216537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79500" y="609601"/>
            <a:ext cx="9737726" cy="698500"/>
          </a:xfrm>
        </p:spPr>
        <p:txBody>
          <a:bodyPr/>
          <a:lstStyle/>
          <a:p>
            <a:r>
              <a:rPr lang="tr-TR" dirty="0" smtClean="0"/>
              <a:t>4 – Gerçekleştirme</a:t>
            </a:r>
            <a:r>
              <a:rPr lang="tr-TR" dirty="0"/>
              <a:t> </a:t>
            </a:r>
            <a:r>
              <a:rPr lang="tr-TR" dirty="0" smtClean="0"/>
              <a:t>Görevlileri</a:t>
            </a:r>
            <a:endParaRPr lang="tr-TR" dirty="0"/>
          </a:p>
        </p:txBody>
      </p:sp>
      <p:sp>
        <p:nvSpPr>
          <p:cNvPr id="3" name="İçerik Yer Tutucusu 2"/>
          <p:cNvSpPr>
            <a:spLocks noGrp="1"/>
          </p:cNvSpPr>
          <p:nvPr>
            <p:ph idx="1"/>
          </p:nvPr>
        </p:nvSpPr>
        <p:spPr/>
        <p:txBody>
          <a:bodyPr>
            <a:noAutofit/>
          </a:bodyPr>
          <a:lstStyle/>
          <a:p>
            <a:r>
              <a:rPr lang="tr-TR" sz="2400" dirty="0"/>
              <a:t>A</a:t>
            </a:r>
            <a:r>
              <a:rPr lang="tr-TR" sz="2400" dirty="0" smtClean="0"/>
              <a:t>slî </a:t>
            </a:r>
            <a:r>
              <a:rPr lang="tr-TR" sz="2400" dirty="0"/>
              <a:t>bir gerçekleştirme belgesi olan ödeme emri belgesini </a:t>
            </a:r>
            <a:r>
              <a:rPr lang="tr-TR" sz="2400" dirty="0" smtClean="0"/>
              <a:t>düzenleyen sıfatıyla </a:t>
            </a:r>
            <a:r>
              <a:rPr lang="tr-TR" sz="2400" dirty="0"/>
              <a:t>imzalayan gerçekleştirme görevlisinin, düzenlediği belge ile birlikte harcama sürecindeki </a:t>
            </a:r>
            <a:r>
              <a:rPr lang="tr-TR" sz="2400" dirty="0" smtClean="0"/>
              <a:t>diğer belgelerin </a:t>
            </a:r>
            <a:r>
              <a:rPr lang="tr-TR" sz="2400" dirty="0"/>
              <a:t>doğruluğundan ve mevzuata uygunluğundan harcama yetkilisi ile birlikte </a:t>
            </a:r>
            <a:r>
              <a:rPr lang="tr-TR" sz="2400" dirty="0" smtClean="0"/>
              <a:t>sorumludur.</a:t>
            </a:r>
          </a:p>
          <a:p>
            <a:r>
              <a:rPr lang="tr-TR" sz="2400" dirty="0"/>
              <a:t>Ö</a:t>
            </a:r>
            <a:r>
              <a:rPr lang="tr-TR" sz="2400" dirty="0" smtClean="0"/>
              <a:t>deme </a:t>
            </a:r>
            <a:r>
              <a:rPr lang="tr-TR" sz="2400" dirty="0"/>
              <a:t>emri belgesine eklenmesi gereken taahhüt ve tahakkuk işlemlerine ilişkin </a:t>
            </a:r>
            <a:r>
              <a:rPr lang="tr-TR" sz="2400" dirty="0" smtClean="0"/>
              <a:t>fatura, beyanname</a:t>
            </a:r>
            <a:r>
              <a:rPr lang="tr-TR" sz="2400" dirty="0"/>
              <a:t>, tutanak gibi gerçekleştirme belgelerini düzenleyen veya bu belgeleri kabul </a:t>
            </a:r>
            <a:r>
              <a:rPr lang="tr-TR" sz="2400" dirty="0" smtClean="0"/>
              <a:t>eden gerçekleştirme görevlileri, </a:t>
            </a:r>
            <a:r>
              <a:rPr lang="tr-TR" sz="2400" dirty="0"/>
              <a:t>bu görevleriyle ilgili olarak yapmaları gereken iş ve işlemlerle </a:t>
            </a:r>
            <a:r>
              <a:rPr lang="tr-TR" sz="2400" dirty="0" smtClean="0"/>
              <a:t>sınırlı olarak </a:t>
            </a:r>
            <a:r>
              <a:rPr lang="tr-TR" sz="2400" dirty="0"/>
              <a:t>harcama yetkilisiyle birlikte </a:t>
            </a:r>
            <a:r>
              <a:rPr lang="tr-TR" sz="2400" dirty="0" smtClean="0"/>
              <a:t>sorumludur.</a:t>
            </a:r>
          </a:p>
          <a:p>
            <a:r>
              <a:rPr lang="tr-TR" sz="2400" dirty="0"/>
              <a:t>E</a:t>
            </a:r>
            <a:r>
              <a:rPr lang="tr-TR" sz="2400" dirty="0" smtClean="0"/>
              <a:t>lektronik </a:t>
            </a:r>
            <a:r>
              <a:rPr lang="tr-TR" sz="2400" dirty="0"/>
              <a:t>ortamda oluşturulan veri tabanından yararlanılarak yapılacak </a:t>
            </a:r>
            <a:r>
              <a:rPr lang="tr-TR" sz="2400" dirty="0" smtClean="0"/>
              <a:t>harcamalarda, sisteme </a:t>
            </a:r>
            <a:r>
              <a:rPr lang="tr-TR" sz="2400" dirty="0"/>
              <a:t>girilecek verilerin bulunduğu belgeleri düzenleyen ve imzalayan </a:t>
            </a:r>
            <a:r>
              <a:rPr lang="tr-TR" sz="2400" dirty="0" smtClean="0"/>
              <a:t>görevliler, </a:t>
            </a:r>
            <a:r>
              <a:rPr lang="tr-TR" sz="2400" dirty="0"/>
              <a:t>bu işlemle </a:t>
            </a:r>
            <a:r>
              <a:rPr lang="tr-TR" sz="2400" dirty="0" smtClean="0"/>
              <a:t>ilgili gerçekleştirme </a:t>
            </a:r>
            <a:r>
              <a:rPr lang="tr-TR" sz="2400" dirty="0"/>
              <a:t>görevlisi olarak kabul </a:t>
            </a:r>
            <a:r>
              <a:rPr lang="tr-TR" sz="2400" dirty="0" smtClean="0"/>
              <a:t>edilir </a:t>
            </a:r>
            <a:r>
              <a:rPr lang="tr-TR" sz="2400" dirty="0"/>
              <a:t>ve yaptığı işlemlerden harcama yetkilisi ve </a:t>
            </a:r>
            <a:r>
              <a:rPr lang="tr-TR" sz="2400" dirty="0" smtClean="0"/>
              <a:t>sorumluluğu bulunan </a:t>
            </a:r>
            <a:r>
              <a:rPr lang="tr-TR" sz="2400" dirty="0"/>
              <a:t>diğer gerçekleştirme görevlileriyle birlikte </a:t>
            </a:r>
            <a:r>
              <a:rPr lang="tr-TR" sz="2400" dirty="0" smtClean="0"/>
              <a:t>sorumludur.</a:t>
            </a:r>
            <a:endParaRPr lang="tr-TR" sz="2400" dirty="0"/>
          </a:p>
        </p:txBody>
      </p:sp>
    </p:spTree>
    <p:extLst>
      <p:ext uri="{BB962C8B-B14F-4D97-AF65-F5344CB8AC3E}">
        <p14:creationId xmlns:p14="http://schemas.microsoft.com/office/powerpoint/2010/main" val="12854126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03300" y="609601"/>
            <a:ext cx="9813926" cy="1092200"/>
          </a:xfrm>
        </p:spPr>
        <p:txBody>
          <a:bodyPr>
            <a:normAutofit fontScale="90000"/>
          </a:bodyPr>
          <a:lstStyle/>
          <a:p>
            <a:r>
              <a:rPr lang="tr-TR" dirty="0" smtClean="0"/>
              <a:t>5- Muhasebe</a:t>
            </a:r>
            <a:r>
              <a:rPr lang="tr-TR" dirty="0"/>
              <a:t> </a:t>
            </a:r>
            <a:r>
              <a:rPr lang="tr-TR" dirty="0" smtClean="0"/>
              <a:t>Yetkilisinin </a:t>
            </a:r>
            <a:r>
              <a:rPr lang="tr-TR" dirty="0"/>
              <a:t>Görev ve Sorumlulukları</a:t>
            </a:r>
          </a:p>
        </p:txBody>
      </p:sp>
      <p:sp>
        <p:nvSpPr>
          <p:cNvPr id="3" name="İçerik Yer Tutucusu 2"/>
          <p:cNvSpPr>
            <a:spLocks noGrp="1"/>
          </p:cNvSpPr>
          <p:nvPr>
            <p:ph idx="1"/>
          </p:nvPr>
        </p:nvSpPr>
        <p:spPr/>
        <p:txBody>
          <a:bodyPr>
            <a:noAutofit/>
          </a:bodyPr>
          <a:lstStyle/>
          <a:p>
            <a:r>
              <a:rPr lang="tr-TR" sz="2400" dirty="0" smtClean="0"/>
              <a:t>Ödeme aşamasında</a:t>
            </a:r>
            <a:r>
              <a:rPr lang="tr-TR" sz="2400" dirty="0"/>
              <a:t>, ödeme emri belgesi üzerinde harcama yetkilisi ve gerçekleştirme </a:t>
            </a:r>
            <a:r>
              <a:rPr lang="tr-TR" sz="2400" dirty="0" smtClean="0"/>
              <a:t>görevlisinin imzaları </a:t>
            </a:r>
            <a:r>
              <a:rPr lang="tr-TR" sz="2400" dirty="0"/>
              <a:t>olmakla birlikte, ödeme emri belgesi eki belgeler üzerinde herhangi bir imza eksiği </a:t>
            </a:r>
            <a:r>
              <a:rPr lang="tr-TR" sz="2400" dirty="0" smtClean="0"/>
              <a:t>varsa muhasebe yetkilisi, </a:t>
            </a:r>
            <a:r>
              <a:rPr lang="tr-TR" sz="2400" dirty="0"/>
              <a:t>ödeme emri belgesi üzerinde imzası bulunan harcama yetkilisi </a:t>
            </a:r>
            <a:r>
              <a:rPr lang="tr-TR" sz="2400" dirty="0" smtClean="0"/>
              <a:t>ve gerçekleştirme </a:t>
            </a:r>
            <a:r>
              <a:rPr lang="tr-TR" sz="2400" dirty="0"/>
              <a:t>görevlisiyle birlikte sorumlu </a:t>
            </a:r>
            <a:r>
              <a:rPr lang="tr-TR" sz="2400" dirty="0" smtClean="0"/>
              <a:t>tutulur.</a:t>
            </a:r>
          </a:p>
          <a:p>
            <a:r>
              <a:rPr lang="tr-TR" sz="2400" dirty="0" smtClean="0"/>
              <a:t>Ödeme emri </a:t>
            </a:r>
            <a:r>
              <a:rPr lang="tr-TR" sz="2400" dirty="0"/>
              <a:t>belgesi üzerinde harcama yetkilisi veya gerçekleştirme görevlisinden sadece </a:t>
            </a:r>
            <a:r>
              <a:rPr lang="tr-TR" sz="2400" dirty="0" smtClean="0"/>
              <a:t>birinin imzası </a:t>
            </a:r>
            <a:r>
              <a:rPr lang="tr-TR" sz="2400" dirty="0"/>
              <a:t>varsa, muhasebe </a:t>
            </a:r>
            <a:r>
              <a:rPr lang="tr-TR" sz="2400" dirty="0" smtClean="0"/>
              <a:t>yetkilisi, </a:t>
            </a:r>
            <a:r>
              <a:rPr lang="tr-TR" sz="2400" dirty="0"/>
              <a:t>imzası bulunan görevliyle birlikte sorumlu </a:t>
            </a:r>
            <a:r>
              <a:rPr lang="tr-TR" sz="2400" dirty="0" smtClean="0"/>
              <a:t>tutulur.</a:t>
            </a:r>
          </a:p>
          <a:p>
            <a:r>
              <a:rPr lang="tr-TR" sz="2400" dirty="0" smtClean="0"/>
              <a:t>Ödeme emri </a:t>
            </a:r>
            <a:r>
              <a:rPr lang="tr-TR" sz="2400" dirty="0"/>
              <a:t>belgesi üzerinde harcama yetkilisi ve gerçekleştirme görevlisinin imzaları </a:t>
            </a:r>
            <a:r>
              <a:rPr lang="tr-TR" sz="2400" dirty="0" smtClean="0"/>
              <a:t>yoksa muhasebe yetkilisi </a:t>
            </a:r>
            <a:r>
              <a:rPr lang="tr-TR" sz="2400" dirty="0"/>
              <a:t>tek başına </a:t>
            </a:r>
            <a:r>
              <a:rPr lang="tr-TR" sz="2400" dirty="0" smtClean="0"/>
              <a:t>sorumlu tutulur.</a:t>
            </a:r>
            <a:endParaRPr lang="tr-TR" sz="2400" dirty="0"/>
          </a:p>
        </p:txBody>
      </p:sp>
    </p:spTree>
    <p:extLst>
      <p:ext uri="{BB962C8B-B14F-4D97-AF65-F5344CB8AC3E}">
        <p14:creationId xmlns:p14="http://schemas.microsoft.com/office/powerpoint/2010/main" val="4161133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a:xfrm>
            <a:off x="1828799" y="365760"/>
            <a:ext cx="9531927" cy="910949"/>
          </a:xfrm>
        </p:spPr>
        <p:txBody>
          <a:bodyPr>
            <a:normAutofit/>
          </a:bodyPr>
          <a:lstStyle/>
          <a:p>
            <a:pPr algn="ctr"/>
            <a:r>
              <a:rPr lang="tr-TR" sz="4000" b="1" dirty="0"/>
              <a:t>İç Denetçinin Görevleri </a:t>
            </a:r>
            <a:endParaRPr lang="tr-TR" sz="4000" dirty="0"/>
          </a:p>
        </p:txBody>
      </p:sp>
      <p:sp>
        <p:nvSpPr>
          <p:cNvPr id="4" name="İçerik Yer Tutucusu 3"/>
          <p:cNvSpPr>
            <a:spLocks noGrp="1"/>
          </p:cNvSpPr>
          <p:nvPr>
            <p:ph idx="1"/>
          </p:nvPr>
        </p:nvSpPr>
        <p:spPr>
          <a:xfrm>
            <a:off x="685801" y="1276709"/>
            <a:ext cx="10131425" cy="5301891"/>
          </a:xfrm>
        </p:spPr>
        <p:txBody>
          <a:bodyPr>
            <a:normAutofit/>
          </a:bodyPr>
          <a:lstStyle/>
          <a:p>
            <a:pPr marL="0" indent="0" algn="just">
              <a:buNone/>
            </a:pPr>
            <a:r>
              <a:rPr lang="tr-TR" sz="3200" dirty="0" smtClean="0">
                <a:latin typeface="Times New Roman"/>
              </a:rPr>
              <a:t>Kamu </a:t>
            </a:r>
            <a:r>
              <a:rPr lang="tr-TR" sz="3200" dirty="0">
                <a:latin typeface="Times New Roman"/>
              </a:rPr>
              <a:t>idarelerinin yıllık iç denetim programı üst yöneticinin önerileri de dikkate alınarak iç </a:t>
            </a:r>
            <a:r>
              <a:rPr lang="tr-TR" sz="3200" dirty="0" smtClean="0">
                <a:latin typeface="Times New Roman"/>
              </a:rPr>
              <a:t>denetçiler tarafından </a:t>
            </a:r>
            <a:r>
              <a:rPr lang="tr-TR" sz="3200" dirty="0">
                <a:latin typeface="Times New Roman"/>
              </a:rPr>
              <a:t>hazırlanır ve üst yönetici tarafından onaylanır.</a:t>
            </a:r>
          </a:p>
          <a:p>
            <a:pPr marL="0" indent="0" algn="just">
              <a:buNone/>
            </a:pPr>
            <a:r>
              <a:rPr lang="da-DK" sz="3200" dirty="0">
                <a:latin typeface="Times New Roman"/>
              </a:rPr>
              <a:t>İç denetçi, aşağıda belirtilen görevleri yerine getirir:</a:t>
            </a:r>
          </a:p>
          <a:p>
            <a:pPr marL="0" indent="0" algn="just">
              <a:buNone/>
            </a:pPr>
            <a:r>
              <a:rPr lang="tr-TR" sz="3200" dirty="0">
                <a:latin typeface="Times New Roman"/>
              </a:rPr>
              <a:t>a) Nesnel risk analizlerine dayanarak kamu idarelerinin yönetim ve kontrol yapılarını değerlendirmek.</a:t>
            </a:r>
          </a:p>
          <a:p>
            <a:pPr marL="0" indent="0" algn="just">
              <a:buNone/>
            </a:pPr>
            <a:r>
              <a:rPr lang="tr-TR" sz="3200" dirty="0">
                <a:latin typeface="Times New Roman"/>
              </a:rPr>
              <a:t>b) Kaynakların etkili, ekonomik ve verimli kullanılması bakımından incelemeler yapmak ve önerilerde bulunmak</a:t>
            </a:r>
            <a:r>
              <a:rPr lang="tr-TR" sz="3200" dirty="0" smtClean="0">
                <a:latin typeface="Times New Roman"/>
              </a:rPr>
              <a:t>.</a:t>
            </a:r>
            <a:endParaRPr lang="tr-TR" sz="3200" dirty="0">
              <a:latin typeface="Times New Roman"/>
            </a:endParaRPr>
          </a:p>
        </p:txBody>
      </p:sp>
    </p:spTree>
    <p:extLst>
      <p:ext uri="{BB962C8B-B14F-4D97-AF65-F5344CB8AC3E}">
        <p14:creationId xmlns:p14="http://schemas.microsoft.com/office/powerpoint/2010/main" val="36142006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992573" y="365760"/>
            <a:ext cx="9368154" cy="903482"/>
          </a:xfrm>
        </p:spPr>
        <p:txBody>
          <a:bodyPr>
            <a:normAutofit/>
          </a:bodyPr>
          <a:lstStyle/>
          <a:p>
            <a:pPr algn="ctr"/>
            <a:r>
              <a:rPr lang="tr-TR" sz="4000" b="1" dirty="0" smtClean="0"/>
              <a:t>İç Denetçinin Görevleri </a:t>
            </a:r>
            <a:endParaRPr lang="tr-TR" sz="4000" b="1" dirty="0"/>
          </a:p>
        </p:txBody>
      </p:sp>
      <p:sp>
        <p:nvSpPr>
          <p:cNvPr id="3" name="İçerik Yer Tutucusu 2"/>
          <p:cNvSpPr>
            <a:spLocks noGrp="1"/>
          </p:cNvSpPr>
          <p:nvPr>
            <p:ph idx="1"/>
          </p:nvPr>
        </p:nvSpPr>
        <p:spPr>
          <a:xfrm>
            <a:off x="685801" y="2142067"/>
            <a:ext cx="10131425" cy="4229236"/>
          </a:xfrm>
        </p:spPr>
        <p:txBody>
          <a:bodyPr>
            <a:noAutofit/>
          </a:bodyPr>
          <a:lstStyle/>
          <a:p>
            <a:pPr marL="0" indent="0">
              <a:buNone/>
            </a:pPr>
            <a:r>
              <a:rPr lang="tr-TR" sz="2400" dirty="0"/>
              <a:t>c) Harcama sonrasında yasal uygunluk denetimi yapmak.</a:t>
            </a:r>
          </a:p>
          <a:p>
            <a:pPr marL="0" indent="0">
              <a:buNone/>
            </a:pPr>
            <a:r>
              <a:rPr lang="tr-TR" sz="2400" dirty="0"/>
              <a:t>d) İdarenin harcamalarının, malî işlemlere ilişkin karar ve tasarruflarının, amaç ve politikalara, kalkınma </a:t>
            </a:r>
            <a:r>
              <a:rPr lang="tr-TR" sz="2400" dirty="0" smtClean="0"/>
              <a:t>planına, programlara</a:t>
            </a:r>
            <a:r>
              <a:rPr lang="tr-TR" sz="2400" dirty="0"/>
              <a:t>, stratejik planlara ve performans programlarına uygunluğunu denetlemek ve değerlendirmek</a:t>
            </a:r>
            <a:r>
              <a:rPr lang="tr-TR" sz="2400" dirty="0" smtClean="0"/>
              <a:t>.</a:t>
            </a:r>
          </a:p>
          <a:p>
            <a:pPr marL="0" indent="0">
              <a:buNone/>
            </a:pPr>
            <a:r>
              <a:rPr lang="tr-TR" sz="2400" dirty="0"/>
              <a:t>e) Malî yönetim ve kontrol süreçlerinin sistem denetimini yapmak ve bu konularda önerilerde bulunmak.</a:t>
            </a:r>
          </a:p>
          <a:p>
            <a:pPr marL="0" indent="0">
              <a:buNone/>
            </a:pPr>
            <a:r>
              <a:rPr lang="tr-TR" sz="2400" dirty="0"/>
              <a:t>f) Denetim sonuçları </a:t>
            </a:r>
            <a:r>
              <a:rPr lang="tr-TR" sz="2400" dirty="0" smtClean="0"/>
              <a:t>çerçevesinde </a:t>
            </a:r>
            <a:r>
              <a:rPr lang="tr-TR" sz="2400" dirty="0"/>
              <a:t>iyileştirmelere yönelik önerilerde bulunmak.</a:t>
            </a:r>
          </a:p>
          <a:p>
            <a:pPr marL="0" indent="0">
              <a:buNone/>
            </a:pPr>
            <a:r>
              <a:rPr lang="tr-TR" sz="2400" dirty="0"/>
              <a:t>g) Denetim sırasında veya denetim sonuçlarına göre soruşturma açılmasını gerektirecek bir duruma </a:t>
            </a:r>
            <a:r>
              <a:rPr lang="tr-TR" sz="2400" dirty="0" smtClean="0"/>
              <a:t>rastlandığında, </a:t>
            </a:r>
            <a:r>
              <a:rPr lang="tr-TR" sz="2400" b="1" u="sng" dirty="0" smtClean="0"/>
              <a:t>ilgili </a:t>
            </a:r>
            <a:r>
              <a:rPr lang="tr-TR" sz="2400" b="1" u="sng" dirty="0"/>
              <a:t>idarenin en üst amirine bildirmek.</a:t>
            </a:r>
          </a:p>
          <a:p>
            <a:pPr marL="0" indent="0">
              <a:buNone/>
            </a:pPr>
            <a:endParaRPr lang="tr-TR" sz="2400" dirty="0"/>
          </a:p>
        </p:txBody>
      </p:sp>
    </p:spTree>
    <p:extLst>
      <p:ext uri="{BB962C8B-B14F-4D97-AF65-F5344CB8AC3E}">
        <p14:creationId xmlns:p14="http://schemas.microsoft.com/office/powerpoint/2010/main" val="2601820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40658" y="609601"/>
            <a:ext cx="9976568" cy="540773"/>
          </a:xfrm>
        </p:spPr>
        <p:txBody>
          <a:bodyPr>
            <a:normAutofit fontScale="90000"/>
          </a:bodyPr>
          <a:lstStyle/>
          <a:p>
            <a:pPr algn="ctr"/>
            <a:r>
              <a:rPr lang="tr-TR" sz="4000" b="1" dirty="0"/>
              <a:t>İç Denetçinin Görevleri </a:t>
            </a:r>
            <a:endParaRPr lang="tr-TR" sz="4000" dirty="0"/>
          </a:p>
        </p:txBody>
      </p:sp>
      <p:sp>
        <p:nvSpPr>
          <p:cNvPr id="3" name="İçerik Yer Tutucusu 2"/>
          <p:cNvSpPr>
            <a:spLocks noGrp="1"/>
          </p:cNvSpPr>
          <p:nvPr>
            <p:ph idx="1"/>
          </p:nvPr>
        </p:nvSpPr>
        <p:spPr>
          <a:xfrm>
            <a:off x="685801" y="1150375"/>
            <a:ext cx="10131425" cy="5606026"/>
          </a:xfrm>
        </p:spPr>
        <p:txBody>
          <a:bodyPr>
            <a:normAutofit/>
          </a:bodyPr>
          <a:lstStyle/>
          <a:p>
            <a:pPr marL="0" indent="0">
              <a:buNone/>
            </a:pPr>
            <a:r>
              <a:rPr lang="tr-TR" sz="3200" dirty="0"/>
              <a:t>İç denetçi, görevinde bağımsızdır ve iç denetçiye asli görevi dışında hiçbir görev verilemez ve yaptırılamaz.</a:t>
            </a:r>
          </a:p>
          <a:p>
            <a:pPr marL="0" indent="0">
              <a:buNone/>
            </a:pPr>
            <a:r>
              <a:rPr lang="tr-TR" sz="3200" dirty="0"/>
              <a:t>İç denetçiler, raporlarını doğrudan üst yöneticiye sunar</a:t>
            </a:r>
            <a:r>
              <a:rPr lang="tr-TR" sz="3200" dirty="0" smtClean="0"/>
              <a:t>. (Rektör) </a:t>
            </a:r>
            <a:r>
              <a:rPr lang="tr-TR" sz="3200" dirty="0"/>
              <a:t>Bu raporlar üst yönetici tarafından değerlendirmek </a:t>
            </a:r>
            <a:r>
              <a:rPr lang="tr-TR" sz="3200" dirty="0" smtClean="0"/>
              <a:t>suretiyle gereği </a:t>
            </a:r>
            <a:r>
              <a:rPr lang="tr-TR" sz="3200" dirty="0"/>
              <a:t>için ilgili birimler ile </a:t>
            </a:r>
            <a:r>
              <a:rPr lang="tr-TR" sz="3200" dirty="0" smtClean="0"/>
              <a:t>Strateji Geliştirme Daire Başkanlığına verilir</a:t>
            </a:r>
            <a:r>
              <a:rPr lang="tr-TR" sz="3200" dirty="0"/>
              <a:t>. İç denetim raporları ile bunlar üzerine yapılan işlemler, </a:t>
            </a:r>
            <a:r>
              <a:rPr lang="tr-TR" sz="3200" dirty="0" smtClean="0"/>
              <a:t>üst yönetici </a:t>
            </a:r>
            <a:r>
              <a:rPr lang="tr-TR" sz="3200" dirty="0"/>
              <a:t>tarafından en geç iki ay içinde İç Denetim Koordinasyon Kuruluna gönderilir.</a:t>
            </a:r>
          </a:p>
        </p:txBody>
      </p:sp>
    </p:spTree>
    <p:extLst>
      <p:ext uri="{BB962C8B-B14F-4D97-AF65-F5344CB8AC3E}">
        <p14:creationId xmlns:p14="http://schemas.microsoft.com/office/powerpoint/2010/main" val="1562654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69414" y="296748"/>
            <a:ext cx="10515600" cy="1325562"/>
          </a:xfrm>
        </p:spPr>
        <p:txBody>
          <a:bodyPr/>
          <a:lstStyle/>
          <a:p>
            <a:pPr algn="ctr"/>
            <a:r>
              <a:rPr lang="tr-TR" sz="4000" b="1" dirty="0" smtClean="0">
                <a:ea typeface="Segoe UI Symbol" pitchFamily="34" charset="0"/>
              </a:rPr>
              <a:t>DIŞ DENETİM </a:t>
            </a:r>
            <a:endParaRPr lang="tr-TR" b="1" dirty="0">
              <a:ea typeface="Segoe UI Symbol" pitchFamily="34" charset="0"/>
            </a:endParaRPr>
          </a:p>
        </p:txBody>
      </p:sp>
      <p:sp>
        <p:nvSpPr>
          <p:cNvPr id="3" name="2 Dikdörtgen"/>
          <p:cNvSpPr/>
          <p:nvPr/>
        </p:nvSpPr>
        <p:spPr>
          <a:xfrm>
            <a:off x="414069" y="1997839"/>
            <a:ext cx="10506974" cy="4401205"/>
          </a:xfrm>
          <a:prstGeom prst="rect">
            <a:avLst/>
          </a:prstGeom>
        </p:spPr>
        <p:txBody>
          <a:bodyPr wrap="square">
            <a:spAutoFit/>
          </a:bodyPr>
          <a:lstStyle/>
          <a:p>
            <a:pPr algn="just"/>
            <a:r>
              <a:rPr lang="tr-TR" altLang="tr-TR" sz="2800" dirty="0" smtClean="0"/>
              <a:t>Sayıştay tarafından yapılacak harcama sonrası dış denetim genel yönetim kapsamındaki kamu idarelerinin; </a:t>
            </a:r>
          </a:p>
          <a:p>
            <a:pPr algn="just"/>
            <a:endParaRPr lang="tr-TR" altLang="tr-TR" sz="2800" dirty="0" smtClean="0"/>
          </a:p>
          <a:p>
            <a:pPr algn="just">
              <a:buFont typeface="Wingdings" pitchFamily="2" charset="2"/>
              <a:buChar char="v"/>
            </a:pPr>
            <a:r>
              <a:rPr lang="tr-TR" altLang="tr-TR" sz="2800" dirty="0" smtClean="0"/>
              <a:t> Hesap verme sorumluluğu çerçevesinde,</a:t>
            </a:r>
          </a:p>
          <a:p>
            <a:pPr algn="just"/>
            <a:r>
              <a:rPr lang="tr-TR" altLang="tr-TR" sz="2800" b="1" dirty="0" smtClean="0">
                <a:hlinkClick r:id="rId2"/>
              </a:rPr>
              <a:t>(2007- 5189/1 Genel Kurul Kararı)</a:t>
            </a:r>
            <a:endParaRPr lang="tr-TR" altLang="tr-TR" sz="2800" dirty="0" smtClean="0"/>
          </a:p>
          <a:p>
            <a:pPr algn="just"/>
            <a:endParaRPr lang="tr-TR" altLang="tr-TR" sz="2800" dirty="0" smtClean="0"/>
          </a:p>
          <a:p>
            <a:pPr algn="just">
              <a:buFont typeface="Wingdings" pitchFamily="2" charset="2"/>
              <a:buChar char="v"/>
            </a:pPr>
            <a:r>
              <a:rPr lang="tr-TR" altLang="tr-TR" sz="2800" b="1" dirty="0" smtClean="0">
                <a:hlinkClick r:id="rId3"/>
              </a:rPr>
              <a:t> 6085 sayılı Kanun kapsamında </a:t>
            </a:r>
            <a:endParaRPr lang="tr-TR" altLang="tr-TR" sz="2800" b="1" dirty="0" smtClean="0"/>
          </a:p>
          <a:p>
            <a:pPr algn="just"/>
            <a:endParaRPr lang="tr-TR" altLang="tr-TR" sz="2800" dirty="0" smtClean="0"/>
          </a:p>
          <a:p>
            <a:pPr algn="just"/>
            <a:r>
              <a:rPr lang="tr-TR" altLang="tr-TR" sz="2800" dirty="0" smtClean="0"/>
              <a:t>incelenmesi ve sonuçlarının Türkiye Büyük Millet Meclisine raporlanmasıdır.          </a:t>
            </a:r>
          </a:p>
        </p:txBody>
      </p:sp>
    </p:spTree>
    <p:extLst>
      <p:ext uri="{BB962C8B-B14F-4D97-AF65-F5344CB8AC3E}">
        <p14:creationId xmlns:p14="http://schemas.microsoft.com/office/powerpoint/2010/main" val="3921673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Sayıştay Denetimi</a:t>
            </a:r>
            <a:br>
              <a:rPr lang="tr-TR" dirty="0" smtClean="0"/>
            </a:b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312119846"/>
              </p:ext>
            </p:extLst>
          </p:nvPr>
        </p:nvGraphicFramePr>
        <p:xfrm>
          <a:off x="685800" y="2141538"/>
          <a:ext cx="10131425" cy="3649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4749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548640" y="800100"/>
            <a:ext cx="10538460" cy="5970865"/>
          </a:xfrm>
          <a:prstGeom prst="rect">
            <a:avLst/>
          </a:prstGeom>
          <a:noFill/>
        </p:spPr>
        <p:txBody>
          <a:bodyPr wrap="square" rtlCol="0">
            <a:spAutoFit/>
          </a:bodyPr>
          <a:lstStyle/>
          <a:p>
            <a:r>
              <a:rPr lang="tr-TR" sz="2800" dirty="0" smtClean="0"/>
              <a:t>UYGUNLUK DENETİMİ: KAMU İDARELERİNİN GELİR, GİDER VE MALLARI İLE BUNLARA İLİŞKİN HESAP VE İŞLEMLERİN KANUNLARA VE DİĞER HUKUKİ DÜZENLEMELERE UYGUN OLUP OLMADIĞININ TESPİTİDİR.</a:t>
            </a:r>
          </a:p>
          <a:p>
            <a:endParaRPr lang="tr-TR" sz="2800" dirty="0"/>
          </a:p>
          <a:p>
            <a:endParaRPr lang="tr-TR" sz="2800" dirty="0" smtClean="0"/>
          </a:p>
          <a:p>
            <a:r>
              <a:rPr lang="tr-TR" sz="2800" dirty="0" smtClean="0"/>
              <a:t>MALİ  DENETİM: KAMU İDARELERİNİN MALİ RAPOR VE TABLOLARININ VE BUNLARA DAYANAK OLUŞTURAN VE İHTİYAÇ DUYULAN HER TÜRLÜ BELGENİN  DEĞERLENDİRİLEREK, BUNLARIN GÜVENİLİRLİĞİ HAKKINDA GÖRÜŞ </a:t>
            </a:r>
            <a:r>
              <a:rPr lang="tr-TR" sz="2800" dirty="0" smtClean="0"/>
              <a:t>BİLDİRMESİDİR.</a:t>
            </a:r>
            <a:endParaRPr lang="tr-TR" sz="2800" dirty="0" smtClean="0"/>
          </a:p>
          <a:p>
            <a:endParaRPr lang="tr-TR" sz="2800" dirty="0"/>
          </a:p>
          <a:p>
            <a:endParaRPr lang="tr-TR" sz="2800" dirty="0" smtClean="0"/>
          </a:p>
          <a:p>
            <a:r>
              <a:rPr lang="tr-TR" sz="2800" dirty="0" smtClean="0"/>
              <a:t>DÜZENLİLİK DENETİMİ MALİ YÖNETİMİ VE İÇ KONTROL SİSTEMLERİNİN DEĞERLENDİRİLMESİNİ DE KAPSAR.</a:t>
            </a:r>
          </a:p>
          <a:p>
            <a:endParaRPr lang="tr-TR" dirty="0"/>
          </a:p>
        </p:txBody>
      </p:sp>
    </p:spTree>
    <p:extLst>
      <p:ext uri="{BB962C8B-B14F-4D97-AF65-F5344CB8AC3E}">
        <p14:creationId xmlns:p14="http://schemas.microsoft.com/office/powerpoint/2010/main" val="314781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DENETİM SÜREÇLERİ</a:t>
            </a:r>
            <a:endParaRPr lang="tr-TR" dirty="0"/>
          </a:p>
        </p:txBody>
      </p:sp>
      <p:sp>
        <p:nvSpPr>
          <p:cNvPr id="3" name="İçerik Yer Tutucusu 2"/>
          <p:cNvSpPr>
            <a:spLocks noGrp="1"/>
          </p:cNvSpPr>
          <p:nvPr>
            <p:ph idx="1"/>
          </p:nvPr>
        </p:nvSpPr>
        <p:spPr/>
        <p:txBody>
          <a:bodyPr>
            <a:normAutofit fontScale="92500"/>
          </a:bodyPr>
          <a:lstStyle/>
          <a:p>
            <a:r>
              <a:rPr lang="tr-TR" sz="3200" dirty="0" smtClean="0"/>
              <a:t>1 – DENETİMİM PLANLANMASI</a:t>
            </a:r>
          </a:p>
          <a:p>
            <a:r>
              <a:rPr lang="tr-TR" sz="3200" dirty="0" smtClean="0"/>
              <a:t>2 – DENETİM PROGRAMININ HAZIRLANMASI VE UYGULANMASI,</a:t>
            </a:r>
          </a:p>
          <a:p>
            <a:r>
              <a:rPr lang="tr-TR" sz="3200" dirty="0" smtClean="0"/>
              <a:t>3- </a:t>
            </a:r>
            <a:r>
              <a:rPr lang="tr-TR" sz="3200" dirty="0" smtClean="0"/>
              <a:t>SONUÇLARIN, İLAMLARIN </a:t>
            </a:r>
            <a:r>
              <a:rPr lang="tr-TR" sz="3200" dirty="0" smtClean="0"/>
              <a:t>VE TAVSİYELERİN RAPORLANMASI</a:t>
            </a:r>
          </a:p>
          <a:p>
            <a:r>
              <a:rPr lang="tr-TR" sz="3200" dirty="0" smtClean="0"/>
              <a:t>4- RAPORLARIN TBMM VE KAMU İDARESİNE GÖNDERİLMESİ</a:t>
            </a:r>
          </a:p>
          <a:p>
            <a:r>
              <a:rPr lang="tr-TR" sz="3200" dirty="0" smtClean="0"/>
              <a:t>5- RAPORLARIN VE İLAMLARIN İZLENMESİ</a:t>
            </a:r>
          </a:p>
          <a:p>
            <a:endParaRPr lang="tr-TR" dirty="0" smtClean="0"/>
          </a:p>
          <a:p>
            <a:endParaRPr lang="tr-TR" dirty="0"/>
          </a:p>
        </p:txBody>
      </p:sp>
    </p:spTree>
    <p:extLst>
      <p:ext uri="{BB962C8B-B14F-4D97-AF65-F5344CB8AC3E}">
        <p14:creationId xmlns:p14="http://schemas.microsoft.com/office/powerpoint/2010/main" val="11815185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Gök</Template>
  <TotalTime>154</TotalTime>
  <Words>2074</Words>
  <Application>Microsoft Office PowerPoint</Application>
  <PresentationFormat>Geniş ekran</PresentationFormat>
  <Paragraphs>122</Paragraphs>
  <Slides>27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27</vt:i4>
      </vt:variant>
    </vt:vector>
  </HeadingPairs>
  <TitlesOfParts>
    <vt:vector size="34" baseType="lpstr">
      <vt:lpstr>Arial</vt:lpstr>
      <vt:lpstr>Calibri</vt:lpstr>
      <vt:lpstr>Calibri Light</vt:lpstr>
      <vt:lpstr>Segoe UI Symbol</vt:lpstr>
      <vt:lpstr>Times New Roman</vt:lpstr>
      <vt:lpstr>Wingdings</vt:lpstr>
      <vt:lpstr>Gökyüzü</vt:lpstr>
      <vt:lpstr>İÇ DENETİM – DIŞ DENETİM VE SİSTEM AKTÖRLERİNİN SORUMLULUKLARI </vt:lpstr>
      <vt:lpstr>İç Denetim</vt:lpstr>
      <vt:lpstr>İç Denetçinin Görevleri </vt:lpstr>
      <vt:lpstr>İç Denetçinin Görevleri </vt:lpstr>
      <vt:lpstr>İç Denetçinin Görevleri </vt:lpstr>
      <vt:lpstr>DIŞ DENETİM </vt:lpstr>
      <vt:lpstr>Sayıştay Denetimi </vt:lpstr>
      <vt:lpstr>PowerPoint Sunusu</vt:lpstr>
      <vt:lpstr>DENETİM SÜREÇLERİ</vt:lpstr>
      <vt:lpstr>HESAP YARGILAMASI</vt:lpstr>
      <vt:lpstr>Hesap yargılaması </vt:lpstr>
      <vt:lpstr>İlamlar</vt:lpstr>
      <vt:lpstr>PowerPoint Sunusu</vt:lpstr>
      <vt:lpstr>PowerPoint Sunusu</vt:lpstr>
      <vt:lpstr>KANUN YOLLARI</vt:lpstr>
      <vt:lpstr>TEMYİZ</vt:lpstr>
      <vt:lpstr>Yargılamanın iadesi</vt:lpstr>
      <vt:lpstr>Yargılamanın iadesi</vt:lpstr>
      <vt:lpstr>KARAR DÜZELTİLMESİ</vt:lpstr>
      <vt:lpstr>SİSTEM AKTÖRLERİNİN SORUMLULUKLARI</vt:lpstr>
      <vt:lpstr>PowerPoint Sunusu</vt:lpstr>
      <vt:lpstr>PowerPoint Sunusu</vt:lpstr>
      <vt:lpstr>PowerPoint Sunusu</vt:lpstr>
      <vt:lpstr>PowerPoint Sunusu</vt:lpstr>
      <vt:lpstr>PowerPoint Sunusu</vt:lpstr>
      <vt:lpstr>4 – Gerçekleştirme Görevlileri</vt:lpstr>
      <vt:lpstr>5- Muhasebe Yetkilisinin Görev ve Sorumlulukları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 DENETİM – DIŞ DENETİM VE SİSTEM AKTÖRLERİNİN SORUMLULUKLARI </dc:title>
  <dc:creator>Abdullah Kavak</dc:creator>
  <cp:lastModifiedBy>Abdullah</cp:lastModifiedBy>
  <cp:revision>103</cp:revision>
  <dcterms:created xsi:type="dcterms:W3CDTF">2015-02-10T06:52:40Z</dcterms:created>
  <dcterms:modified xsi:type="dcterms:W3CDTF">2015-02-11T19:42:37Z</dcterms:modified>
</cp:coreProperties>
</file>