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55" r:id="rId1"/>
  </p:sldMasterIdLst>
  <p:notesMasterIdLst>
    <p:notesMasterId r:id="rId27"/>
  </p:notesMasterIdLst>
  <p:handoutMasterIdLst>
    <p:handoutMasterId r:id="rId28"/>
  </p:handoutMasterIdLst>
  <p:sldIdLst>
    <p:sldId id="256" r:id="rId2"/>
    <p:sldId id="482" r:id="rId3"/>
    <p:sldId id="423" r:id="rId4"/>
    <p:sldId id="424" r:id="rId5"/>
    <p:sldId id="525" r:id="rId6"/>
    <p:sldId id="526" r:id="rId7"/>
    <p:sldId id="527" r:id="rId8"/>
    <p:sldId id="528" r:id="rId9"/>
    <p:sldId id="529" r:id="rId10"/>
    <p:sldId id="544" r:id="rId11"/>
    <p:sldId id="548" r:id="rId12"/>
    <p:sldId id="545" r:id="rId13"/>
    <p:sldId id="546" r:id="rId14"/>
    <p:sldId id="530" r:id="rId15"/>
    <p:sldId id="531" r:id="rId16"/>
    <p:sldId id="532" r:id="rId17"/>
    <p:sldId id="533" r:id="rId18"/>
    <p:sldId id="534" r:id="rId19"/>
    <p:sldId id="535" r:id="rId20"/>
    <p:sldId id="536" r:id="rId21"/>
    <p:sldId id="537" r:id="rId22"/>
    <p:sldId id="538" r:id="rId23"/>
    <p:sldId id="539" r:id="rId24"/>
    <p:sldId id="540" r:id="rId25"/>
    <p:sldId id="322" r:id="rId26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FF"/>
    <a:srgbClr val="AB7D09"/>
    <a:srgbClr val="7CE0DE"/>
    <a:srgbClr val="33CCCC"/>
    <a:srgbClr val="1D528D"/>
    <a:srgbClr val="C0C0C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269D01E-BC32-4049-B463-5C60D7B0CCD2}" styleName="Tema Uygulanmış Stil 2 - Vurgu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25E5076-3810-47DD-B79F-674D7AD40C01}" styleName="Koyu Stil 1 - Vurgu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ema Uygulanmış Stil 2 - Vurgu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Orta Stil 1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0860" autoAdjust="0"/>
  </p:normalViewPr>
  <p:slideViewPr>
    <p:cSldViewPr>
      <p:cViewPr varScale="1">
        <p:scale>
          <a:sx n="69" d="100"/>
          <a:sy n="69" d="100"/>
        </p:scale>
        <p:origin x="139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62F905-8894-4AA9-A098-B33EC6E04EB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3F23548-0F74-4CC9-BE79-7B64BFB48122}" type="pres">
      <dgm:prSet presAssocID="{B662F905-8894-4AA9-A098-B33EC6E04EB1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52D9850F-A280-4DB4-BC3F-84802585C5DB}" type="presOf" srcId="{B662F905-8894-4AA9-A098-B33EC6E04EB1}" destId="{D3F23548-0F74-4CC9-BE79-7B64BFB48122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26ACC9-D936-4F58-8525-6C4DCCCA7C1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73DBA19-AF97-49B6-9207-9DA0BE6DB8A5}">
      <dgm:prSet phldrT="[Metin]" custT="1"/>
      <dgm:spPr>
        <a:solidFill>
          <a:srgbClr val="FFE6CD"/>
        </a:solidFill>
      </dgm:spPr>
      <dgm:t>
        <a:bodyPr/>
        <a:lstStyle/>
        <a:p>
          <a:r>
            <a:rPr lang="tr-TR" sz="24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Harcama Yetkilisi &amp; Harcama Talimatı</a:t>
          </a:r>
          <a:endParaRPr lang="tr-TR" sz="24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41E1BB1B-802C-4B49-B882-0C037CFA0B78}" type="parTrans" cxnId="{101F1D08-36CD-4BA8-A343-BBEE977006ED}">
      <dgm:prSet/>
      <dgm:spPr/>
      <dgm:t>
        <a:bodyPr/>
        <a:lstStyle/>
        <a:p>
          <a:endParaRPr lang="tr-TR"/>
        </a:p>
      </dgm:t>
    </dgm:pt>
    <dgm:pt modelId="{53874E12-6085-404D-9C86-0440D59B9F7C}" type="sibTrans" cxnId="{101F1D08-36CD-4BA8-A343-BBEE977006ED}">
      <dgm:prSet/>
      <dgm:spPr/>
      <dgm:t>
        <a:bodyPr/>
        <a:lstStyle/>
        <a:p>
          <a:endParaRPr lang="tr-TR"/>
        </a:p>
      </dgm:t>
    </dgm:pt>
    <dgm:pt modelId="{C1EC7637-4AE5-4DFF-83B9-71730C1259DE}">
      <dgm:prSet phldrT="[Metin]" custT="1"/>
      <dgm:spPr>
        <a:solidFill>
          <a:srgbClr val="FFE6CD"/>
        </a:solidFill>
      </dgm:spPr>
      <dgm:t>
        <a:bodyPr/>
        <a:lstStyle/>
        <a:p>
          <a:r>
            <a:rPr lang="tr-TR" sz="24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Giderin </a:t>
          </a:r>
        </a:p>
        <a:p>
          <a:r>
            <a:rPr lang="tr-TR" sz="24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Gerçekleştirilmesi</a:t>
          </a:r>
          <a:endParaRPr lang="tr-TR" sz="24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72A016B5-8182-4314-A532-674935C0D92B}" type="parTrans" cxnId="{FF5911A6-0675-41C8-ABBE-F74AC02AF6DF}">
      <dgm:prSet/>
      <dgm:spPr/>
      <dgm:t>
        <a:bodyPr/>
        <a:lstStyle/>
        <a:p>
          <a:endParaRPr lang="tr-TR"/>
        </a:p>
      </dgm:t>
    </dgm:pt>
    <dgm:pt modelId="{4DECA8E5-BB5A-48DF-BFFF-7CFFACBE5497}" type="sibTrans" cxnId="{FF5911A6-0675-41C8-ABBE-F74AC02AF6DF}">
      <dgm:prSet/>
      <dgm:spPr/>
      <dgm:t>
        <a:bodyPr/>
        <a:lstStyle/>
        <a:p>
          <a:endParaRPr lang="tr-TR"/>
        </a:p>
      </dgm:t>
    </dgm:pt>
    <dgm:pt modelId="{0CC184E3-9C67-4B51-9E8E-159CAC003432}">
      <dgm:prSet phldrT="[Metin]" custT="1"/>
      <dgm:spPr>
        <a:solidFill>
          <a:srgbClr val="FFE6CD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Ödeme</a:t>
          </a:r>
          <a:endParaRPr lang="tr-TR" sz="24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A773592C-FFB1-457E-B83D-FE3F6A7549A9}" type="parTrans" cxnId="{7CFC39F0-66E1-4CD9-B914-5D1ED2EB2267}">
      <dgm:prSet/>
      <dgm:spPr/>
      <dgm:t>
        <a:bodyPr/>
        <a:lstStyle/>
        <a:p>
          <a:endParaRPr lang="tr-TR"/>
        </a:p>
      </dgm:t>
    </dgm:pt>
    <dgm:pt modelId="{D2ADBC98-2F55-4566-A25B-CCAAC84B7D84}" type="sibTrans" cxnId="{7CFC39F0-66E1-4CD9-B914-5D1ED2EB2267}">
      <dgm:prSet/>
      <dgm:spPr/>
      <dgm:t>
        <a:bodyPr/>
        <a:lstStyle/>
        <a:p>
          <a:endParaRPr lang="tr-TR"/>
        </a:p>
      </dgm:t>
    </dgm:pt>
    <dgm:pt modelId="{57F1984C-897E-4F96-9BE0-A0E90136C524}">
      <dgm:prSet custT="1"/>
      <dgm:spPr>
        <a:solidFill>
          <a:srgbClr val="FFE6CD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tr-TR" sz="2400" b="0" dirty="0" smtClean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Ön Mali Kontrol 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6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8F4685B9-EB90-4C55-B684-3EE232B179BB}" type="parTrans" cxnId="{1E18E13D-345F-426B-A91F-95DC7B7A909E}">
      <dgm:prSet/>
      <dgm:spPr/>
      <dgm:t>
        <a:bodyPr/>
        <a:lstStyle/>
        <a:p>
          <a:endParaRPr lang="tr-TR"/>
        </a:p>
      </dgm:t>
    </dgm:pt>
    <dgm:pt modelId="{42657C11-FB50-4EE9-AD67-CD73B7CF3E12}" type="sibTrans" cxnId="{1E18E13D-345F-426B-A91F-95DC7B7A909E}">
      <dgm:prSet/>
      <dgm:spPr/>
      <dgm:t>
        <a:bodyPr/>
        <a:lstStyle/>
        <a:p>
          <a:endParaRPr lang="tr-TR"/>
        </a:p>
      </dgm:t>
    </dgm:pt>
    <dgm:pt modelId="{AF7EF053-6AA5-4A5B-AE87-E9FCF1575297}" type="pres">
      <dgm:prSet presAssocID="{AA26ACC9-D936-4F58-8525-6C4DCCCA7C1A}" presName="CompostProcess" presStyleCnt="0">
        <dgm:presLayoutVars>
          <dgm:dir/>
          <dgm:resizeHandles val="exact"/>
        </dgm:presLayoutVars>
      </dgm:prSet>
      <dgm:spPr/>
    </dgm:pt>
    <dgm:pt modelId="{BB2E5129-CB05-4D33-8684-9F309CB42736}" type="pres">
      <dgm:prSet presAssocID="{AA26ACC9-D936-4F58-8525-6C4DCCCA7C1A}" presName="arrow" presStyleLbl="bgShp" presStyleIdx="0" presStyleCnt="1" custScaleX="117647" custScaleY="100000" custLinFactNeighborX="0" custLinFactNeighborY="-25882"/>
      <dgm:spPr>
        <a:solidFill>
          <a:srgbClr val="FFC000"/>
        </a:solidFill>
      </dgm:spPr>
    </dgm:pt>
    <dgm:pt modelId="{4AC55347-1580-4979-AD5E-9CBAF8A865B8}" type="pres">
      <dgm:prSet presAssocID="{AA26ACC9-D936-4F58-8525-6C4DCCCA7C1A}" presName="linearProcess" presStyleCnt="0"/>
      <dgm:spPr/>
    </dgm:pt>
    <dgm:pt modelId="{444A3087-B6C4-4DB3-B61A-C9890B4AFE71}" type="pres">
      <dgm:prSet presAssocID="{773DBA19-AF97-49B6-9207-9DA0BE6DB8A5}" presName="textNode" presStyleLbl="node1" presStyleIdx="0" presStyleCnt="4" custScaleX="134922" custScaleY="84513" custLinFactNeighborX="55933" custLinFactNeighborY="118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493782A-AB16-49D5-8723-CA064F5A6FC5}" type="pres">
      <dgm:prSet presAssocID="{53874E12-6085-404D-9C86-0440D59B9F7C}" presName="sibTrans" presStyleCnt="0"/>
      <dgm:spPr/>
    </dgm:pt>
    <dgm:pt modelId="{13EB65CC-B30F-4D27-8ED6-D9ACB4BF63CB}" type="pres">
      <dgm:prSet presAssocID="{C1EC7637-4AE5-4DFF-83B9-71730C1259DE}" presName="textNode" presStyleLbl="node1" presStyleIdx="1" presStyleCnt="4" custScaleX="187036" custScaleY="84513" custLinFactNeighborX="43" custLinFactNeighborY="118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32F79F-0CD4-4A40-BF7E-5542BF01477D}" type="pres">
      <dgm:prSet presAssocID="{4DECA8E5-BB5A-48DF-BFFF-7CFFACBE5497}" presName="sibTrans" presStyleCnt="0"/>
      <dgm:spPr/>
    </dgm:pt>
    <dgm:pt modelId="{BFC7A77E-844C-43B4-AAE4-156E38026D6C}" type="pres">
      <dgm:prSet presAssocID="{57F1984C-897E-4F96-9BE0-A0E90136C524}" presName="textNode" presStyleLbl="node1" presStyleIdx="2" presStyleCnt="4" custScaleX="111986" custScaleY="84513" custLinFactNeighborX="-22126" custLinFactNeighborY="118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612C58-EB36-41FF-8A9F-271C7248516B}" type="pres">
      <dgm:prSet presAssocID="{42657C11-FB50-4EE9-AD67-CD73B7CF3E12}" presName="sibTrans" presStyleCnt="0"/>
      <dgm:spPr/>
    </dgm:pt>
    <dgm:pt modelId="{D3B23634-272C-41B6-B2C6-07474480B69C}" type="pres">
      <dgm:prSet presAssocID="{0CC184E3-9C67-4B51-9E8E-159CAC003432}" presName="textNode" presStyleLbl="node1" presStyleIdx="3" presStyleCnt="4" custScaleX="109314" custScaleY="84513" custLinFactNeighborX="-80014" custLinFactNeighborY="118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FAE0E05-3A6B-46E2-A994-4A1666022E8B}" type="presOf" srcId="{773DBA19-AF97-49B6-9207-9DA0BE6DB8A5}" destId="{444A3087-B6C4-4DB3-B61A-C9890B4AFE71}" srcOrd="0" destOrd="0" presId="urn:microsoft.com/office/officeart/2005/8/layout/hProcess9"/>
    <dgm:cxn modelId="{7CFC39F0-66E1-4CD9-B914-5D1ED2EB2267}" srcId="{AA26ACC9-D936-4F58-8525-6C4DCCCA7C1A}" destId="{0CC184E3-9C67-4B51-9E8E-159CAC003432}" srcOrd="3" destOrd="0" parTransId="{A773592C-FFB1-457E-B83D-FE3F6A7549A9}" sibTransId="{D2ADBC98-2F55-4566-A25B-CCAAC84B7D84}"/>
    <dgm:cxn modelId="{D1E91B7A-39BD-4FDE-B5A7-027677C0AFF6}" type="presOf" srcId="{0CC184E3-9C67-4B51-9E8E-159CAC003432}" destId="{D3B23634-272C-41B6-B2C6-07474480B69C}" srcOrd="0" destOrd="0" presId="urn:microsoft.com/office/officeart/2005/8/layout/hProcess9"/>
    <dgm:cxn modelId="{A7A62073-A7F1-4DF2-B009-28777EAC626B}" type="presOf" srcId="{57F1984C-897E-4F96-9BE0-A0E90136C524}" destId="{BFC7A77E-844C-43B4-AAE4-156E38026D6C}" srcOrd="0" destOrd="0" presId="urn:microsoft.com/office/officeart/2005/8/layout/hProcess9"/>
    <dgm:cxn modelId="{1E18E13D-345F-426B-A91F-95DC7B7A909E}" srcId="{AA26ACC9-D936-4F58-8525-6C4DCCCA7C1A}" destId="{57F1984C-897E-4F96-9BE0-A0E90136C524}" srcOrd="2" destOrd="0" parTransId="{8F4685B9-EB90-4C55-B684-3EE232B179BB}" sibTransId="{42657C11-FB50-4EE9-AD67-CD73B7CF3E12}"/>
    <dgm:cxn modelId="{F92D3AC0-7557-4C93-BBF5-63C8C137DCA2}" type="presOf" srcId="{C1EC7637-4AE5-4DFF-83B9-71730C1259DE}" destId="{13EB65CC-B30F-4D27-8ED6-D9ACB4BF63CB}" srcOrd="0" destOrd="0" presId="urn:microsoft.com/office/officeart/2005/8/layout/hProcess9"/>
    <dgm:cxn modelId="{101F1D08-36CD-4BA8-A343-BBEE977006ED}" srcId="{AA26ACC9-D936-4F58-8525-6C4DCCCA7C1A}" destId="{773DBA19-AF97-49B6-9207-9DA0BE6DB8A5}" srcOrd="0" destOrd="0" parTransId="{41E1BB1B-802C-4B49-B882-0C037CFA0B78}" sibTransId="{53874E12-6085-404D-9C86-0440D59B9F7C}"/>
    <dgm:cxn modelId="{B95085FF-5B71-49BB-A27C-A315308A2734}" type="presOf" srcId="{AA26ACC9-D936-4F58-8525-6C4DCCCA7C1A}" destId="{AF7EF053-6AA5-4A5B-AE87-E9FCF1575297}" srcOrd="0" destOrd="0" presId="urn:microsoft.com/office/officeart/2005/8/layout/hProcess9"/>
    <dgm:cxn modelId="{FF5911A6-0675-41C8-ABBE-F74AC02AF6DF}" srcId="{AA26ACC9-D936-4F58-8525-6C4DCCCA7C1A}" destId="{C1EC7637-4AE5-4DFF-83B9-71730C1259DE}" srcOrd="1" destOrd="0" parTransId="{72A016B5-8182-4314-A532-674935C0D92B}" sibTransId="{4DECA8E5-BB5A-48DF-BFFF-7CFFACBE5497}"/>
    <dgm:cxn modelId="{40A5EDDC-98CF-48BC-A74A-D5C46FAF07E7}" type="presParOf" srcId="{AF7EF053-6AA5-4A5B-AE87-E9FCF1575297}" destId="{BB2E5129-CB05-4D33-8684-9F309CB42736}" srcOrd="0" destOrd="0" presId="urn:microsoft.com/office/officeart/2005/8/layout/hProcess9"/>
    <dgm:cxn modelId="{F82EE3A0-2466-4450-87B7-DC72F7655A0A}" type="presParOf" srcId="{AF7EF053-6AA5-4A5B-AE87-E9FCF1575297}" destId="{4AC55347-1580-4979-AD5E-9CBAF8A865B8}" srcOrd="1" destOrd="0" presId="urn:microsoft.com/office/officeart/2005/8/layout/hProcess9"/>
    <dgm:cxn modelId="{DB5B777F-FB53-4DEF-8331-55E52B55BFF1}" type="presParOf" srcId="{4AC55347-1580-4979-AD5E-9CBAF8A865B8}" destId="{444A3087-B6C4-4DB3-B61A-C9890B4AFE71}" srcOrd="0" destOrd="0" presId="urn:microsoft.com/office/officeart/2005/8/layout/hProcess9"/>
    <dgm:cxn modelId="{E489B36A-07AD-4A01-8B68-23D4FE747E7A}" type="presParOf" srcId="{4AC55347-1580-4979-AD5E-9CBAF8A865B8}" destId="{0493782A-AB16-49D5-8723-CA064F5A6FC5}" srcOrd="1" destOrd="0" presId="urn:microsoft.com/office/officeart/2005/8/layout/hProcess9"/>
    <dgm:cxn modelId="{D6DB1D16-2EA9-4767-9A73-FE4705A9B56B}" type="presParOf" srcId="{4AC55347-1580-4979-AD5E-9CBAF8A865B8}" destId="{13EB65CC-B30F-4D27-8ED6-D9ACB4BF63CB}" srcOrd="2" destOrd="0" presId="urn:microsoft.com/office/officeart/2005/8/layout/hProcess9"/>
    <dgm:cxn modelId="{DC4B156E-C2C0-4B4D-AF87-4C35EA34637F}" type="presParOf" srcId="{4AC55347-1580-4979-AD5E-9CBAF8A865B8}" destId="{2332F79F-0CD4-4A40-BF7E-5542BF01477D}" srcOrd="3" destOrd="0" presId="urn:microsoft.com/office/officeart/2005/8/layout/hProcess9"/>
    <dgm:cxn modelId="{7D939F72-7137-49D6-850A-1DD569CA736B}" type="presParOf" srcId="{4AC55347-1580-4979-AD5E-9CBAF8A865B8}" destId="{BFC7A77E-844C-43B4-AAE4-156E38026D6C}" srcOrd="4" destOrd="0" presId="urn:microsoft.com/office/officeart/2005/8/layout/hProcess9"/>
    <dgm:cxn modelId="{AD655B54-FCAC-4CEE-B487-5C2BC7451B22}" type="presParOf" srcId="{4AC55347-1580-4979-AD5E-9CBAF8A865B8}" destId="{CA612C58-EB36-41FF-8A9F-271C7248516B}" srcOrd="5" destOrd="0" presId="urn:microsoft.com/office/officeart/2005/8/layout/hProcess9"/>
    <dgm:cxn modelId="{538B4521-0004-4C28-87C0-F058B6C611AD}" type="presParOf" srcId="{4AC55347-1580-4979-AD5E-9CBAF8A865B8}" destId="{D3B23634-272C-41B6-B2C6-07474480B69C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E5129-CB05-4D33-8684-9F309CB42736}">
      <dsp:nvSpPr>
        <dsp:cNvPr id="0" name=""/>
        <dsp:cNvSpPr/>
      </dsp:nvSpPr>
      <dsp:spPr>
        <a:xfrm>
          <a:off x="2" y="0"/>
          <a:ext cx="8964483" cy="4289859"/>
        </a:xfrm>
        <a:prstGeom prst="rightArrow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4A3087-B6C4-4DB3-B61A-C9890B4AFE71}">
      <dsp:nvSpPr>
        <dsp:cNvPr id="0" name=""/>
        <dsp:cNvSpPr/>
      </dsp:nvSpPr>
      <dsp:spPr>
        <a:xfrm>
          <a:off x="134800" y="1440165"/>
          <a:ext cx="2049199" cy="1450195"/>
        </a:xfrm>
        <a:prstGeom prst="roundRect">
          <a:avLst/>
        </a:prstGeom>
        <a:solidFill>
          <a:srgbClr val="FFE6CD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Harcama Yetkilisi &amp; Harcama Talimatı</a:t>
          </a:r>
          <a:endParaRPr lang="tr-TR" sz="24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205593" y="1510958"/>
        <a:ext cx="1907613" cy="1308609"/>
      </dsp:txXfrm>
    </dsp:sp>
    <dsp:sp modelId="{13EB65CC-B30F-4D27-8ED6-D9ACB4BF63CB}">
      <dsp:nvSpPr>
        <dsp:cNvPr id="0" name=""/>
        <dsp:cNvSpPr/>
      </dsp:nvSpPr>
      <dsp:spPr>
        <a:xfrm>
          <a:off x="2288069" y="1440165"/>
          <a:ext cx="2840709" cy="1450195"/>
        </a:xfrm>
        <a:prstGeom prst="roundRect">
          <a:avLst/>
        </a:prstGeom>
        <a:solidFill>
          <a:srgbClr val="FFE6CD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Giderin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Gerçekleştirilmesi</a:t>
          </a:r>
          <a:endParaRPr lang="tr-TR" sz="24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2358862" y="1510958"/>
        <a:ext cx="2699123" cy="1308609"/>
      </dsp:txXfrm>
    </dsp:sp>
    <dsp:sp modelId="{BFC7A77E-844C-43B4-AAE4-156E38026D6C}">
      <dsp:nvSpPr>
        <dsp:cNvPr id="0" name=""/>
        <dsp:cNvSpPr/>
      </dsp:nvSpPr>
      <dsp:spPr>
        <a:xfrm>
          <a:off x="5312405" y="1440165"/>
          <a:ext cx="1700847" cy="1450195"/>
        </a:xfrm>
        <a:prstGeom prst="roundRect">
          <a:avLst/>
        </a:prstGeom>
        <a:solidFill>
          <a:srgbClr val="FFE6CD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tr-TR" sz="2400" b="0" kern="1200" dirty="0" smtClean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Ön Mali Kontrol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6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5383198" y="1510958"/>
        <a:ext cx="1559261" cy="1308609"/>
      </dsp:txXfrm>
    </dsp:sp>
    <dsp:sp modelId="{D3B23634-272C-41B6-B2C6-07474480B69C}">
      <dsp:nvSpPr>
        <dsp:cNvPr id="0" name=""/>
        <dsp:cNvSpPr/>
      </dsp:nvSpPr>
      <dsp:spPr>
        <a:xfrm>
          <a:off x="7112608" y="1440165"/>
          <a:ext cx="1660264" cy="1450195"/>
        </a:xfrm>
        <a:prstGeom prst="roundRect">
          <a:avLst/>
        </a:prstGeom>
        <a:solidFill>
          <a:srgbClr val="FFE6CD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4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Ödeme</a:t>
          </a:r>
          <a:endParaRPr lang="tr-TR" sz="24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7183401" y="1510958"/>
        <a:ext cx="1518678" cy="13086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F796250-A98D-4B55-9758-CA16D11C91C7}" type="datetimeFigureOut">
              <a:rPr lang="tr-TR"/>
              <a:pPr>
                <a:defRPr/>
              </a:pPr>
              <a:t>11.02.2015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1275" y="9429750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2379A3-22F7-4098-AE9E-37E5742149F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99062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F6D1F4B-1BD5-48AE-9469-49935E9DBEAE}" type="datetimeFigureOut">
              <a:rPr lang="tr-TR"/>
              <a:pPr>
                <a:defRPr/>
              </a:pPr>
              <a:t>11.02.2015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1275" y="9429750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315456-4030-4B99-8C45-FD2284C2936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4084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D5F2B71-60F1-43D3-8714-1F8CBF9BFCA8}" type="slidenum">
              <a:rPr lang="tr-TR" altLang="tr-T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6125"/>
            <a:ext cx="4960937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0" y="4718050"/>
            <a:ext cx="543877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309845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F25AD06-DEFA-49C6-AA39-9D4D2B51025C}" type="slidenum">
              <a:rPr lang="tr-TR" altLang="tr-T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9163" y="746125"/>
            <a:ext cx="4960937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0" y="4718050"/>
            <a:ext cx="543877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66795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50F79FAC-B000-4A5E-AC00-D09531292B1C}" type="datetime4">
              <a:rPr lang="tr-TR" smtClean="0"/>
              <a:pPr>
                <a:defRPr/>
              </a:pPr>
              <a:t>11 Şubat 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10FEA8D-6B0A-4F70-A03D-1B0AECFFB103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25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BD7191A-EDE0-4309-BE77-E0F91CE5FB75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5061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BD7191A-EDE0-4309-BE77-E0F91CE5FB75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91198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BD7191A-EDE0-4309-BE77-E0F91CE5FB75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09568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BD7191A-EDE0-4309-BE77-E0F91CE5FB75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03343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BD7191A-EDE0-4309-BE77-E0F91CE5FB75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99150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BD7191A-EDE0-4309-BE77-E0F91CE5FB75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60128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B1347BA-907A-48AC-8487-6AACA638D008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37655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53967908-9109-4701-A7B7-9D4CCBC8F76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880689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>
            <a:normAutofit/>
          </a:bodyPr>
          <a:lstStyle/>
          <a:p>
            <a:pPr lvl="0"/>
            <a:r>
              <a:rPr lang="tr-TR" noProof="0" dirty="0" smtClean="0"/>
              <a:t>Tablo eklemek için simgeyi tıklatın</a:t>
            </a:r>
            <a:endParaRPr lang="tr-TR" noProof="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CA50A09E-7B04-48CA-8D9B-A61492E7381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1491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D283F9F-CE6E-4D3D-9921-E8DFA26DB41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850891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335BA0E-E0C6-457D-B127-F5448290FC9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1084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08965A0-4991-4007-B471-212DC1C54510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5062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91D0D60D-9C8F-45BA-9BB4-8CAD213857AD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2602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33A16FDB-9447-4FDA-B484-B67CABB5C1A7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43291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7017533-7A68-4029-9D62-A31C9056A1EF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0821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7F892152-D1F6-4CE8-AC1F-5287CAF17EF3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0588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22DD465-977C-4CBF-B69D-880A5870590D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8095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0BD7191A-EDE0-4309-BE77-E0F91CE5FB75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9392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56" r:id="rId1"/>
    <p:sldLayoutId id="2147484557" r:id="rId2"/>
    <p:sldLayoutId id="2147484558" r:id="rId3"/>
    <p:sldLayoutId id="2147484559" r:id="rId4"/>
    <p:sldLayoutId id="2147484560" r:id="rId5"/>
    <p:sldLayoutId id="2147484561" r:id="rId6"/>
    <p:sldLayoutId id="2147484562" r:id="rId7"/>
    <p:sldLayoutId id="2147484563" r:id="rId8"/>
    <p:sldLayoutId id="2147484564" r:id="rId9"/>
    <p:sldLayoutId id="2147484565" r:id="rId10"/>
    <p:sldLayoutId id="2147484566" r:id="rId11"/>
    <p:sldLayoutId id="2147484567" r:id="rId12"/>
    <p:sldLayoutId id="2147484568" r:id="rId13"/>
    <p:sldLayoutId id="2147484569" r:id="rId14"/>
    <p:sldLayoutId id="2147484570" r:id="rId15"/>
    <p:sldLayoutId id="2147484571" r:id="rId16"/>
    <p:sldLayoutId id="2147484572" r:id="rId17"/>
    <p:sldLayoutId id="2147484575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923731"/>
            <a:ext cx="8280920" cy="253556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Harcama Süreci </a:t>
            </a:r>
            <a:br>
              <a:rPr lang="tr-T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tr-T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</a:t>
            </a:r>
            <a:br>
              <a:rPr lang="tr-T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tr-T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ÖN MALİ KONTROL</a:t>
            </a:r>
            <a:r>
              <a:rPr lang="tr-T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tr-T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tr-TR" sz="3100" cap="none" dirty="0" smtClean="0"/>
              <a:t/>
            </a:r>
            <a:br>
              <a:rPr lang="tr-TR" sz="3100" cap="none" dirty="0" smtClean="0"/>
            </a:br>
            <a:r>
              <a:rPr lang="en-US" sz="3600" dirty="0"/>
              <a:t/>
            </a:r>
            <a:br>
              <a:rPr lang="en-US" sz="3600" dirty="0"/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tr-TR" altLang="tr-TR" cap="none" dirty="0" smtClean="0">
                <a:latin typeface="Arial" charset="0"/>
              </a:rPr>
              <a:t/>
            </a:r>
            <a:br>
              <a:rPr lang="tr-TR" altLang="tr-TR" cap="none" dirty="0" smtClean="0">
                <a:latin typeface="Arial" charset="0"/>
              </a:rPr>
            </a:br>
            <a:r>
              <a:rPr lang="tr-TR" altLang="tr-TR" cap="none" dirty="0" smtClean="0">
                <a:latin typeface="Arial" charset="0"/>
              </a:rPr>
              <a:t>ÖN MALİ KONTROL SÜRELERİ</a:t>
            </a:r>
            <a:endParaRPr lang="tr-TR" altLang="tr-TR" cap="none" dirty="0">
              <a:latin typeface="Arial" charset="0"/>
            </a:endParaRPr>
          </a:p>
        </p:txBody>
      </p:sp>
      <p:graphicFrame>
        <p:nvGraphicFramePr>
          <p:cNvPr id="649260" name="Group 44"/>
          <p:cNvGraphicFramePr>
            <a:graphicFrameLocks noGrp="1"/>
          </p:cNvGraphicFramePr>
          <p:nvPr>
            <p:ph type="tbl" idx="1"/>
          </p:nvPr>
        </p:nvGraphicFramePr>
        <p:xfrm>
          <a:off x="250825" y="1628775"/>
          <a:ext cx="7777163" cy="4572000"/>
        </p:xfrm>
        <a:graphic>
          <a:graphicData uri="http://schemas.openxmlformats.org/drawingml/2006/table">
            <a:tbl>
              <a:tblPr/>
              <a:tblGrid>
                <a:gridCol w="5048054"/>
                <a:gridCol w="2729109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Kontrole Tabi İşlem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Kanun tasarılarının mali yükünün hesaplanması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Süre idarece belirlenir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Taahhüt evrakı ve sözleşme tasarıları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10 iş günü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Ödenek gönderme belgeleri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  3 iş günü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Ödenek aktarma işlemleri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  2 iş günü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Kadro dağılım cetvelleri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  5 iş günü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Seyyar görev tazminatları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  3 iş günü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Seyahat kartı listeleri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  3 iş günü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Geçici işçi pozisyonları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  5 iş günü 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Yan ödeme cetvelleri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 B.K.K. da belirtilen süre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Sözleşmeli personel sayı ve sözleşmeleri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  5 iş günü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Yurt dışı kira katkısı</a:t>
                      </a:r>
                    </a:p>
                  </a:txBody>
                  <a:tcPr marL="91444" marR="914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</a:rPr>
                        <a:t>  3 iş günü</a:t>
                      </a:r>
                    </a:p>
                  </a:txBody>
                  <a:tcPr marL="91444" marR="914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99592" y="692697"/>
            <a:ext cx="7344816" cy="7200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sz="3200" cap="none" dirty="0" smtClean="0">
                <a:latin typeface="Arial" charset="0"/>
              </a:rPr>
              <a:t/>
            </a:r>
            <a:br>
              <a:rPr lang="tr-TR" sz="3200" cap="none" dirty="0" smtClean="0">
                <a:latin typeface="Arial" charset="0"/>
              </a:rPr>
            </a:br>
            <a:r>
              <a:rPr lang="tr-TR" sz="3200" cap="none" dirty="0">
                <a:latin typeface="Arial" charset="0"/>
              </a:rPr>
              <a:t/>
            </a:r>
            <a:br>
              <a:rPr lang="tr-TR" sz="3200" cap="none" dirty="0">
                <a:latin typeface="Arial" charset="0"/>
              </a:rPr>
            </a:br>
            <a:r>
              <a:rPr lang="tr-TR" sz="2400" cap="none" dirty="0" smtClean="0">
                <a:latin typeface="Arial" charset="0"/>
              </a:rPr>
              <a:t>TAAHHÜT EVRAKI  VE SÖZLEŞME TASARILARI</a:t>
            </a:r>
            <a:endParaRPr lang="tr-TR" sz="2400" cap="none" dirty="0">
              <a:latin typeface="Arial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68313" y="14128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Font typeface="Wingdings 2" pitchFamily="18" charset="2"/>
              <a:buChar char="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07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A5D028"/>
              </a:buClr>
              <a:buSzPct val="80000"/>
              <a:buFont typeface="Wingdings 2" pitchFamily="18" charset="2"/>
              <a:buChar char=""/>
              <a:defRPr sz="2300" kern="1200">
                <a:solidFill>
                  <a:srgbClr val="6C6C6C"/>
                </a:solidFill>
                <a:latin typeface="+mn-lt"/>
                <a:ea typeface="+mn-ea"/>
                <a:cs typeface="+mn-cs"/>
              </a:defRPr>
            </a:lvl2pPr>
            <a:lvl3pPr marL="758825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48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D028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rgbClr val="6C6C6C"/>
                </a:solidFill>
                <a:latin typeface="+mn-lt"/>
                <a:ea typeface="+mn-ea"/>
                <a:cs typeface="+mn-cs"/>
              </a:defRPr>
            </a:lvl4pPr>
            <a:lvl5pPr marL="1279525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itchFamily="2" charset="2"/>
              <a:buChar char="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b="0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b="0" dirty="0"/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sz="2400" b="0" dirty="0" smtClean="0"/>
              <a:t>İdarelerin</a:t>
            </a:r>
            <a:r>
              <a:rPr lang="tr-TR" sz="2400" b="0" dirty="0"/>
              <a:t>, ihale kanunlarına tâbi olsun veya olmasın, harcamayı gerektirecek taahhüt evrakı ve sözleşme tasarılarından tutarı mal ve hizmet alımları için </a:t>
            </a:r>
            <a:r>
              <a:rPr lang="tr-TR" sz="2400" dirty="0">
                <a:solidFill>
                  <a:srgbClr val="FF0000"/>
                </a:solidFill>
              </a:rPr>
              <a:t>bir milyon Türk Lirasını</a:t>
            </a:r>
            <a:r>
              <a:rPr lang="tr-TR" sz="2400" b="0" dirty="0"/>
              <a:t>, yapım işleri için </a:t>
            </a:r>
            <a:r>
              <a:rPr lang="tr-TR" sz="2400" dirty="0">
                <a:solidFill>
                  <a:srgbClr val="FF0000"/>
                </a:solidFill>
              </a:rPr>
              <a:t>üç milyon Türk Lirasını </a:t>
            </a:r>
            <a:r>
              <a:rPr lang="tr-TR" sz="2400" b="0" dirty="0"/>
              <a:t>aşanlar ön mali kontrole tâbidir. </a:t>
            </a:r>
            <a:endParaRPr lang="tr-TR" sz="2400" b="0" dirty="0" smtClean="0"/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endParaRPr lang="tr-TR" sz="2400" b="0" dirty="0"/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sz="2400" b="0" dirty="0" smtClean="0"/>
              <a:t> </a:t>
            </a:r>
            <a:r>
              <a:rPr lang="tr-TR" sz="2400" b="0" dirty="0"/>
              <a:t>İdareler belirlenen tutarlar içinde kalmak ve üst yöneticiden onay almak kaydıyla merkez ve taşra teşkilatı ile birimler bazında risk analizleri çerçevesinde farklı tutarlar belirlemeye yetkilidirler</a:t>
            </a:r>
            <a:r>
              <a:rPr lang="tr-TR" sz="2400" b="0" dirty="0" smtClean="0"/>
              <a:t>. Üniversitemizde bu tutar yönergemizle 4734 sayılı kanunun doğrudan temin sınırı olarak belirlenmiştir. </a:t>
            </a:r>
            <a:r>
              <a:rPr lang="tr-TR" sz="2400" b="0" smtClean="0"/>
              <a:t>(47.323 TL)</a:t>
            </a:r>
            <a:endParaRPr lang="tr-TR" sz="2400" b="0" dirty="0"/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b="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b="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8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450"/>
            <a:ext cx="8964613" cy="669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5888"/>
            <a:ext cx="9131300" cy="666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7239000" cy="11430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latin typeface="Arial" charset="0"/>
              </a:rPr>
              <a:t/>
            </a:r>
            <a:br>
              <a:rPr lang="tr-TR" cap="none" dirty="0" smtClean="0">
                <a:latin typeface="Arial" charset="0"/>
              </a:rPr>
            </a:br>
            <a:r>
              <a:rPr lang="tr-TR" cap="none" dirty="0" smtClean="0">
                <a:latin typeface="Arial" charset="0"/>
              </a:rPr>
              <a:t>ÖN MALİ KONTROL YETKİSİ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1" hangingPunct="1"/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Mali hizmetler birimlerinde ön mali kontrol yetkisi </a:t>
            </a:r>
            <a:r>
              <a:rPr lang="tr-TR" altLang="tr-TR" i="1" smtClean="0">
                <a:solidFill>
                  <a:srgbClr val="FF0066"/>
                </a:solidFill>
                <a:latin typeface="Arial" panose="020B0604020202020204" pitchFamily="34" charset="0"/>
              </a:rPr>
              <a:t>mali hizmetler birimi yöneticisine aittir.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i="1" smtClean="0">
              <a:solidFill>
                <a:srgbClr val="FF0066"/>
              </a:solidFill>
              <a:latin typeface="Arial" panose="020B0604020202020204" pitchFamily="34" charset="0"/>
            </a:endParaRPr>
          </a:p>
          <a:p>
            <a:pPr algn="just" eaLnBrk="1" hangingPunct="1"/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Bu yetkisini sınırlarını belirtmek şartıyla</a:t>
            </a:r>
            <a:r>
              <a:rPr lang="tr-TR" altLang="tr-TR" i="1" smtClean="0">
                <a:solidFill>
                  <a:srgbClr val="FF0066"/>
                </a:solidFill>
                <a:latin typeface="Arial" panose="020B0604020202020204" pitchFamily="34" charset="0"/>
              </a:rPr>
              <a:t> yardımcısına veya birimin iç kontrol alt birim yöneticisine </a:t>
            </a:r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devredebilir.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7239000" cy="11430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latin typeface="Arial" charset="0"/>
              </a:rPr>
              <a:t/>
            </a:r>
            <a:br>
              <a:rPr lang="tr-TR" cap="none" dirty="0" smtClean="0">
                <a:latin typeface="Arial" charset="0"/>
              </a:rPr>
            </a:br>
            <a:r>
              <a:rPr lang="tr-TR" cap="none" dirty="0" smtClean="0">
                <a:latin typeface="Arial" charset="0"/>
              </a:rPr>
              <a:t>ÖN MALİ KONTROL USULÜ</a:t>
            </a:r>
            <a:endParaRPr lang="tr-TR" cap="none" dirty="0">
              <a:latin typeface="Arial" charset="0"/>
            </a:endParaRPr>
          </a:p>
        </p:txBody>
      </p:sp>
      <p:sp>
        <p:nvSpPr>
          <p:cNvPr id="771075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357313"/>
            <a:ext cx="7239000" cy="4846637"/>
          </a:xfrm>
        </p:spPr>
        <p:txBody>
          <a:bodyPr>
            <a:normAutofit fontScale="925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tr-TR" sz="2400" dirty="0">
              <a:solidFill>
                <a:srgbClr val="000000"/>
              </a:solidFill>
              <a:latin typeface="Arial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sz="2400" dirty="0" smtClean="0">
                <a:solidFill>
                  <a:srgbClr val="000000"/>
                </a:solidFill>
                <a:latin typeface="Arial" charset="0"/>
              </a:rPr>
              <a:t>Malî </a:t>
            </a:r>
            <a:r>
              <a:rPr lang="tr-TR" sz="2400" dirty="0">
                <a:solidFill>
                  <a:srgbClr val="000000"/>
                </a:solidFill>
                <a:latin typeface="Arial" charset="0"/>
              </a:rPr>
              <a:t>karar ve işlemin uygun görülmesi halinde, dayanak belgenin üzerine “</a:t>
            </a:r>
            <a:r>
              <a:rPr lang="tr-TR" sz="2400" i="1" dirty="0">
                <a:solidFill>
                  <a:srgbClr val="FF0066"/>
                </a:solidFill>
                <a:latin typeface="Arial" charset="0"/>
              </a:rPr>
              <a:t>Kontrol edilmiş ve uygun görülmüştür”</a:t>
            </a:r>
            <a:r>
              <a:rPr lang="tr-TR" sz="2400" dirty="0">
                <a:solidFill>
                  <a:srgbClr val="000000"/>
                </a:solidFill>
                <a:latin typeface="Arial" charset="0"/>
              </a:rPr>
              <a:t> şerhi düşülür veya yazılı görüş düzenlenir.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>
              <a:solidFill>
                <a:srgbClr val="000000"/>
              </a:solidFill>
              <a:latin typeface="Arial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</a:rPr>
              <a:t>Malî karar ve işlemin uygun görülmemesi halinde ise nedenleri açıkça belirtilen bir görüş yazısı yazılır.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>
              <a:solidFill>
                <a:srgbClr val="000000"/>
              </a:solidFill>
              <a:latin typeface="Arial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sz="2400" dirty="0">
                <a:solidFill>
                  <a:srgbClr val="000000"/>
                </a:solidFill>
                <a:latin typeface="Arial" charset="0"/>
              </a:rPr>
              <a:t>Mevzuatına uygun olarak giderilebilecek nitelikte eksiklikleri bulunan malî karar ve işlemlerde, bu eksiklikler ve nasıl düzeltilebileceği hususları belirtilmek ve bunların düzeltilmesi kaydıyla işlemin uygun görüldüğü şeklinde yazılı görüş düzenlenebilir.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528" y="52251"/>
            <a:ext cx="8100392" cy="83661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rgbClr val="FFFF00"/>
                </a:solidFill>
              </a:rPr>
              <a:t>    </a:t>
            </a:r>
            <a:br>
              <a:rPr lang="tr-TR" dirty="0" smtClean="0">
                <a:solidFill>
                  <a:srgbClr val="FFFF00"/>
                </a:solidFill>
              </a:rPr>
            </a:br>
            <a:r>
              <a:rPr lang="tr-TR" dirty="0">
                <a:solidFill>
                  <a:srgbClr val="FFFF00"/>
                </a:solidFill>
              </a:rPr>
              <a:t/>
            </a:r>
            <a:br>
              <a:rPr lang="tr-TR" dirty="0">
                <a:solidFill>
                  <a:srgbClr val="FFFF00"/>
                </a:solidFill>
              </a:rPr>
            </a:br>
            <a:r>
              <a:rPr lang="tr-TR" cap="none" dirty="0" smtClean="0">
                <a:latin typeface="Arial" charset="0"/>
              </a:rPr>
              <a:t>BİRLEŞEMEYECEK GÖREVLER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7472363" cy="5005387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C00000"/>
                </a:solidFill>
              </a:rPr>
              <a:t>Görevler Ayrılığı ilkesi;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tr-TR" dirty="0" smtClean="0">
              <a:solidFill>
                <a:srgbClr val="C0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sz="2400" dirty="0" smtClean="0"/>
              <a:t>Harcama yetkilisi ve muhasebe yetkilisi görevi aynı kişide birleşemez.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tr-TR" sz="2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sz="2400" dirty="0" smtClean="0"/>
              <a:t>Mali hizmetler biriminde ön mali kontrol görevini yürütenler mali işlem sürecinde görev alamazlar.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60648"/>
            <a:ext cx="7920880" cy="1143000"/>
          </a:xfrm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latin typeface="Arial" charset="0"/>
              </a:rPr>
              <a:t>İDARELERİN DÜZENLEME YETKİSİ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rgbClr val="FF6600"/>
              </a:buClr>
              <a:buFont typeface="Wingdings 2"/>
              <a:buChar char=""/>
              <a:defRPr/>
            </a:pPr>
            <a:endParaRPr lang="tr-TR" sz="2400" dirty="0">
              <a:latin typeface="Arial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rgbClr val="8BBC00"/>
              </a:buClr>
              <a:buFont typeface="Wingdings 2"/>
              <a:buChar char=""/>
              <a:defRPr/>
            </a:pPr>
            <a:r>
              <a:rPr lang="tr-TR" sz="2400" dirty="0" smtClean="0">
                <a:latin typeface="Arial" charset="0"/>
              </a:rPr>
              <a:t>İç Kontrol ve Ön Mali Kontrole İlişkin Usul </a:t>
            </a:r>
            <a:r>
              <a:rPr lang="tr-TR" sz="2400" dirty="0">
                <a:latin typeface="Arial" charset="0"/>
              </a:rPr>
              <a:t>ve Esaslarda belirtilen işlemler dışında kalan mali karar ve işlemlerin </a:t>
            </a:r>
            <a:r>
              <a:rPr lang="tr-TR" sz="2400" dirty="0" smtClean="0">
                <a:latin typeface="Arial" charset="0"/>
              </a:rPr>
              <a:t>mali hizmetler birimine kontrol </a:t>
            </a:r>
            <a:r>
              <a:rPr lang="tr-TR" sz="2400" dirty="0">
                <a:latin typeface="Arial" charset="0"/>
              </a:rPr>
              <a:t>ettirilmesine yönelik düzenleme </a:t>
            </a:r>
            <a:r>
              <a:rPr lang="tr-TR" sz="2400" dirty="0" smtClean="0">
                <a:latin typeface="Arial" charset="0"/>
              </a:rPr>
              <a:t>yapılabilir;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rgbClr val="8BBC00"/>
              </a:buClr>
              <a:buFont typeface="Wingdings" pitchFamily="2" charset="2"/>
              <a:buNone/>
              <a:defRPr/>
            </a:pPr>
            <a:endParaRPr lang="tr-TR" sz="2400" dirty="0" smtClean="0">
              <a:latin typeface="Arial" charset="0"/>
            </a:endParaRPr>
          </a:p>
          <a:p>
            <a:pPr marL="521208" lvl="1" algn="just" eaLnBrk="1" fontAlgn="auto" hangingPunct="1">
              <a:spcAft>
                <a:spcPts val="0"/>
              </a:spcAft>
              <a:buClr>
                <a:srgbClr val="8BBC00"/>
              </a:buClr>
              <a:buFont typeface="Wingdings 2"/>
              <a:buChar char=""/>
              <a:defRPr/>
            </a:pPr>
            <a:r>
              <a:rPr lang="tr-TR" sz="2400" dirty="0">
                <a:solidFill>
                  <a:schemeClr val="tx1"/>
                </a:solidFill>
              </a:rPr>
              <a:t>Riskli alanların </a:t>
            </a:r>
            <a:r>
              <a:rPr lang="tr-TR" sz="2400" dirty="0" smtClean="0">
                <a:solidFill>
                  <a:schemeClr val="tx1"/>
                </a:solidFill>
              </a:rPr>
              <a:t>belirlenmesi,</a:t>
            </a:r>
          </a:p>
          <a:p>
            <a:pPr marL="521208" lvl="1" algn="just" eaLnBrk="1" fontAlgn="auto" hangingPunct="1">
              <a:spcAft>
                <a:spcPts val="0"/>
              </a:spcAft>
              <a:buClr>
                <a:srgbClr val="8BBC00"/>
              </a:buClr>
              <a:buFont typeface="Wingdings 2"/>
              <a:buChar char=""/>
              <a:defRPr/>
            </a:pPr>
            <a:r>
              <a:rPr lang="tr-TR" sz="2400" dirty="0">
                <a:solidFill>
                  <a:schemeClr val="tx1"/>
                </a:solidFill>
              </a:rPr>
              <a:t>Ön mali kontrole tabi tutulacak mali karar ve       işlemin tür, tutar ve konu itibarıyla </a:t>
            </a:r>
            <a:r>
              <a:rPr lang="tr-TR" sz="2400" dirty="0" smtClean="0">
                <a:solidFill>
                  <a:schemeClr val="tx1"/>
                </a:solidFill>
              </a:rPr>
              <a:t>belirlenmesi,</a:t>
            </a:r>
          </a:p>
          <a:p>
            <a:pPr marL="521208" lvl="1" algn="just" eaLnBrk="1" fontAlgn="auto" hangingPunct="1">
              <a:spcAft>
                <a:spcPts val="0"/>
              </a:spcAft>
              <a:buClr>
                <a:srgbClr val="8BBC00"/>
              </a:buClr>
              <a:buFont typeface="Wingdings 2"/>
              <a:buChar char=""/>
              <a:defRPr/>
            </a:pPr>
            <a:r>
              <a:rPr lang="tr-TR" sz="2400" dirty="0">
                <a:solidFill>
                  <a:schemeClr val="tx1"/>
                </a:solidFill>
              </a:rPr>
              <a:t>Üst Yönetici </a:t>
            </a:r>
            <a:r>
              <a:rPr lang="tr-TR" sz="2400" dirty="0" smtClean="0">
                <a:solidFill>
                  <a:schemeClr val="tx1"/>
                </a:solidFill>
              </a:rPr>
              <a:t>Onayı,</a:t>
            </a:r>
          </a:p>
          <a:p>
            <a:pPr marL="521208" lvl="1" algn="just" eaLnBrk="1" fontAlgn="auto" hangingPunct="1">
              <a:spcAft>
                <a:spcPts val="0"/>
              </a:spcAft>
              <a:buClr>
                <a:srgbClr val="8BBC00"/>
              </a:buClr>
              <a:buFont typeface="Wingdings 2"/>
              <a:buChar char=""/>
              <a:defRPr/>
            </a:pPr>
            <a:r>
              <a:rPr lang="tr-TR" sz="2400" dirty="0">
                <a:solidFill>
                  <a:schemeClr val="tx1"/>
                </a:solidFill>
              </a:rPr>
              <a:t>10 iş günü içinde Maliye Bakanlığına </a:t>
            </a:r>
            <a:r>
              <a:rPr lang="tr-TR" sz="2400" dirty="0" smtClean="0">
                <a:solidFill>
                  <a:schemeClr val="tx1"/>
                </a:solidFill>
              </a:rPr>
              <a:t>bildirim.</a:t>
            </a:r>
            <a:endParaRPr lang="tr-TR" sz="2400" dirty="0">
              <a:solidFill>
                <a:schemeClr val="tx1"/>
              </a:solidFill>
            </a:endParaRPr>
          </a:p>
          <a:p>
            <a:pPr marL="521208" lvl="1" algn="just" eaLnBrk="1" fontAlgn="auto" hangingPunct="1">
              <a:spcAft>
                <a:spcPts val="0"/>
              </a:spcAft>
              <a:buClr>
                <a:srgbClr val="8BBC00"/>
              </a:buClr>
              <a:buFont typeface="Wingdings 2"/>
              <a:buChar char=""/>
              <a:defRPr/>
            </a:pPr>
            <a:endParaRPr lang="tr-TR" sz="2400" dirty="0">
              <a:solidFill>
                <a:srgbClr val="000099"/>
              </a:solidFill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2400" dirty="0" smtClean="0">
                <a:solidFill>
                  <a:srgbClr val="000099"/>
                </a:solidFill>
                <a:latin typeface="Arial" charset="0"/>
              </a:rPr>
              <a:t>    </a:t>
            </a:r>
            <a:endParaRPr lang="tr-TR" sz="2400" dirty="0">
              <a:solidFill>
                <a:srgbClr val="000099"/>
              </a:solidFill>
              <a:latin typeface="Arial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/>
              <a:t>Ödeme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241425"/>
            <a:ext cx="7742238" cy="52482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5018/33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tr-TR" altLang="tr-TR" smtClean="0">
                <a:solidFill>
                  <a:srgbClr val="0000FF"/>
                </a:solidFill>
                <a:latin typeface="Arial" panose="020B0604020202020204" pitchFamily="34" charset="0"/>
              </a:rPr>
              <a:t>Giderin gerçekleştirilmesi</a:t>
            </a:r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, harcama yetkililerince belirlenen görevli tarafından ödeme emri belgesinin düzenlenmesi ve tutarın hak sahibine </a:t>
            </a:r>
            <a:r>
              <a:rPr lang="tr-TR" altLang="tr-TR" smtClean="0">
                <a:solidFill>
                  <a:srgbClr val="C00000"/>
                </a:solidFill>
                <a:latin typeface="Arial" panose="020B0604020202020204" pitchFamily="34" charset="0"/>
              </a:rPr>
              <a:t>ödenmesiyle</a:t>
            </a:r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 tamamlanır.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1" hangingPunct="1"/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Harcama yetkilisi tarafından imzalanan ödeme emri belgesi, </a:t>
            </a:r>
            <a:r>
              <a:rPr lang="tr-TR" altLang="tr-TR" i="1" smtClean="0">
                <a:solidFill>
                  <a:srgbClr val="0000FF"/>
                </a:solidFill>
                <a:latin typeface="Arial" panose="020B0604020202020204" pitchFamily="34" charset="0"/>
              </a:rPr>
              <a:t>muhasebe ve ödeme işlemleri</a:t>
            </a:r>
            <a:r>
              <a:rPr lang="tr-TR" altLang="tr-TR" i="1" smtClean="0">
                <a:solidFill>
                  <a:srgbClr val="000000"/>
                </a:solidFill>
                <a:latin typeface="Arial" panose="020B0604020202020204" pitchFamily="34" charset="0"/>
              </a:rPr>
              <a:t> için muhasebe birimlerine gönderilir.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/>
              <a:t>Ödeme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7831138" cy="5043488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2000" i="1" dirty="0">
              <a:solidFill>
                <a:srgbClr val="0000FF"/>
              </a:solidFill>
              <a:latin typeface="Arial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r-TR" sz="2500" i="1" dirty="0">
                <a:solidFill>
                  <a:srgbClr val="0000FF"/>
                </a:solidFill>
                <a:latin typeface="Arial" charset="0"/>
              </a:rPr>
              <a:t>Giderin hak sahibine ödenmesi bir </a:t>
            </a:r>
            <a:r>
              <a:rPr lang="tr-TR" sz="2500" i="1" u="sng" dirty="0">
                <a:solidFill>
                  <a:srgbClr val="0000FF"/>
                </a:solidFill>
                <a:latin typeface="Arial" charset="0"/>
              </a:rPr>
              <a:t>muhasebe hizmetidir</a:t>
            </a:r>
            <a:r>
              <a:rPr lang="tr-TR" sz="2500" i="1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2500" i="1" dirty="0">
                <a:solidFill>
                  <a:srgbClr val="0000FF"/>
                </a:solidFill>
                <a:latin typeface="Arial" charset="0"/>
              </a:rPr>
              <a:t>    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2500" i="1" dirty="0">
                <a:solidFill>
                  <a:srgbClr val="0000FF"/>
                </a:solidFill>
                <a:latin typeface="Arial" charset="0"/>
              </a:rPr>
              <a:t>	5018/61Muhasebe Hizmeti</a:t>
            </a:r>
            <a:r>
              <a:rPr lang="tr-TR" sz="2500" i="1" dirty="0" smtClean="0">
                <a:solidFill>
                  <a:srgbClr val="0000FF"/>
                </a:solidFill>
                <a:latin typeface="Arial" charset="0"/>
              </a:rPr>
              <a:t>: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tr-TR" sz="2500" i="1" dirty="0">
              <a:solidFill>
                <a:srgbClr val="0000FF"/>
              </a:solidFill>
              <a:latin typeface="Arial" charset="0"/>
            </a:endParaRP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2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Gelir ve alacakların tahsili,</a:t>
            </a: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endParaRPr lang="tr-TR" sz="25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2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Giderlerin ve borçların ödenmesi,</a:t>
            </a: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endParaRPr lang="tr-TR" sz="25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2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Para ve parayla ifade edilebilen değerler ile emanetlerin alınması, saklanması, ilgililere verilmesi, gönderilmesi,</a:t>
            </a: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endParaRPr lang="tr-TR" sz="25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2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 diğer tüm mali işlemlerin </a:t>
            </a: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endParaRPr lang="tr-TR" sz="25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" pitchFamily="2" charset="2"/>
              <a:buNone/>
              <a:defRPr/>
            </a:pPr>
            <a:r>
              <a:rPr lang="tr-TR" sz="2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kayıtlarının yapılması ve raporlanması işlemleridir.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0963" y="3001963"/>
            <a:ext cx="39020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2" name="Diyagram 1"/>
          <p:cNvGraphicFramePr/>
          <p:nvPr/>
        </p:nvGraphicFramePr>
        <p:xfrm>
          <a:off x="755576" y="1268760"/>
          <a:ext cx="72728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yagram 3"/>
          <p:cNvGraphicFramePr/>
          <p:nvPr/>
        </p:nvGraphicFramePr>
        <p:xfrm>
          <a:off x="195698" y="1412776"/>
          <a:ext cx="8964488" cy="4289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7239000" cy="11430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latin typeface="Arial" charset="0"/>
              </a:rPr>
              <a:t>HARCAMA SÜRECİ</a:t>
            </a:r>
            <a:endParaRPr lang="tr-TR" cap="none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7239000" cy="11430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>Ödeme-</a:t>
            </a:r>
            <a:br>
              <a:rPr lang="tr-TR" dirty="0" smtClean="0"/>
            </a:br>
            <a:r>
              <a:rPr lang="tr-TR" sz="2700" cap="none" dirty="0" smtClean="0"/>
              <a:t>MUHASEBE YETKİLİSİ</a:t>
            </a:r>
            <a:endParaRPr lang="tr-TR" sz="2700" cap="none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987425"/>
            <a:ext cx="7715250" cy="4316413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2000" dirty="0" smtClean="0">
              <a:solidFill>
                <a:srgbClr val="000099"/>
              </a:solidFill>
              <a:latin typeface="+mj-lt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2000" dirty="0" smtClean="0">
                <a:solidFill>
                  <a:srgbClr val="000099"/>
                </a:solidFill>
                <a:latin typeface="+mj-lt"/>
              </a:rPr>
              <a:t>    </a:t>
            </a:r>
            <a:endParaRPr lang="tr-TR" sz="2000" dirty="0" smtClean="0">
              <a:solidFill>
                <a:srgbClr val="FF0000"/>
              </a:solidFill>
              <a:latin typeface="+mj-lt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2000" i="1" dirty="0" smtClean="0">
              <a:solidFill>
                <a:srgbClr val="000099"/>
              </a:solidFill>
              <a:latin typeface="+mj-lt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r-TR" sz="2300" dirty="0">
                <a:solidFill>
                  <a:srgbClr val="FA040A"/>
                </a:solidFill>
                <a:latin typeface="+mj-lt"/>
              </a:rPr>
              <a:t>Muhasebe yetkilisi</a:t>
            </a:r>
            <a:r>
              <a:rPr lang="tr-TR" sz="2500" dirty="0">
                <a:solidFill>
                  <a:srgbClr val="000000"/>
                </a:solidFill>
                <a:latin typeface="Arial" charset="0"/>
              </a:rPr>
              <a:t>, muhasebe hizmetlerini yürüten, muhasebe biriminin yönetiminden sorumlu usulüne göre atanmış sertifikalı  yöneticidir.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2500" dirty="0">
              <a:solidFill>
                <a:srgbClr val="000000"/>
              </a:solidFill>
              <a:latin typeface="Arial" charset="0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r-TR" sz="2500" dirty="0">
                <a:solidFill>
                  <a:srgbClr val="000000"/>
                </a:solidFill>
                <a:latin typeface="Arial" charset="0"/>
              </a:rPr>
              <a:t>Genel bütçeli idarelerde muhasebe yetkililiği Maliye Bakanlığı tarafından, diğerlerinde ise ilgili kamu idaresi tarafından yürütülür.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2000" dirty="0" smtClean="0">
              <a:latin typeface="+mj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7239000" cy="11430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Ödeme-</a:t>
            </a: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2700" cap="none" dirty="0" smtClean="0"/>
              <a:t>MUHASEBE YETKİLİSİ</a:t>
            </a:r>
            <a:endParaRPr lang="tr-TR" sz="2700" cap="none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341438"/>
            <a:ext cx="7632700" cy="5067300"/>
          </a:xfrm>
        </p:spPr>
        <p:txBody>
          <a:bodyPr rtlCol="0">
            <a:noAutofit/>
          </a:bodyPr>
          <a:lstStyle/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tr-TR" sz="2200" dirty="0" smtClean="0">
              <a:solidFill>
                <a:srgbClr val="FA040A"/>
              </a:solidFill>
              <a:latin typeface="+mj-lt"/>
            </a:endParaRP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2200" dirty="0" smtClean="0">
                <a:solidFill>
                  <a:srgbClr val="FA040A"/>
                </a:solidFill>
                <a:latin typeface="+mj-lt"/>
              </a:rPr>
              <a:t>	</a:t>
            </a:r>
            <a:r>
              <a:rPr lang="tr-TR" sz="2300" dirty="0" smtClean="0">
                <a:solidFill>
                  <a:srgbClr val="FA040A"/>
                </a:solidFill>
                <a:latin typeface="+mj-lt"/>
              </a:rPr>
              <a:t>Muhasebe yetkilisi: </a:t>
            </a:r>
            <a:r>
              <a:rPr lang="tr-TR" sz="2300" dirty="0" smtClean="0"/>
              <a:t>muhasebe kayıtlarını usulüne uygun, saydam ve erişilebilir şekilde tutmak ve raporlamaktan ve ödeme kontrolü yapmaktan sorumludur.</a:t>
            </a:r>
          </a:p>
          <a:p>
            <a:pPr marL="274320" indent="-27432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2300" dirty="0" smtClean="0"/>
          </a:p>
          <a:p>
            <a:pPr marL="274320" indent="-274320" algn="just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r-TR" sz="2300" dirty="0" smtClean="0"/>
              <a:t>Ödeme kontrolünün kapsamı; </a:t>
            </a:r>
          </a:p>
          <a:p>
            <a:pPr marL="1097280" lvl="3" indent="-182880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tr-TR" sz="2300" dirty="0" smtClean="0">
                <a:solidFill>
                  <a:schemeClr val="tx1"/>
                </a:solidFill>
              </a:rPr>
              <a:t>Ödeme belgelerinde yetkililerin imzası</a:t>
            </a:r>
          </a:p>
          <a:p>
            <a:pPr marL="1097280" lvl="3" indent="-182880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tr-TR" sz="2300" dirty="0" smtClean="0">
                <a:solidFill>
                  <a:schemeClr val="tx1"/>
                </a:solidFill>
              </a:rPr>
              <a:t>İlgili mevzuatında sayılan belgelerin tamam olması</a:t>
            </a:r>
          </a:p>
          <a:p>
            <a:pPr marL="1097280" lvl="3" indent="-182880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tr-TR" sz="2300" dirty="0" smtClean="0">
                <a:solidFill>
                  <a:schemeClr val="tx1"/>
                </a:solidFill>
              </a:rPr>
              <a:t>Maddi hata bulunup bulunmadığı</a:t>
            </a:r>
          </a:p>
          <a:p>
            <a:pPr marL="1097280" lvl="3" indent="-182880" algn="just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ü"/>
              <a:defRPr/>
            </a:pPr>
            <a:r>
              <a:rPr lang="tr-TR" sz="2300" dirty="0" smtClean="0">
                <a:solidFill>
                  <a:schemeClr val="tx1"/>
                </a:solidFill>
              </a:rPr>
              <a:t>Hak sahibinin kimliği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57338"/>
            <a:ext cx="7786688" cy="4535487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tr-TR" altLang="tr-TR" sz="2100" smtClean="0"/>
              <a:t>Muhasebe yetkilileri, ilgili mevzuatında düzenlenmiş belgeler dışında belge arayamaz.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2100" smtClean="0"/>
              <a:t> </a:t>
            </a:r>
          </a:p>
          <a:p>
            <a:pPr algn="just" eaLnBrk="1" hangingPunct="1"/>
            <a:r>
              <a:rPr lang="tr-TR" altLang="tr-TR" sz="2100" smtClean="0"/>
              <a:t>Kontrolüne tabi konulara ilişkin hata veya eksiklik bulunması halinde ödeme yapamaz.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2100" smtClean="0"/>
              <a:t> </a:t>
            </a:r>
          </a:p>
          <a:p>
            <a:pPr algn="just" eaLnBrk="1" hangingPunct="1"/>
            <a:r>
              <a:rPr lang="tr-TR" altLang="tr-TR" sz="2100" smtClean="0"/>
              <a:t>Belgesi eksik veya hatalı olan ödeme emri belgeleri, düzeltilmek veya tamamlanmak üzere en geç bir iş günü içinde gerekçeleriyle birlikte harcama yetkilisine yazılı olarak gönderilir.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z="2100" smtClean="0"/>
          </a:p>
          <a:p>
            <a:pPr algn="just" eaLnBrk="1" hangingPunct="1"/>
            <a:r>
              <a:rPr lang="tr-TR" altLang="tr-TR" sz="2100" smtClean="0"/>
              <a:t>Hataların düzeltilmesi veya eksikliklerin giderilmesi halinde ödeme işlemi gerçekleştirilir.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0"/>
            <a:ext cx="72390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r-TR" sz="380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ÖDEME-</a:t>
            </a:r>
            <a:r>
              <a:rPr lang="tr-TR" sz="360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/>
            </a:r>
            <a:br>
              <a:rPr lang="tr-TR" sz="360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</a:br>
            <a:r>
              <a:rPr lang="tr-TR" sz="270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MUHASEBE YETKİLİSİ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cap="none" dirty="0" smtClean="0"/>
              <a:t>ÖDEME</a:t>
            </a:r>
            <a:endParaRPr lang="tr-TR" cap="none" dirty="0"/>
          </a:p>
        </p:txBody>
      </p:sp>
      <p:sp>
        <p:nvSpPr>
          <p:cNvPr id="757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tr-TR" altLang="tr-TR" smtClean="0"/>
              <a:t>Harcama yetkilisince imzalanan ödeme emri belgesine istinaden tutarın hak sahibine muhasebe yetkilisi tarafından ödenmesiyle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tr-TR" altLang="tr-TR" i="1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i="1" smtClean="0">
                <a:solidFill>
                  <a:srgbClr val="FF0066"/>
                </a:solidFill>
                <a:latin typeface="Arial" panose="020B0604020202020204" pitchFamily="34" charset="0"/>
              </a:rPr>
              <a:t>harcama işlemi tamamlanmış olur.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ChangeArrowheads="1"/>
          </p:cNvSpPr>
          <p:nvPr/>
        </p:nvSpPr>
        <p:spPr bwMode="auto">
          <a:xfrm>
            <a:off x="533400" y="1981200"/>
            <a:ext cx="8229600" cy="4397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>
                <a:solidFill>
                  <a:schemeClr val="bg1"/>
                </a:solidFill>
                <a:latin typeface="Comic Sans MS" panose="030F0702030302020204" pitchFamily="66" charset="0"/>
              </a:rPr>
              <a:t>ÜST YÖNETİCİ</a:t>
            </a:r>
            <a:endParaRPr lang="tr-TR" altLang="tr-TR" sz="24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6804" name="Rectangle 3"/>
          <p:cNvSpPr>
            <a:spLocks noChangeArrowheads="1"/>
          </p:cNvSpPr>
          <p:nvPr/>
        </p:nvSpPr>
        <p:spPr bwMode="auto">
          <a:xfrm>
            <a:off x="533400" y="5715000"/>
            <a:ext cx="66294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>
                <a:solidFill>
                  <a:schemeClr val="bg1"/>
                </a:solidFill>
                <a:latin typeface="Comic Sans MS" panose="030F0702030302020204" pitchFamily="66" charset="0"/>
              </a:rPr>
              <a:t>Harcama süreci</a:t>
            </a:r>
          </a:p>
        </p:txBody>
      </p:sp>
      <p:sp>
        <p:nvSpPr>
          <p:cNvPr id="76805" name="Rectangle 4"/>
          <p:cNvSpPr>
            <a:spLocks noChangeArrowheads="1"/>
          </p:cNvSpPr>
          <p:nvPr/>
        </p:nvSpPr>
        <p:spPr bwMode="auto">
          <a:xfrm>
            <a:off x="7315200" y="5661025"/>
            <a:ext cx="1676400" cy="4349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chemeClr val="bg1"/>
                </a:solidFill>
                <a:latin typeface="Comic Sans MS" panose="030F0702030302020204" pitchFamily="66" charset="0"/>
              </a:rPr>
              <a:t>Harcama sonrası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chemeClr val="bg1"/>
                </a:solidFill>
                <a:latin typeface="Comic Sans MS" panose="030F0702030302020204" pitchFamily="66" charset="0"/>
              </a:rPr>
              <a:t>Denetim</a:t>
            </a:r>
          </a:p>
        </p:txBody>
      </p:sp>
      <p:sp>
        <p:nvSpPr>
          <p:cNvPr id="736261" name="Rectangle 5"/>
          <p:cNvSpPr>
            <a:spLocks noChangeArrowheads="1"/>
          </p:cNvSpPr>
          <p:nvPr/>
        </p:nvSpPr>
        <p:spPr bwMode="auto">
          <a:xfrm>
            <a:off x="0" y="188640"/>
            <a:ext cx="8458200" cy="714380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350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Arial" charset="0"/>
                <a:ea typeface="+mj-ea"/>
                <a:cs typeface="+mj-cs"/>
              </a:rPr>
              <a:t>HARCAMANIN İDARİ ORGANİZASYONU</a:t>
            </a:r>
          </a:p>
        </p:txBody>
      </p:sp>
      <p:sp>
        <p:nvSpPr>
          <p:cNvPr id="76807" name="Rectangle 6"/>
          <p:cNvSpPr>
            <a:spLocks noChangeArrowheads="1"/>
          </p:cNvSpPr>
          <p:nvPr/>
        </p:nvSpPr>
        <p:spPr bwMode="auto">
          <a:xfrm>
            <a:off x="685800" y="3273425"/>
            <a:ext cx="2532063" cy="20161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rgbClr val="0000CC"/>
                </a:solidFill>
                <a:latin typeface="Comic Sans MS" panose="030F0702030302020204" pitchFamily="66" charset="0"/>
              </a:rPr>
              <a:t>Harcama Yetkilisi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4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rgbClr val="000000"/>
                </a:solidFill>
                <a:latin typeface="Comic Sans MS" panose="030F0702030302020204" pitchFamily="66" charset="0"/>
              </a:rPr>
              <a:t>(Harcama Talimatı)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40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rgbClr val="0000CC"/>
                </a:solidFill>
                <a:latin typeface="Comic Sans MS" panose="030F0702030302020204" pitchFamily="66" charset="0"/>
              </a:rPr>
              <a:t>Gerçekleştirme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rgbClr val="0000CC"/>
                </a:solidFill>
                <a:latin typeface="Comic Sans MS" panose="030F0702030302020204" pitchFamily="66" charset="0"/>
              </a:rPr>
              <a:t>Görevlileri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40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rgbClr val="000000"/>
                </a:solidFill>
                <a:latin typeface="Comic Sans MS" panose="030F0702030302020204" pitchFamily="66" charset="0"/>
              </a:rPr>
              <a:t>(Giderin Gerçekleştirilmesi)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rgbClr val="000000"/>
                </a:solidFill>
                <a:latin typeface="Comic Sans MS" panose="030F0702030302020204" pitchFamily="66" charset="0"/>
              </a:rPr>
              <a:t>(ön mali kontrol)</a:t>
            </a:r>
          </a:p>
        </p:txBody>
      </p:sp>
      <p:sp>
        <p:nvSpPr>
          <p:cNvPr id="76808" name="Rectangle 7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Tx/>
              <a:buFont typeface="Wingdings" panose="05000000000000000000" pitchFamily="2" charset="2"/>
              <a:buNone/>
            </a:pPr>
            <a:endParaRPr lang="tr-TR" altLang="tr-TR" sz="2800">
              <a:solidFill>
                <a:schemeClr val="tx2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Tx/>
              <a:buFont typeface="Wingdings" panose="05000000000000000000" pitchFamily="2" charset="2"/>
              <a:buNone/>
            </a:pPr>
            <a:endParaRPr lang="tr-TR" altLang="tr-TR" sz="280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76809" name="Rectangle 8"/>
          <p:cNvSpPr>
            <a:spLocks noChangeArrowheads="1"/>
          </p:cNvSpPr>
          <p:nvPr/>
        </p:nvSpPr>
        <p:spPr bwMode="auto">
          <a:xfrm>
            <a:off x="304800" y="1676400"/>
            <a:ext cx="88392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Tx/>
              <a:buFont typeface="Wingdings" panose="05000000000000000000" pitchFamily="2" charset="2"/>
              <a:buNone/>
            </a:pPr>
            <a:endParaRPr lang="tr-TR" altLang="tr-TR" sz="2800">
              <a:solidFill>
                <a:schemeClr val="tx2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Tx/>
              <a:buFont typeface="Wingdings" panose="05000000000000000000" pitchFamily="2" charset="2"/>
              <a:buNone/>
            </a:pPr>
            <a:endParaRPr lang="tr-TR" altLang="tr-TR" sz="2800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76810" name="Rectangle 9"/>
          <p:cNvSpPr>
            <a:spLocks noChangeArrowheads="1"/>
          </p:cNvSpPr>
          <p:nvPr/>
        </p:nvSpPr>
        <p:spPr bwMode="auto">
          <a:xfrm>
            <a:off x="685800" y="2971800"/>
            <a:ext cx="2532063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chemeClr val="bg1"/>
                </a:solidFill>
                <a:latin typeface="Comic Sans MS" panose="030F0702030302020204" pitchFamily="66" charset="0"/>
              </a:rPr>
              <a:t>Harcama Birimi</a:t>
            </a:r>
          </a:p>
        </p:txBody>
      </p:sp>
      <p:sp>
        <p:nvSpPr>
          <p:cNvPr id="76811" name="Rectangle 10"/>
          <p:cNvSpPr>
            <a:spLocks noChangeArrowheads="1"/>
          </p:cNvSpPr>
          <p:nvPr/>
        </p:nvSpPr>
        <p:spPr bwMode="auto">
          <a:xfrm>
            <a:off x="3429000" y="2971800"/>
            <a:ext cx="1981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chemeClr val="bg1"/>
                </a:solidFill>
                <a:latin typeface="Comic Sans MS" panose="030F0702030302020204" pitchFamily="66" charset="0"/>
              </a:rPr>
              <a:t>Mali Hizmetler Birimi</a:t>
            </a:r>
          </a:p>
        </p:txBody>
      </p:sp>
      <p:sp>
        <p:nvSpPr>
          <p:cNvPr id="76812" name="Rectangle 11"/>
          <p:cNvSpPr>
            <a:spLocks noChangeArrowheads="1"/>
          </p:cNvSpPr>
          <p:nvPr/>
        </p:nvSpPr>
        <p:spPr bwMode="auto">
          <a:xfrm>
            <a:off x="3429000" y="3276600"/>
            <a:ext cx="1981200" cy="1981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0000CC"/>
                </a:solidFill>
                <a:latin typeface="Comic Sans MS" panose="030F0702030302020204" pitchFamily="66" charset="0"/>
              </a:rPr>
              <a:t>Birim Yöneticisi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0000CC"/>
                </a:solidFill>
                <a:latin typeface="Comic Sans MS" panose="030F0702030302020204" pitchFamily="66" charset="0"/>
              </a:rPr>
              <a:t>İç Kontrol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0000CC"/>
                </a:solidFill>
                <a:latin typeface="Comic Sans MS" panose="030F0702030302020204" pitchFamily="66" charset="0"/>
              </a:rPr>
              <a:t>Sorumlusu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Comic Sans MS" panose="030F0702030302020204" pitchFamily="66" charset="0"/>
              </a:rPr>
              <a:t>(Ön mali Kontrol)</a:t>
            </a:r>
          </a:p>
        </p:txBody>
      </p:sp>
      <p:sp>
        <p:nvSpPr>
          <p:cNvPr id="76813" name="Rectangle 12"/>
          <p:cNvSpPr>
            <a:spLocks noChangeArrowheads="1"/>
          </p:cNvSpPr>
          <p:nvPr/>
        </p:nvSpPr>
        <p:spPr bwMode="auto">
          <a:xfrm>
            <a:off x="5562600" y="3276600"/>
            <a:ext cx="1600200" cy="1981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0000CC"/>
                </a:solidFill>
                <a:latin typeface="Comic Sans MS" panose="030F0702030302020204" pitchFamily="66" charset="0"/>
              </a:rPr>
              <a:t>Muhasebe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0000CC"/>
                </a:solidFill>
                <a:latin typeface="Comic Sans MS" panose="030F0702030302020204" pitchFamily="66" charset="0"/>
              </a:rPr>
              <a:t>yetkilisi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Comic Sans MS" panose="030F0702030302020204" pitchFamily="66" charset="0"/>
              </a:rPr>
              <a:t>(Ödeme)</a:t>
            </a:r>
          </a:p>
        </p:txBody>
      </p:sp>
      <p:sp>
        <p:nvSpPr>
          <p:cNvPr id="76814" name="Rectangle 13"/>
          <p:cNvSpPr>
            <a:spLocks noChangeArrowheads="1"/>
          </p:cNvSpPr>
          <p:nvPr/>
        </p:nvSpPr>
        <p:spPr bwMode="auto">
          <a:xfrm>
            <a:off x="5562600" y="2971800"/>
            <a:ext cx="1600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chemeClr val="bg1"/>
                </a:solidFill>
                <a:latin typeface="Comic Sans MS" panose="030F0702030302020204" pitchFamily="66" charset="0"/>
              </a:rPr>
              <a:t>Muhasebe Birimi</a:t>
            </a:r>
          </a:p>
        </p:txBody>
      </p:sp>
      <p:sp>
        <p:nvSpPr>
          <p:cNvPr id="76815" name="Rectangle 14"/>
          <p:cNvSpPr>
            <a:spLocks noChangeArrowheads="1"/>
          </p:cNvSpPr>
          <p:nvPr/>
        </p:nvSpPr>
        <p:spPr bwMode="auto">
          <a:xfrm>
            <a:off x="5730875" y="990600"/>
            <a:ext cx="1574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rgbClr val="000000"/>
                </a:solidFill>
                <a:latin typeface="Comic Sans MS" panose="030F0702030302020204" pitchFamily="66" charset="0"/>
              </a:rPr>
              <a:t>Maliye Bakanlığı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rgbClr val="000000"/>
                </a:solidFill>
                <a:latin typeface="Comic Sans MS" panose="030F0702030302020204" pitchFamily="66" charset="0"/>
              </a:rPr>
              <a:t>(Genel bütçeli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rgbClr val="000000"/>
                </a:solidFill>
                <a:latin typeface="Comic Sans MS" panose="030F0702030302020204" pitchFamily="66" charset="0"/>
              </a:rPr>
              <a:t>idareler için)</a:t>
            </a:r>
          </a:p>
        </p:txBody>
      </p:sp>
      <p:sp>
        <p:nvSpPr>
          <p:cNvPr id="76816" name="Rectangle 16"/>
          <p:cNvSpPr>
            <a:spLocks noChangeArrowheads="1"/>
          </p:cNvSpPr>
          <p:nvPr/>
        </p:nvSpPr>
        <p:spPr bwMode="auto">
          <a:xfrm>
            <a:off x="7308850" y="2971800"/>
            <a:ext cx="1682750" cy="301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>
                <a:solidFill>
                  <a:schemeClr val="bg1"/>
                </a:solidFill>
                <a:latin typeface="Comic Sans MS" panose="030F0702030302020204" pitchFamily="66" charset="0"/>
              </a:rPr>
              <a:t>İç Denetim Birimi</a:t>
            </a:r>
          </a:p>
        </p:txBody>
      </p:sp>
      <p:sp>
        <p:nvSpPr>
          <p:cNvPr id="76817" name="Rectangle 17"/>
          <p:cNvSpPr>
            <a:spLocks noChangeArrowheads="1"/>
          </p:cNvSpPr>
          <p:nvPr/>
        </p:nvSpPr>
        <p:spPr bwMode="auto">
          <a:xfrm>
            <a:off x="7315200" y="3276600"/>
            <a:ext cx="1676400" cy="1981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ts val="400"/>
              </a:spcBef>
              <a:buClr>
                <a:srgbClr val="A5D028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D028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ts val="400"/>
              </a:spcBef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D028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0000CC"/>
                </a:solidFill>
                <a:latin typeface="Comic Sans MS" panose="030F0702030302020204" pitchFamily="66" charset="0"/>
              </a:rPr>
              <a:t>İç Denetçiler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600">
              <a:solidFill>
                <a:srgbClr val="0000CC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Comic Sans MS" panose="030F0702030302020204" pitchFamily="66" charset="0"/>
              </a:rPr>
              <a:t>(Denetim)</a:t>
            </a:r>
          </a:p>
        </p:txBody>
      </p:sp>
      <p:sp>
        <p:nvSpPr>
          <p:cNvPr id="76818" name="Line 18"/>
          <p:cNvSpPr>
            <a:spLocks noChangeShapeType="1"/>
          </p:cNvSpPr>
          <p:nvPr/>
        </p:nvSpPr>
        <p:spPr bwMode="auto">
          <a:xfrm>
            <a:off x="44196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6819" name="Line 19"/>
          <p:cNvSpPr>
            <a:spLocks noChangeShapeType="1"/>
          </p:cNvSpPr>
          <p:nvPr/>
        </p:nvSpPr>
        <p:spPr bwMode="auto">
          <a:xfrm>
            <a:off x="19812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6820" name="Line 21"/>
          <p:cNvSpPr>
            <a:spLocks noChangeShapeType="1"/>
          </p:cNvSpPr>
          <p:nvPr/>
        </p:nvSpPr>
        <p:spPr bwMode="auto">
          <a:xfrm>
            <a:off x="80772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cxnSp>
        <p:nvCxnSpPr>
          <p:cNvPr id="4" name="Düz Ok Bağlayıcısı 3"/>
          <p:cNvCxnSpPr/>
          <p:nvPr/>
        </p:nvCxnSpPr>
        <p:spPr>
          <a:xfrm flipV="1">
            <a:off x="6362700" y="16764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WordArt 3"/>
          <p:cNvSpPr>
            <a:spLocks noChangeArrowheads="1" noChangeShapeType="1" noTextEdit="1"/>
          </p:cNvSpPr>
          <p:nvPr/>
        </p:nvSpPr>
        <p:spPr bwMode="gray">
          <a:xfrm>
            <a:off x="1905000" y="3657600"/>
            <a:ext cx="5715000" cy="8572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tr-TR" sz="5400" kern="1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chemeClr val="tx1"/>
                    </a:gs>
                  </a:gsLst>
                  <a:lin ang="0" scaled="1"/>
                </a:gradFill>
                <a:effectLst>
                  <a:outerShdw dist="107763" dir="2700000" algn="ctr" rotWithShape="0">
                    <a:srgbClr val="C0C0C0">
                      <a:alpha val="5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TEŞEKKÜRLER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2093913" y="6065838"/>
            <a:ext cx="1116012" cy="792162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90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tr-TR" dirty="0">
              <a:latin typeface="Arial" charset="0"/>
              <a:cs typeface="+mn-cs"/>
            </a:endParaRPr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7166"/>
            <a:ext cx="7772400" cy="622323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400" dirty="0" smtClean="0">
                <a:solidFill>
                  <a:srgbClr val="FFFF00"/>
                </a:solidFill>
              </a:rPr>
              <a:t>         </a:t>
            </a:r>
            <a:br>
              <a:rPr lang="tr-TR" sz="2400" dirty="0" smtClean="0">
                <a:solidFill>
                  <a:srgbClr val="FFFF00"/>
                </a:solidFill>
              </a:rPr>
            </a:br>
            <a:r>
              <a:rPr lang="tr-TR" cap="none" dirty="0" smtClean="0"/>
              <a:t>ÖN MALİ KONTROL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96975"/>
            <a:ext cx="8645525" cy="5400675"/>
          </a:xfrm>
        </p:spPr>
        <p:txBody>
          <a:bodyPr>
            <a:normAutofit fontScale="25000" lnSpcReduction="20000"/>
          </a:bodyPr>
          <a:lstStyle/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1900" dirty="0" smtClean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1900" dirty="0" smtClean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1900" dirty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1900" dirty="0" smtClean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4300" dirty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r-TR" sz="5600" dirty="0" smtClean="0"/>
              <a:t>İdarelerin;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gelir,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gider,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varlık ve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yükümlülüklerine 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5600" dirty="0" smtClean="0"/>
              <a:t>ilişkin </a:t>
            </a:r>
            <a:r>
              <a:rPr lang="tr-TR" sz="5600" dirty="0" smtClean="0">
                <a:solidFill>
                  <a:srgbClr val="FF0000"/>
                </a:solidFill>
              </a:rPr>
              <a:t>mali karar ve işlemlerin;</a:t>
            </a:r>
            <a:r>
              <a:rPr lang="tr-TR" sz="5600" dirty="0" smtClean="0"/>
              <a:t> 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r-TR" sz="5600" dirty="0" smtClean="0"/>
              <a:t>idarenin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bütçesi,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bütçe tertibi,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kullanılabilir ödenek tutarı,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ayrıntılı harcama programı,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finansman programı,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merkezi yönetim bütçe kanunu ve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chemeClr val="tx1">
                    <a:tint val="85000"/>
                  </a:schemeClr>
                </a:solidFill>
              </a:rPr>
              <a:t>diğer </a:t>
            </a:r>
            <a:r>
              <a:rPr lang="tr-TR" sz="5600" dirty="0" smtClean="0">
                <a:solidFill>
                  <a:srgbClr val="FF0000"/>
                </a:solidFill>
              </a:rPr>
              <a:t>mali mevzuat hükümlerine 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5600" dirty="0" smtClean="0">
                <a:solidFill>
                  <a:srgbClr val="FF0000"/>
                </a:solidFill>
              </a:rPr>
              <a:t>uygunluğu </a:t>
            </a:r>
            <a:r>
              <a:rPr lang="tr-TR" sz="5600" dirty="0" smtClean="0"/>
              <a:t>ve </a:t>
            </a:r>
          </a:p>
          <a:p>
            <a:pPr marL="557213" lvl="1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2"/>
              </a:buClr>
              <a:buFont typeface="Wingdings 2"/>
              <a:buChar char=""/>
              <a:defRPr/>
            </a:pPr>
            <a:r>
              <a:rPr lang="tr-TR" sz="5600" dirty="0" smtClean="0">
                <a:solidFill>
                  <a:srgbClr val="FF0000"/>
                </a:solidFill>
              </a:rPr>
              <a:t>kaynakların etkili, ekonomik ve verimli bir şekilde kullanılması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5600" dirty="0" smtClean="0">
                <a:solidFill>
                  <a:srgbClr val="FF0000"/>
                </a:solidFill>
              </a:rPr>
              <a:t>yönlerinden yapılan kontroldür.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1900" dirty="0" smtClean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tr-TR" sz="1900" dirty="0" smtClean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1900" dirty="0" smtClean="0"/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7166"/>
            <a:ext cx="7772400" cy="622323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400" dirty="0" smtClean="0">
                <a:solidFill>
                  <a:srgbClr val="FFFF00"/>
                </a:solidFill>
              </a:rPr>
              <a:t>         </a:t>
            </a:r>
            <a:br>
              <a:rPr lang="tr-TR" sz="2400" dirty="0" smtClean="0">
                <a:solidFill>
                  <a:srgbClr val="FFFF00"/>
                </a:solidFill>
              </a:rPr>
            </a:br>
            <a:r>
              <a:rPr lang="tr-TR" cap="none" dirty="0" smtClean="0"/>
              <a:t>ÖN MALİ KONTROL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268413"/>
            <a:ext cx="7678738" cy="52482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dirty="0" smtClean="0"/>
              <a:t>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altLang="tr-TR" sz="2400" dirty="0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dirty="0" smtClean="0">
                <a:solidFill>
                  <a:srgbClr val="FF0000"/>
                </a:solidFill>
              </a:rPr>
              <a:t>Kapsam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tr-TR" altLang="tr-TR" sz="24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altLang="tr-TR" sz="2200" dirty="0" smtClean="0"/>
              <a:t>Mali karar ve işlemler üzerinde gerçekleştirilen bir kontroldür.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tr-TR" altLang="tr-TR" sz="22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altLang="tr-TR" sz="2200" dirty="0" smtClean="0"/>
              <a:t>Mali mevzuata uygunluk ile ekonomiklik, verimlilik ve etkililik esaslarına uygunluk yönlerinden gerçekleştirilir.</a:t>
            </a:r>
          </a:p>
          <a:p>
            <a:pPr marL="0" indent="0" algn="just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endParaRPr lang="tr-TR" altLang="tr-TR" sz="22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519238"/>
            <a:ext cx="1782763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7166"/>
            <a:ext cx="7772400" cy="622323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400" dirty="0" smtClean="0">
                <a:solidFill>
                  <a:srgbClr val="FFFF00"/>
                </a:solidFill>
              </a:rPr>
              <a:t>         </a:t>
            </a:r>
            <a:br>
              <a:rPr lang="tr-TR" sz="2400" dirty="0" smtClean="0">
                <a:solidFill>
                  <a:srgbClr val="FFFF00"/>
                </a:solidFill>
              </a:rPr>
            </a:br>
            <a:r>
              <a:rPr lang="tr-TR" cap="none" dirty="0" smtClean="0"/>
              <a:t>ÖN MALİ KONTROL</a:t>
            </a:r>
          </a:p>
        </p:txBody>
      </p:sp>
      <p:sp>
        <p:nvSpPr>
          <p:cNvPr id="61444" name="2 İçerik Yer Tutucusu"/>
          <p:cNvSpPr>
            <a:spLocks noGrp="1"/>
          </p:cNvSpPr>
          <p:nvPr>
            <p:ph idx="1"/>
          </p:nvPr>
        </p:nvSpPr>
        <p:spPr>
          <a:xfrm>
            <a:off x="107950" y="1268413"/>
            <a:ext cx="7848600" cy="524827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rgbClr val="006600"/>
              </a:buClr>
              <a:buFont typeface="Wingdings 2"/>
              <a:buChar char=""/>
              <a:defRPr/>
            </a:pPr>
            <a:endParaRPr lang="tr-TR" sz="1800" dirty="0" smtClean="0">
              <a:solidFill>
                <a:srgbClr val="000099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006600"/>
              </a:buClr>
              <a:buFont typeface="Wingdings 2"/>
              <a:buChar char=""/>
              <a:defRPr/>
            </a:pPr>
            <a:endParaRPr lang="tr-TR" sz="1800" dirty="0" smtClean="0">
              <a:solidFill>
                <a:srgbClr val="000099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006600"/>
              </a:buClr>
              <a:buFont typeface="Wingdings 2"/>
              <a:buChar char=""/>
              <a:defRPr/>
            </a:pPr>
            <a:r>
              <a:rPr lang="tr-TR" sz="2200" dirty="0" smtClean="0"/>
              <a:t>Niteliği nedir?</a:t>
            </a:r>
            <a:endParaRPr lang="tr-TR" sz="2200" dirty="0"/>
          </a:p>
          <a:p>
            <a:pPr marL="274320" indent="-274320" eaLnBrk="1" fontAlgn="auto" hangingPunct="1">
              <a:spcAft>
                <a:spcPts val="0"/>
              </a:spcAft>
              <a:buClr>
                <a:srgbClr val="006600"/>
              </a:buClr>
              <a:buFont typeface="Wingdings 2"/>
              <a:buChar char=""/>
              <a:defRPr/>
            </a:pPr>
            <a:endParaRPr lang="tr-TR" sz="1800" dirty="0" smtClean="0">
              <a:solidFill>
                <a:srgbClr val="000099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rgbClr val="006600"/>
              </a:buClr>
              <a:buFont typeface="Wingdings 2"/>
              <a:buChar char=""/>
              <a:defRPr/>
            </a:pPr>
            <a:r>
              <a:rPr lang="tr-TR" sz="2200" dirty="0" smtClean="0"/>
              <a:t>Bağlayıcı mı?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6600"/>
              </a:buClr>
              <a:buFont typeface="Wingdings 2"/>
              <a:buChar char=""/>
              <a:defRPr/>
            </a:pPr>
            <a:endParaRPr lang="tr-TR" sz="22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rgbClr val="006600"/>
              </a:buClr>
              <a:buFont typeface="Wingdings 2"/>
              <a:buChar char=""/>
              <a:defRPr/>
            </a:pPr>
            <a:r>
              <a:rPr lang="tr-TR" sz="2200" dirty="0" smtClean="0"/>
              <a:t>Harcama yetkilileri ve gerçekleştirme görevlilerinin </a:t>
            </a:r>
            <a:endParaRPr lang="tr-TR" sz="2200" dirty="0"/>
          </a:p>
          <a:p>
            <a:pPr marL="0" indent="0" eaLnBrk="1" fontAlgn="auto" hangingPunct="1">
              <a:spcAft>
                <a:spcPts val="0"/>
              </a:spcAft>
              <a:buClr>
                <a:srgbClr val="006600"/>
              </a:buClr>
              <a:buFont typeface="Wingdings 2"/>
              <a:buNone/>
              <a:defRPr/>
            </a:pPr>
            <a:r>
              <a:rPr lang="tr-TR" sz="2200" dirty="0" smtClean="0"/>
              <a:t>sorumluluğunu ortadan kaldırır mı?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006600"/>
              </a:buClr>
              <a:buFontTx/>
              <a:buNone/>
              <a:defRPr/>
            </a:pPr>
            <a:endParaRPr lang="tr-TR" sz="2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-78377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latin typeface="Arial" charset="0"/>
              </a:rPr>
              <a:t/>
            </a:r>
            <a:br>
              <a:rPr lang="tr-TR" cap="none" dirty="0" smtClean="0">
                <a:latin typeface="Arial" charset="0"/>
              </a:rPr>
            </a:br>
            <a:r>
              <a:rPr lang="tr-TR" dirty="0">
                <a:latin typeface="Arial" charset="0"/>
              </a:rPr>
              <a:t/>
            </a:r>
            <a:br>
              <a:rPr lang="tr-TR" dirty="0">
                <a:latin typeface="Arial" charset="0"/>
              </a:rPr>
            </a:br>
            <a:r>
              <a:rPr lang="tr-TR" cap="none" dirty="0" smtClean="0">
                <a:latin typeface="Arial" charset="0"/>
              </a:rPr>
              <a:t>ÖN MALİ KONTROL GÖREVİ</a:t>
            </a:r>
            <a:endParaRPr lang="tr-TR" cap="none" dirty="0">
              <a:latin typeface="Arial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z="2400" smtClean="0"/>
              <a:t>Harcama Birimlerinde ön mali kontrol</a:t>
            </a:r>
          </a:p>
          <a:p>
            <a:pPr eaLnBrk="1" hangingPunct="1"/>
            <a:endParaRPr lang="tr-TR" altLang="tr-TR" sz="2400" smtClean="0"/>
          </a:p>
          <a:p>
            <a:pPr eaLnBrk="1" hangingPunct="1"/>
            <a:endParaRPr lang="tr-TR" altLang="tr-TR" sz="2400" smtClean="0"/>
          </a:p>
          <a:p>
            <a:pPr eaLnBrk="1" hangingPunct="1"/>
            <a:r>
              <a:rPr lang="tr-TR" altLang="tr-TR" sz="2400" smtClean="0"/>
              <a:t>Mali hizmetler birimi tarafından gerçekleştirilen ön mali kontrol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732951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latin typeface="Arial" charset="0"/>
              </a:rPr>
              <a:t/>
            </a:r>
            <a:br>
              <a:rPr lang="tr-TR" cap="none" dirty="0" smtClean="0">
                <a:latin typeface="Arial" charset="0"/>
              </a:rPr>
            </a:br>
            <a:r>
              <a:rPr lang="tr-TR" cap="none" dirty="0" smtClean="0">
                <a:latin typeface="Arial" charset="0"/>
              </a:rPr>
              <a:t>ÖN MALİ KONTROL GÖREVİ- </a:t>
            </a:r>
            <a:br>
              <a:rPr lang="tr-TR" cap="none" dirty="0" smtClean="0">
                <a:latin typeface="Arial" charset="0"/>
              </a:rPr>
            </a:br>
            <a:r>
              <a:rPr lang="tr-TR" sz="2700" cap="none" dirty="0" smtClean="0">
                <a:latin typeface="Arial" charset="0"/>
              </a:rPr>
              <a:t>HARCAMA BİRİMLERİNDE</a:t>
            </a:r>
            <a:endParaRPr lang="tr-TR" sz="2700" cap="none" dirty="0">
              <a:latin typeface="Arial" charset="0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Harcama birimlerinde </a:t>
            </a:r>
            <a:r>
              <a:rPr lang="tr-TR" altLang="tr-TR" i="1" smtClean="0">
                <a:solidFill>
                  <a:srgbClr val="FF0066"/>
                </a:solidFill>
                <a:latin typeface="Arial" panose="020B0604020202020204" pitchFamily="34" charset="0"/>
              </a:rPr>
              <a:t>süreç kontrolü</a:t>
            </a:r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 yapılır. Süreç kontrolünde, her bir işlem daha önceki işlemlerin kontrolünü içerecek şekilde tasarlanır ve uygulanır. </a:t>
            </a:r>
          </a:p>
          <a:p>
            <a:pPr algn="just" eaLnBrk="1" hangingPunct="1"/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Harcama birimlerinde ödeme emri belgesi ve eki belgeler üzerinde ön malî kontrol yapılır. Bu görev, harcama yetkilileri tarafından </a:t>
            </a:r>
            <a:r>
              <a:rPr lang="tr-TR" altLang="tr-TR" smtClean="0">
                <a:solidFill>
                  <a:srgbClr val="FF0000"/>
                </a:solidFill>
                <a:latin typeface="Arial" panose="020B0604020202020204" pitchFamily="34" charset="0"/>
              </a:rPr>
              <a:t>yardımcıları veya hiyerarşik olarak en yakın üst kademe yöneticileri arasından </a:t>
            </a:r>
            <a:r>
              <a:rPr lang="tr-TR" altLang="tr-TR" i="1" smtClean="0">
                <a:solidFill>
                  <a:srgbClr val="FF0066"/>
                </a:solidFill>
                <a:latin typeface="Arial" panose="020B0604020202020204" pitchFamily="34" charset="0"/>
              </a:rPr>
              <a:t>ödeme emri belgesi düzenlemekle görevlendirilen gerçekleştirme görevlileri</a:t>
            </a:r>
            <a:r>
              <a:rPr lang="tr-TR" altLang="tr-TR" smtClean="0">
                <a:solidFill>
                  <a:srgbClr val="000000"/>
                </a:solidFill>
                <a:latin typeface="Arial" panose="020B0604020202020204" pitchFamily="34" charset="0"/>
              </a:rPr>
              <a:t> tarafından yerine getirilir.</a:t>
            </a:r>
            <a:r>
              <a:rPr lang="tr-TR" altLang="tr-TR" smtClean="0">
                <a:solidFill>
                  <a:srgbClr val="0000CC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2129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latin typeface="Arial" charset="0"/>
              </a:rPr>
              <a:t>ÖN MALİ KONTROL GÖREVİ- </a:t>
            </a:r>
            <a:br>
              <a:rPr lang="tr-TR" cap="none" dirty="0" smtClean="0">
                <a:latin typeface="Arial" charset="0"/>
              </a:rPr>
            </a:br>
            <a:r>
              <a:rPr lang="tr-TR" sz="2700" cap="none" dirty="0" smtClean="0">
                <a:latin typeface="Arial" charset="0"/>
              </a:rPr>
              <a:t>MALİ HİZMETLER BİRİMİNDE</a:t>
            </a:r>
            <a:endParaRPr lang="tr-TR" sz="2700" cap="none" dirty="0">
              <a:latin typeface="Arial" charset="0"/>
            </a:endParaRPr>
          </a:p>
        </p:txBody>
      </p:sp>
      <p:sp>
        <p:nvSpPr>
          <p:cNvPr id="7659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tr-TR" sz="2300" dirty="0">
                <a:solidFill>
                  <a:srgbClr val="000000"/>
                </a:solidFill>
                <a:latin typeface="Arial" charset="0"/>
              </a:rPr>
              <a:t>Mali hizmetler </a:t>
            </a:r>
            <a:r>
              <a:rPr lang="tr-TR" sz="2300" dirty="0" smtClean="0">
                <a:solidFill>
                  <a:srgbClr val="000000"/>
                </a:solidFill>
                <a:latin typeface="Arial" charset="0"/>
              </a:rPr>
              <a:t>biriminin </a:t>
            </a:r>
            <a:r>
              <a:rPr lang="tr-TR" sz="2300" dirty="0">
                <a:solidFill>
                  <a:srgbClr val="000000"/>
                </a:solidFill>
                <a:latin typeface="Arial" charset="0"/>
              </a:rPr>
              <a:t>ön mali kontrolüne tabi mali karar ve </a:t>
            </a:r>
            <a:r>
              <a:rPr lang="tr-TR" sz="2300" dirty="0" smtClean="0">
                <a:solidFill>
                  <a:srgbClr val="000000"/>
                </a:solidFill>
                <a:latin typeface="Arial" charset="0"/>
              </a:rPr>
              <a:t>işlemler</a:t>
            </a:r>
            <a:endParaRPr lang="tr-TR" sz="2300" dirty="0">
              <a:solidFill>
                <a:srgbClr val="000000"/>
              </a:solidFill>
              <a:latin typeface="Arial" charset="0"/>
            </a:endParaRP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endParaRPr lang="tr-TR" sz="2200" b="1" dirty="0">
              <a:solidFill>
                <a:srgbClr val="0000FF"/>
              </a:solidFill>
              <a:latin typeface="Comic Sans MS" pitchFamily="66" charset="0"/>
            </a:endParaRP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Kanun tasarılarının mali yükünün hesaplanması</a:t>
            </a: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Taahhüt evrakı ve sözleşme tasarıları</a:t>
            </a: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Ödenek gönderme belgeleri</a:t>
            </a: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Ödenek aktarma işlemleri</a:t>
            </a: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Kadro dağılım cetvelleri</a:t>
            </a: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lvl="1" indent="-274320" eaLnBrk="1" fontAlgn="auto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Seyahat kartı listeler</a:t>
            </a:r>
            <a:r>
              <a:rPr lang="tr-TR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</a:t>
            </a:r>
          </a:p>
          <a:p>
            <a:pPr marL="521208" lvl="1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endParaRPr lang="tr-TR" sz="2400" b="1" dirty="0">
              <a:solidFill>
                <a:srgbClr val="0000FF"/>
              </a:solidFill>
              <a:latin typeface="Comic Sans MS" pitchFamily="66" charset="0"/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3 5-Nokta Yıldız"/>
          <p:cNvSpPr/>
          <p:nvPr/>
        </p:nvSpPr>
        <p:spPr>
          <a:xfrm>
            <a:off x="5627688" y="3138488"/>
            <a:ext cx="142875" cy="14287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1886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cap="none" dirty="0" smtClean="0">
                <a:latin typeface="Arial" charset="0"/>
              </a:rPr>
              <a:t>ÖN MALİ KONTROL GÖREVİ- </a:t>
            </a:r>
            <a:r>
              <a:rPr lang="tr-TR" sz="2800" cap="none" dirty="0" smtClean="0">
                <a:latin typeface="Arial" charset="0"/>
              </a:rPr>
              <a:t/>
            </a:r>
            <a:br>
              <a:rPr lang="tr-TR" sz="2800" cap="none" dirty="0" smtClean="0">
                <a:latin typeface="Arial" charset="0"/>
              </a:rPr>
            </a:br>
            <a:r>
              <a:rPr lang="tr-TR" sz="2800" cap="none" dirty="0" smtClean="0">
                <a:latin typeface="Arial" charset="0"/>
              </a:rPr>
              <a:t>MALİ HİZMETLER BİRİMLERİNDE</a:t>
            </a:r>
            <a:endParaRPr lang="tr-TR" sz="2800" cap="none" dirty="0">
              <a:latin typeface="Arial" charset="0"/>
            </a:endParaRPr>
          </a:p>
        </p:txBody>
      </p:sp>
      <p:sp>
        <p:nvSpPr>
          <p:cNvPr id="774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7239000" cy="5114925"/>
          </a:xfrm>
        </p:spPr>
        <p:txBody>
          <a:bodyPr>
            <a:normAutofit fontScale="7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300" dirty="0" smtClean="0">
              <a:solidFill>
                <a:srgbClr val="000000"/>
              </a:solidFill>
              <a:latin typeface="Arial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300" dirty="0">
              <a:solidFill>
                <a:srgbClr val="000000"/>
              </a:solidFill>
              <a:latin typeface="Arial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sz="2300" dirty="0" smtClean="0">
                <a:solidFill>
                  <a:srgbClr val="000000"/>
                </a:solidFill>
                <a:latin typeface="Arial" charset="0"/>
              </a:rPr>
              <a:t>Mali </a:t>
            </a:r>
            <a:r>
              <a:rPr lang="tr-TR" sz="2300" dirty="0">
                <a:solidFill>
                  <a:srgbClr val="000000"/>
                </a:solidFill>
                <a:latin typeface="Arial" charset="0"/>
              </a:rPr>
              <a:t>hizmetler birimlerinin ön mali kontrolüne tabi mali karar ve işlemler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tr-TR" sz="2300" dirty="0" smtClean="0">
              <a:solidFill>
                <a:srgbClr val="0000FF"/>
              </a:solidFill>
              <a:latin typeface="Comic Sans MS" pitchFamily="66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Seyyar </a:t>
            </a: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görev tazminatı cetveli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Geçici işçi pozisyonları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Yan ödeme cetvelleri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Sözleşmeli personel sayı ve sözleşmeleri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5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Yurtdışı kira </a:t>
            </a:r>
            <a:r>
              <a:rPr lang="tr-TR" sz="25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katkısı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tr-TR" sz="25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tr-TR" sz="2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Yurtdışı konaklama giderine ait ödeme belgeleri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tr-TR" sz="25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5-Nokta Yıldız"/>
          <p:cNvSpPr/>
          <p:nvPr/>
        </p:nvSpPr>
        <p:spPr>
          <a:xfrm rot="20851040" flipH="1">
            <a:off x="3278188" y="5049838"/>
            <a:ext cx="153987" cy="101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2232</TotalTime>
  <Words>784</Words>
  <Application>Microsoft Office PowerPoint</Application>
  <PresentationFormat>Ekran Gösterisi (4:3)</PresentationFormat>
  <Paragraphs>246</Paragraphs>
  <Slides>25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4" baseType="lpstr">
      <vt:lpstr>Arial</vt:lpstr>
      <vt:lpstr>Calibri</vt:lpstr>
      <vt:lpstr>Century Gothic</vt:lpstr>
      <vt:lpstr>Comic Sans MS</vt:lpstr>
      <vt:lpstr>Verdana</vt:lpstr>
      <vt:lpstr>Wingdings</vt:lpstr>
      <vt:lpstr>Wingdings 2</vt:lpstr>
      <vt:lpstr>Wingdings 3</vt:lpstr>
      <vt:lpstr>İyon Toplantı Odası</vt:lpstr>
      <vt:lpstr>Harcama Süreci  VE ÖN MALİ KONTROL   </vt:lpstr>
      <vt:lpstr>HARCAMA SÜRECİ</vt:lpstr>
      <vt:lpstr>          ÖN MALİ KONTROL</vt:lpstr>
      <vt:lpstr>          ÖN MALİ KONTROL</vt:lpstr>
      <vt:lpstr>          ÖN MALİ KONTROL</vt:lpstr>
      <vt:lpstr>  ÖN MALİ KONTROL GÖREVİ</vt:lpstr>
      <vt:lpstr> ÖN MALİ KONTROL GÖREVİ-  HARCAMA BİRİMLERİNDE</vt:lpstr>
      <vt:lpstr>ÖN MALİ KONTROL GÖREVİ-  MALİ HİZMETLER BİRİMİNDE</vt:lpstr>
      <vt:lpstr>ÖN MALİ KONTROL GÖREVİ-  MALİ HİZMETLER BİRİMLERİNDE</vt:lpstr>
      <vt:lpstr> ÖN MALİ KONTROL SÜRELERİ</vt:lpstr>
      <vt:lpstr>  TAAHHÜT EVRAKI  VE SÖZLEŞME TASARILARI</vt:lpstr>
      <vt:lpstr>PowerPoint Sunusu</vt:lpstr>
      <vt:lpstr>PowerPoint Sunusu</vt:lpstr>
      <vt:lpstr> ÖN MALİ KONTROL YETKİSİ</vt:lpstr>
      <vt:lpstr> ÖN MALİ KONTROL USULÜ</vt:lpstr>
      <vt:lpstr>      BİRLEŞEMEYECEK GÖREVLER</vt:lpstr>
      <vt:lpstr>İDARELERİN DÜZENLEME YETKİSİ</vt:lpstr>
      <vt:lpstr>Ödeme</vt:lpstr>
      <vt:lpstr>Ödeme</vt:lpstr>
      <vt:lpstr>Ödeme- MUHASEBE YETKİLİSİ</vt:lpstr>
      <vt:lpstr> Ödeme- MUHASEBE YETKİLİSİ</vt:lpstr>
      <vt:lpstr>PowerPoint Sunusu</vt:lpstr>
      <vt:lpstr>ÖDEME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 KONTROL uyum EYLEM PLANI  VE GERÇEKLEŞMELERİ</dc:title>
  <dc:creator>Eray ERTÜRK</dc:creator>
  <cp:lastModifiedBy>Abdullah Kavak</cp:lastModifiedBy>
  <cp:revision>189</cp:revision>
  <cp:lastPrinted>2014-09-17T12:53:03Z</cp:lastPrinted>
  <dcterms:created xsi:type="dcterms:W3CDTF">2013-03-05T15:26:59Z</dcterms:created>
  <dcterms:modified xsi:type="dcterms:W3CDTF">2015-02-11T12:26:58Z</dcterms:modified>
</cp:coreProperties>
</file>