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57" r:id="rId4"/>
    <p:sldId id="261" r:id="rId5"/>
    <p:sldId id="259" r:id="rId6"/>
    <p:sldId id="311" r:id="rId7"/>
    <p:sldId id="312" r:id="rId8"/>
    <p:sldId id="313" r:id="rId9"/>
    <p:sldId id="262" r:id="rId10"/>
    <p:sldId id="314" r:id="rId11"/>
    <p:sldId id="315" r:id="rId12"/>
    <p:sldId id="316" r:id="rId13"/>
    <p:sldId id="317" r:id="rId14"/>
    <p:sldId id="264" r:id="rId15"/>
    <p:sldId id="265" r:id="rId16"/>
    <p:sldId id="318" r:id="rId17"/>
    <p:sldId id="307" r:id="rId18"/>
    <p:sldId id="310" r:id="rId19"/>
    <p:sldId id="308" r:id="rId20"/>
    <p:sldId id="309"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5" autoAdjust="0"/>
    <p:restoredTop sz="94660"/>
  </p:normalViewPr>
  <p:slideViewPr>
    <p:cSldViewPr snapToGrid="0">
      <p:cViewPr>
        <p:scale>
          <a:sx n="94" d="100"/>
          <a:sy n="94" d="100"/>
        </p:scale>
        <p:origin x="-336"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25D9C-C289-49E5-984E-4CA77CFD5C77}" type="datetimeFigureOut">
              <a:rPr lang="tr-TR" smtClean="0"/>
              <a:t>30.05.2016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A3C87-EC69-4982-924E-324F59E2C7EE}" type="slidenum">
              <a:rPr lang="tr-TR" smtClean="0"/>
              <a:t>‹#›</a:t>
            </a:fld>
            <a:endParaRPr lang="tr-TR"/>
          </a:p>
        </p:txBody>
      </p:sp>
    </p:spTree>
    <p:extLst>
      <p:ext uri="{BB962C8B-B14F-4D97-AF65-F5344CB8AC3E}">
        <p14:creationId xmlns:p14="http://schemas.microsoft.com/office/powerpoint/2010/main" val="3837658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7A3C87-EC69-4982-924E-324F59E2C7EE}" type="slidenum">
              <a:rPr lang="tr-TR" smtClean="0"/>
              <a:t>5</a:t>
            </a:fld>
            <a:endParaRPr lang="tr-TR"/>
          </a:p>
        </p:txBody>
      </p:sp>
    </p:spTree>
    <p:extLst>
      <p:ext uri="{BB962C8B-B14F-4D97-AF65-F5344CB8AC3E}">
        <p14:creationId xmlns:p14="http://schemas.microsoft.com/office/powerpoint/2010/main" val="401055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B9EDA1E-6AB9-4FA1-8A50-7D0A4E0FEACC}" type="datetimeFigureOut">
              <a:rPr lang="tr-TR" smtClean="0"/>
              <a:t>30.05.2016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149314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9EDA1E-6AB9-4FA1-8A50-7D0A4E0FEACC}" type="datetimeFigureOut">
              <a:rPr lang="tr-TR" smtClean="0"/>
              <a:t>30.05.2016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160375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9EDA1E-6AB9-4FA1-8A50-7D0A4E0FEACC}" type="datetimeFigureOut">
              <a:rPr lang="tr-TR" smtClean="0"/>
              <a:t>30.05.2016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64287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9EDA1E-6AB9-4FA1-8A50-7D0A4E0FEACC}" type="datetimeFigureOut">
              <a:rPr lang="tr-TR" smtClean="0"/>
              <a:t>30.05.2016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370526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B9EDA1E-6AB9-4FA1-8A50-7D0A4E0FEACC}" type="datetimeFigureOut">
              <a:rPr lang="tr-TR" smtClean="0"/>
              <a:t>30.05.2016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113251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B9EDA1E-6AB9-4FA1-8A50-7D0A4E0FEACC}" type="datetimeFigureOut">
              <a:rPr lang="tr-TR" smtClean="0"/>
              <a:t>30.05.2016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353976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B9EDA1E-6AB9-4FA1-8A50-7D0A4E0FEACC}" type="datetimeFigureOut">
              <a:rPr lang="tr-TR" smtClean="0"/>
              <a:t>30.05.2016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208873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B9EDA1E-6AB9-4FA1-8A50-7D0A4E0FEACC}" type="datetimeFigureOut">
              <a:rPr lang="tr-TR" smtClean="0"/>
              <a:t>30.05.2016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3367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B9EDA1E-6AB9-4FA1-8A50-7D0A4E0FEACC}" type="datetimeFigureOut">
              <a:rPr lang="tr-TR" smtClean="0"/>
              <a:t>30.05.2016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370371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9EDA1E-6AB9-4FA1-8A50-7D0A4E0FEACC}" type="datetimeFigureOut">
              <a:rPr lang="tr-TR" smtClean="0"/>
              <a:t>30.05.2016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167856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9EDA1E-6AB9-4FA1-8A50-7D0A4E0FEACC}" type="datetimeFigureOut">
              <a:rPr lang="tr-TR" smtClean="0"/>
              <a:t>30.05.2016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8F3B2C-55F0-4807-954E-9355EBDCD513}" type="slidenum">
              <a:rPr lang="tr-TR" smtClean="0"/>
              <a:t>‹#›</a:t>
            </a:fld>
            <a:endParaRPr lang="tr-TR"/>
          </a:p>
        </p:txBody>
      </p:sp>
    </p:spTree>
    <p:extLst>
      <p:ext uri="{BB962C8B-B14F-4D97-AF65-F5344CB8AC3E}">
        <p14:creationId xmlns:p14="http://schemas.microsoft.com/office/powerpoint/2010/main" val="1138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EDA1E-6AB9-4FA1-8A50-7D0A4E0FEACC}" type="datetimeFigureOut">
              <a:rPr lang="tr-TR" smtClean="0"/>
              <a:t>30.05.2016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F3B2C-55F0-4807-954E-9355EBDCD513}" type="slidenum">
              <a:rPr lang="tr-TR" smtClean="0"/>
              <a:t>‹#›</a:t>
            </a:fld>
            <a:endParaRPr lang="tr-TR"/>
          </a:p>
        </p:txBody>
      </p:sp>
    </p:spTree>
    <p:extLst>
      <p:ext uri="{BB962C8B-B14F-4D97-AF65-F5344CB8AC3E}">
        <p14:creationId xmlns:p14="http://schemas.microsoft.com/office/powerpoint/2010/main" val="25135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im.yildiz.edu.tr/"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ilgii&#351;lem@yildiz.edu.tr"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bim.yildiz.edu.tr/" TargetMode="External"/><Relationship Id="rId2" Type="http://schemas.openxmlformats.org/officeDocument/2006/relationships/hyperlink" Target="http://www.kalite.yildiz.edu.t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im.yildiz.edu.t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ildiz.edu.tr/~aalti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497920"/>
            <a:ext cx="9144000" cy="2387600"/>
          </a:xfrm>
        </p:spPr>
        <p:txBody>
          <a:bodyPr/>
          <a:lstStyle/>
          <a:p>
            <a:r>
              <a:rPr lang="tr-TR" dirty="0" smtClean="0">
                <a:effectLst>
                  <a:outerShdw blurRad="38100" dist="38100" dir="2700000" algn="tl">
                    <a:srgbClr val="000000">
                      <a:alpha val="43137"/>
                    </a:srgbClr>
                  </a:outerShdw>
                </a:effectLst>
              </a:rPr>
              <a:t>YILDIZ TEKNİK ÜNİVERSİTESİ</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524000" y="4189867"/>
            <a:ext cx="9144000" cy="1655762"/>
          </a:xfrm>
        </p:spPr>
        <p:txBody>
          <a:bodyPr>
            <a:normAutofit/>
          </a:bodyPr>
          <a:lstStyle/>
          <a:p>
            <a:r>
              <a:rPr lang="tr-TR" sz="4800" dirty="0" smtClean="0">
                <a:effectLst>
                  <a:outerShdw blurRad="38100" dist="38100" dir="2700000" algn="tl">
                    <a:srgbClr val="000000">
                      <a:alpha val="43137"/>
                    </a:srgbClr>
                  </a:outerShdw>
                </a:effectLst>
              </a:rPr>
              <a:t>BİLGİ İŞLEM DAİRE BAŞKANLIĞI</a:t>
            </a:r>
          </a:p>
        </p:txBody>
      </p:sp>
      <p:pic>
        <p:nvPicPr>
          <p:cNvPr id="7" name="Resim 6"/>
          <p:cNvPicPr>
            <a:picLocks noChangeAspect="1"/>
          </p:cNvPicPr>
          <p:nvPr/>
        </p:nvPicPr>
        <p:blipFill>
          <a:blip r:embed="rId2"/>
          <a:stretch>
            <a:fillRect/>
          </a:stretch>
        </p:blipFill>
        <p:spPr>
          <a:xfrm>
            <a:off x="5323115" y="1030288"/>
            <a:ext cx="1545770" cy="1536228"/>
          </a:xfrm>
          <a:prstGeom prst="rect">
            <a:avLst/>
          </a:prstGeom>
        </p:spPr>
      </p:pic>
    </p:spTree>
    <p:extLst>
      <p:ext uri="{BB962C8B-B14F-4D97-AF65-F5344CB8AC3E}">
        <p14:creationId xmlns:p14="http://schemas.microsoft.com/office/powerpoint/2010/main" val="1918308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414818" y="930436"/>
            <a:ext cx="9144000" cy="896660"/>
          </a:xfrm>
        </p:spPr>
        <p:txBody>
          <a:bodyPr>
            <a:normAutofit fontScale="90000"/>
          </a:bodyPr>
          <a:lstStyle/>
          <a:p>
            <a:pPr marL="1143000" indent="-1143000">
              <a:buFont typeface="+mj-lt"/>
              <a:buAutoNum type="arabicPeriod" startAt="2"/>
            </a:pPr>
            <a:r>
              <a:rPr lang="tr-TR" dirty="0" smtClean="0">
                <a:effectLst>
                  <a:outerShdw blurRad="38100" dist="38100" dir="2700000" algn="tl">
                    <a:srgbClr val="000000">
                      <a:alpha val="43137"/>
                    </a:srgbClr>
                  </a:outerShdw>
                </a:effectLst>
              </a:rPr>
              <a:t>Hizmetler</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974312" y="1976284"/>
            <a:ext cx="10397613" cy="4542503"/>
          </a:xfrm>
        </p:spPr>
        <p:txBody>
          <a:bodyPr>
            <a:noAutofit/>
          </a:bodyPr>
          <a:lstStyle/>
          <a:p>
            <a:pPr marL="514350" indent="-514350" algn="l">
              <a:buFont typeface="+mj-lt"/>
              <a:buAutoNum type="alphaLcPeriod" startAt="4"/>
            </a:pPr>
            <a:r>
              <a:rPr lang="tr-TR" sz="3200" dirty="0">
                <a:solidFill>
                  <a:srgbClr val="000000"/>
                </a:solidFill>
                <a:latin typeface="Verdana" panose="020B0604030504040204" pitchFamily="34" charset="0"/>
              </a:rPr>
              <a:t>Ağ ve Altyapı Güvenlik </a:t>
            </a:r>
            <a:r>
              <a:rPr lang="tr-TR" sz="3200" dirty="0" smtClean="0">
                <a:solidFill>
                  <a:srgbClr val="000000"/>
                </a:solidFill>
                <a:latin typeface="Verdana" panose="020B0604030504040204" pitchFamily="34" charset="0"/>
              </a:rPr>
              <a:t>Hizmeti</a:t>
            </a:r>
            <a:r>
              <a:rPr lang="tr-TR" sz="3600" dirty="0" smtClean="0">
                <a:solidFill>
                  <a:srgbClr val="000000"/>
                </a:solidFill>
                <a:latin typeface="Verdana" panose="020B0604030504040204" pitchFamily="34" charset="0"/>
              </a:rPr>
              <a:t/>
            </a:r>
            <a:br>
              <a:rPr lang="tr-TR" sz="3600" dirty="0" smtClean="0">
                <a:solidFill>
                  <a:srgbClr val="000000"/>
                </a:solidFill>
                <a:latin typeface="Verdana" panose="020B0604030504040204" pitchFamily="34" charset="0"/>
              </a:rPr>
            </a:br>
            <a:endParaRPr lang="tr-TR" sz="3600" dirty="0">
              <a:solidFill>
                <a:srgbClr val="000000"/>
              </a:solidFill>
              <a:latin typeface="Verdana" panose="020B0604030504040204" pitchFamily="34" charset="0"/>
            </a:endParaRPr>
          </a:p>
          <a:p>
            <a:pPr algn="l"/>
            <a:r>
              <a:rPr lang="tr-TR" sz="2800" dirty="0" smtClean="0">
                <a:solidFill>
                  <a:srgbClr val="000000"/>
                </a:solidFill>
                <a:latin typeface="Verdana" panose="020B0604030504040204" pitchFamily="34" charset="0"/>
              </a:rPr>
              <a:t>Sağlanan Ağ ve Güvenlik Çözümleri</a:t>
            </a:r>
          </a:p>
          <a:p>
            <a:pPr algn="l"/>
            <a:endParaRPr lang="tr-TR" sz="1800" dirty="0" smtClean="0">
              <a:solidFill>
                <a:srgbClr val="000000"/>
              </a:solidFill>
              <a:latin typeface="Verdana" panose="020B0604030504040204" pitchFamily="34" charset="0"/>
            </a:endParaRPr>
          </a:p>
          <a:p>
            <a:pPr marL="285750" indent="-285750" algn="l">
              <a:buFont typeface="Arial" panose="020B0604020202020204" pitchFamily="34" charset="0"/>
              <a:buChar char="•"/>
            </a:pPr>
            <a:r>
              <a:rPr lang="tr-TR" dirty="0" smtClean="0">
                <a:solidFill>
                  <a:srgbClr val="000000"/>
                </a:solidFill>
                <a:latin typeface="Verdana" panose="020B0604030504040204" pitchFamily="34" charset="0"/>
              </a:rPr>
              <a:t>Ağ Güvenliği</a:t>
            </a:r>
          </a:p>
          <a:p>
            <a:pPr marL="285750" indent="-285750" algn="l">
              <a:buFont typeface="Arial" panose="020B0604020202020204" pitchFamily="34" charset="0"/>
              <a:buChar char="•"/>
            </a:pPr>
            <a:r>
              <a:rPr lang="tr-TR" dirty="0" smtClean="0">
                <a:solidFill>
                  <a:srgbClr val="000000"/>
                </a:solidFill>
                <a:latin typeface="Verdana" panose="020B0604030504040204" pitchFamily="34" charset="0"/>
              </a:rPr>
              <a:t>Bilgi Güvenliği</a:t>
            </a:r>
          </a:p>
          <a:p>
            <a:pPr marL="285750" indent="-285750" algn="l">
              <a:buFont typeface="Arial" panose="020B0604020202020204" pitchFamily="34" charset="0"/>
              <a:buChar char="•"/>
            </a:pPr>
            <a:r>
              <a:rPr lang="tr-TR" dirty="0">
                <a:solidFill>
                  <a:srgbClr val="000000"/>
                </a:solidFill>
                <a:latin typeface="Verdana" panose="020B0604030504040204" pitchFamily="34" charset="0"/>
              </a:rPr>
              <a:t>Kampüs İçinde Kablosuz İnternet </a:t>
            </a:r>
            <a:r>
              <a:rPr lang="tr-TR" dirty="0" smtClean="0">
                <a:solidFill>
                  <a:srgbClr val="000000"/>
                </a:solidFill>
                <a:latin typeface="Verdana" panose="020B0604030504040204" pitchFamily="34" charset="0"/>
              </a:rPr>
              <a:t>Yayını</a:t>
            </a:r>
          </a:p>
          <a:p>
            <a:pPr marL="285750" indent="-285750" algn="l">
              <a:buFont typeface="Arial" panose="020B0604020202020204" pitchFamily="34" charset="0"/>
              <a:buChar char="•"/>
            </a:pPr>
            <a:r>
              <a:rPr lang="tr-TR" dirty="0" smtClean="0">
                <a:solidFill>
                  <a:srgbClr val="000000"/>
                </a:solidFill>
                <a:latin typeface="Verdana" panose="020B0604030504040204" pitchFamily="34" charset="0"/>
              </a:rPr>
              <a:t>Kampüs Genelinde Adil İnternet Dağıtımı</a:t>
            </a:r>
          </a:p>
          <a:p>
            <a:pPr marL="285750" indent="-285750" algn="l">
              <a:buFont typeface="Arial" panose="020B0604020202020204" pitchFamily="34" charset="0"/>
              <a:buChar char="•"/>
            </a:pPr>
            <a:r>
              <a:rPr lang="tr-TR" dirty="0" smtClean="0">
                <a:solidFill>
                  <a:srgbClr val="000000"/>
                </a:solidFill>
                <a:latin typeface="Verdana" panose="020B0604030504040204" pitchFamily="34" charset="0"/>
              </a:rPr>
              <a:t>Web İçerik Filtreleme</a:t>
            </a: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3544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par>
                                <p:cTn id="33" presetID="16" presetClass="exit" presetSubtype="21" fill="hold" nodeType="withEffect">
                                  <p:stCondLst>
                                    <p:cond delay="0"/>
                                  </p:stCondLst>
                                  <p:childTnLst>
                                    <p:animEffect transition="out" filter="barn(inVertical)">
                                      <p:cBhvr>
                                        <p:cTn id="34" dur="500"/>
                                        <p:tgtEl>
                                          <p:spTgt spid="3">
                                            <p:txEl>
                                              <p:pRg st="4" end="4"/>
                                            </p:txEl>
                                          </p:spTgt>
                                        </p:tgtEl>
                                      </p:cBhvr>
                                    </p:animEffect>
                                    <p:set>
                                      <p:cBhvr>
                                        <p:cTn id="35" dur="1" fill="hold">
                                          <p:stCondLst>
                                            <p:cond delay="499"/>
                                          </p:stCondLst>
                                        </p:cTn>
                                        <p:tgtEl>
                                          <p:spTgt spid="3">
                                            <p:txEl>
                                              <p:pRg st="4" end="4"/>
                                            </p:txEl>
                                          </p:spTgt>
                                        </p:tgtEl>
                                        <p:attrNameLst>
                                          <p:attrName>style.visibility</p:attrName>
                                        </p:attrNameLst>
                                      </p:cBhvr>
                                      <p:to>
                                        <p:strVal val="hidden"/>
                                      </p:to>
                                    </p:set>
                                  </p:childTnLst>
                                </p:cTn>
                              </p:par>
                              <p:par>
                                <p:cTn id="36" presetID="16" presetClass="exit" presetSubtype="21" fill="hold" nodeType="withEffect">
                                  <p:stCondLst>
                                    <p:cond delay="0"/>
                                  </p:stCondLst>
                                  <p:childTnLst>
                                    <p:animEffect transition="out" filter="barn(inVertical)">
                                      <p:cBhvr>
                                        <p:cTn id="37" dur="500"/>
                                        <p:tgtEl>
                                          <p:spTgt spid="3">
                                            <p:txEl>
                                              <p:pRg st="5" end="5"/>
                                            </p:txEl>
                                          </p:spTgt>
                                        </p:tgtEl>
                                      </p:cBhvr>
                                    </p:animEffect>
                                    <p:set>
                                      <p:cBhvr>
                                        <p:cTn id="38" dur="1" fill="hold">
                                          <p:stCondLst>
                                            <p:cond delay="499"/>
                                          </p:stCondLst>
                                        </p:cTn>
                                        <p:tgtEl>
                                          <p:spTgt spid="3">
                                            <p:txEl>
                                              <p:pRg st="5" end="5"/>
                                            </p:txEl>
                                          </p:spTgt>
                                        </p:tgtEl>
                                        <p:attrNameLst>
                                          <p:attrName>style.visibility</p:attrName>
                                        </p:attrNameLst>
                                      </p:cBhvr>
                                      <p:to>
                                        <p:strVal val="hidden"/>
                                      </p:to>
                                    </p:set>
                                  </p:childTnLst>
                                </p:cTn>
                              </p:par>
                              <p:par>
                                <p:cTn id="39" presetID="16" presetClass="exit" presetSubtype="21" fill="hold" nodeType="withEffect">
                                  <p:stCondLst>
                                    <p:cond delay="0"/>
                                  </p:stCondLst>
                                  <p:childTnLst>
                                    <p:animEffect transition="out" filter="barn(inVertical)">
                                      <p:cBhvr>
                                        <p:cTn id="40" dur="500"/>
                                        <p:tgtEl>
                                          <p:spTgt spid="3">
                                            <p:txEl>
                                              <p:pRg st="6" end="6"/>
                                            </p:txEl>
                                          </p:spTgt>
                                        </p:tgtEl>
                                      </p:cBhvr>
                                    </p:animEffect>
                                    <p:set>
                                      <p:cBhvr>
                                        <p:cTn id="41" dur="1" fill="hold">
                                          <p:stCondLst>
                                            <p:cond delay="499"/>
                                          </p:stCondLst>
                                        </p:cTn>
                                        <p:tgtEl>
                                          <p:spTgt spid="3">
                                            <p:txEl>
                                              <p:pRg st="6" end="6"/>
                                            </p:txEl>
                                          </p:spTgt>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3">
                                            <p:txEl>
                                              <p:pRg st="7" end="7"/>
                                            </p:txEl>
                                          </p:spTgt>
                                        </p:tgtEl>
                                      </p:cBhvr>
                                    </p:animEffect>
                                    <p:set>
                                      <p:cBhvr>
                                        <p:cTn id="44"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414818" y="930436"/>
            <a:ext cx="9144000" cy="896660"/>
          </a:xfrm>
        </p:spPr>
        <p:txBody>
          <a:bodyPr>
            <a:normAutofit fontScale="90000"/>
          </a:bodyPr>
          <a:lstStyle/>
          <a:p>
            <a:pPr marL="1143000" indent="-1143000">
              <a:buFont typeface="+mj-lt"/>
              <a:buAutoNum type="arabicPeriod" startAt="2"/>
            </a:pPr>
            <a:r>
              <a:rPr lang="tr-TR" dirty="0" smtClean="0">
                <a:effectLst>
                  <a:outerShdw blurRad="38100" dist="38100" dir="2700000" algn="tl">
                    <a:srgbClr val="000000">
                      <a:alpha val="43137"/>
                    </a:srgbClr>
                  </a:outerShdw>
                </a:effectLst>
              </a:rPr>
              <a:t>Hizmetler</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974312" y="1976284"/>
            <a:ext cx="10397613" cy="4542503"/>
          </a:xfrm>
        </p:spPr>
        <p:txBody>
          <a:bodyPr>
            <a:noAutofit/>
          </a:bodyPr>
          <a:lstStyle/>
          <a:p>
            <a:pPr marL="514350" indent="-514350" algn="l">
              <a:buFont typeface="+mj-lt"/>
              <a:buAutoNum type="alphaLcPeriod" startAt="5"/>
            </a:pPr>
            <a:r>
              <a:rPr lang="tr-TR" sz="3200" dirty="0">
                <a:solidFill>
                  <a:srgbClr val="000000"/>
                </a:solidFill>
                <a:latin typeface="Verdana" panose="020B0604030504040204" pitchFamily="34" charset="0"/>
              </a:rPr>
              <a:t>Lisanslı Yazılım Dağıtım Servisi ve Ürün Anahtarı </a:t>
            </a:r>
            <a:r>
              <a:rPr lang="tr-TR" sz="3200" dirty="0" smtClean="0">
                <a:solidFill>
                  <a:srgbClr val="000000"/>
                </a:solidFill>
                <a:latin typeface="Verdana" panose="020B0604030504040204" pitchFamily="34" charset="0"/>
              </a:rPr>
              <a:t>Sağlama</a:t>
            </a:r>
            <a:r>
              <a:rPr lang="tr-TR" sz="3600" dirty="0" smtClean="0">
                <a:solidFill>
                  <a:srgbClr val="000000"/>
                </a:solidFill>
                <a:latin typeface="Verdana" panose="020B0604030504040204" pitchFamily="34" charset="0"/>
              </a:rPr>
              <a:t/>
            </a:r>
            <a:br>
              <a:rPr lang="tr-TR" sz="3600" dirty="0" smtClean="0">
                <a:solidFill>
                  <a:srgbClr val="000000"/>
                </a:solidFill>
                <a:latin typeface="Verdana" panose="020B0604030504040204" pitchFamily="34" charset="0"/>
              </a:rPr>
            </a:br>
            <a:endParaRPr lang="tr-TR" sz="3600" dirty="0">
              <a:solidFill>
                <a:srgbClr val="000000"/>
              </a:solidFill>
              <a:latin typeface="Verdana" panose="020B0604030504040204" pitchFamily="34" charset="0"/>
            </a:endParaRPr>
          </a:p>
          <a:p>
            <a:pPr algn="l"/>
            <a:endParaRPr lang="tr-TR" sz="1800" dirty="0" smtClean="0">
              <a:solidFill>
                <a:srgbClr val="000000"/>
              </a:solidFill>
              <a:latin typeface="Verdana" panose="020B0604030504040204" pitchFamily="34" charset="0"/>
            </a:endParaRP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3068316213"/>
              </p:ext>
            </p:extLst>
          </p:nvPr>
        </p:nvGraphicFramePr>
        <p:xfrm>
          <a:off x="937844" y="3477614"/>
          <a:ext cx="10772374" cy="1603696"/>
        </p:xfrm>
        <a:graphic>
          <a:graphicData uri="http://schemas.openxmlformats.org/drawingml/2006/table">
            <a:tbl>
              <a:tblPr firstRow="1" bandRow="1">
                <a:tableStyleId>{5C22544A-7EE6-4342-B048-85BDC9FD1C3A}</a:tableStyleId>
              </a:tblPr>
              <a:tblGrid>
                <a:gridCol w="3796388"/>
                <a:gridCol w="2743200"/>
                <a:gridCol w="4232786"/>
              </a:tblGrid>
              <a:tr h="445456">
                <a:tc>
                  <a:txBody>
                    <a:bodyPr/>
                    <a:lstStyle/>
                    <a:p>
                      <a:endParaRPr lang="tr-TR" dirty="0"/>
                    </a:p>
                  </a:txBody>
                  <a:tcPr/>
                </a:tc>
                <a:tc>
                  <a:txBody>
                    <a:bodyPr/>
                    <a:lstStyle/>
                    <a:p>
                      <a:endParaRPr lang="tr-TR" dirty="0"/>
                    </a:p>
                  </a:txBody>
                  <a:tcPr/>
                </a:tc>
                <a:tc>
                  <a:txBody>
                    <a:bodyPr/>
                    <a:lstStyle/>
                    <a:p>
                      <a:endParaRPr lang="tr-TR" dirty="0"/>
                    </a:p>
                  </a:txBody>
                  <a:tcPr/>
                </a:tc>
              </a:tr>
              <a:tr h="370840">
                <a:tc>
                  <a:txBody>
                    <a:bodyPr/>
                    <a:lstStyle/>
                    <a:p>
                      <a:r>
                        <a:rPr lang="tr-TR" sz="3200" b="1" dirty="0" smtClean="0"/>
                        <a:t>Öğrenci ve Personel</a:t>
                      </a:r>
                      <a:endParaRPr lang="tr-TR" sz="3200" b="1" dirty="0"/>
                    </a:p>
                  </a:txBody>
                  <a:tcPr/>
                </a:tc>
                <a:tc>
                  <a:txBody>
                    <a:bodyPr/>
                    <a:lstStyle/>
                    <a:p>
                      <a:pPr algn="l"/>
                      <a:r>
                        <a:rPr lang="tr-TR" sz="3200" b="1" dirty="0" err="1" smtClean="0"/>
                        <a:t>Distro</a:t>
                      </a:r>
                      <a:endParaRPr lang="tr-TR" sz="3200" b="1" dirty="0"/>
                    </a:p>
                  </a:txBody>
                  <a:tcPr/>
                </a:tc>
                <a:tc>
                  <a:txBody>
                    <a:bodyPr/>
                    <a:lstStyle/>
                    <a:p>
                      <a:pPr algn="l"/>
                      <a:r>
                        <a:rPr lang="tr-TR" sz="3200" b="1" dirty="0" smtClean="0"/>
                        <a:t>distro.cc.yildiz.edu.tr</a:t>
                      </a:r>
                      <a:endParaRPr lang="tr-TR" sz="3200" b="1" dirty="0"/>
                    </a:p>
                  </a:txBody>
                  <a:tcPr/>
                </a:tc>
              </a:tr>
              <a:tr h="370840">
                <a:tc>
                  <a:txBody>
                    <a:bodyPr/>
                    <a:lstStyle/>
                    <a:p>
                      <a:r>
                        <a:rPr lang="tr-TR" sz="3200" b="1" dirty="0" smtClean="0"/>
                        <a:t>Sadece Öğrenci</a:t>
                      </a:r>
                      <a:endParaRPr lang="tr-TR" sz="3200" b="1" dirty="0"/>
                    </a:p>
                  </a:txBody>
                  <a:tcPr/>
                </a:tc>
                <a:tc>
                  <a:txBody>
                    <a:bodyPr/>
                    <a:lstStyle/>
                    <a:p>
                      <a:pPr algn="l"/>
                      <a:r>
                        <a:rPr lang="tr-TR" sz="3200" b="1" dirty="0" err="1" smtClean="0"/>
                        <a:t>Dreamspark</a:t>
                      </a:r>
                      <a:endParaRPr lang="tr-TR" sz="3200" b="1" dirty="0"/>
                    </a:p>
                  </a:txBody>
                  <a:tcPr/>
                </a:tc>
                <a:tc>
                  <a:txBody>
                    <a:bodyPr/>
                    <a:lstStyle/>
                    <a:p>
                      <a:pPr algn="l"/>
                      <a:r>
                        <a:rPr lang="tr-TR" sz="3200" b="1" dirty="0" smtClean="0"/>
                        <a:t>www.dreamspark.com</a:t>
                      </a:r>
                    </a:p>
                  </a:txBody>
                  <a:tcPr/>
                </a:tc>
              </a:tr>
            </a:tbl>
          </a:graphicData>
        </a:graphic>
      </p:graphicFrame>
    </p:spTree>
    <p:extLst>
      <p:ext uri="{BB962C8B-B14F-4D97-AF65-F5344CB8AC3E}">
        <p14:creationId xmlns:p14="http://schemas.microsoft.com/office/powerpoint/2010/main" val="10025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nodeType="clickEffect">
                                  <p:stCondLst>
                                    <p:cond delay="0"/>
                                  </p:stCondLst>
                                  <p:childTnLst>
                                    <p:animEffect transition="out" filter="wheel(1)">
                                      <p:cBhvr>
                                        <p:cTn id="13" dur="2000"/>
                                        <p:tgtEl>
                                          <p:spTgt spid="7"/>
                                        </p:tgtEl>
                                      </p:cBhvr>
                                    </p:animEffect>
                                    <p:set>
                                      <p:cBhvr>
                                        <p:cTn id="14"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414818" y="930436"/>
            <a:ext cx="9144000" cy="896660"/>
          </a:xfrm>
        </p:spPr>
        <p:txBody>
          <a:bodyPr>
            <a:normAutofit fontScale="90000"/>
          </a:bodyPr>
          <a:lstStyle/>
          <a:p>
            <a:pPr marL="1143000" indent="-1143000">
              <a:buFont typeface="+mj-lt"/>
              <a:buAutoNum type="arabicPeriod" startAt="2"/>
            </a:pPr>
            <a:r>
              <a:rPr lang="tr-TR" dirty="0" smtClean="0">
                <a:effectLst>
                  <a:outerShdw blurRad="38100" dist="38100" dir="2700000" algn="tl">
                    <a:srgbClr val="000000">
                      <a:alpha val="43137"/>
                    </a:srgbClr>
                  </a:outerShdw>
                </a:effectLst>
              </a:rPr>
              <a:t>Hizmetler</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974312" y="1844198"/>
            <a:ext cx="10397613" cy="4674589"/>
          </a:xfrm>
        </p:spPr>
        <p:txBody>
          <a:bodyPr numCol="1">
            <a:noAutofit/>
          </a:bodyPr>
          <a:lstStyle/>
          <a:p>
            <a:pPr marL="514350" indent="-514350" algn="l">
              <a:buFont typeface="+mj-lt"/>
              <a:buAutoNum type="alphaLcPeriod" startAt="6"/>
            </a:pPr>
            <a:r>
              <a:rPr lang="tr-TR" sz="3200" dirty="0" smtClean="0">
                <a:solidFill>
                  <a:srgbClr val="000000"/>
                </a:solidFill>
                <a:latin typeface="Verdana" panose="020B0604030504040204" pitchFamily="34" charset="0"/>
              </a:rPr>
              <a:t>Teknik Destek</a:t>
            </a:r>
          </a:p>
          <a:p>
            <a:pPr algn="l"/>
            <a:endParaRPr lang="tr-TR" sz="3200" dirty="0" smtClean="0">
              <a:solidFill>
                <a:srgbClr val="000000"/>
              </a:solidFill>
              <a:latin typeface="Verdana" panose="020B0604030504040204" pitchFamily="34" charset="0"/>
              <a:hlinkClick r:id="rId2"/>
            </a:endParaRPr>
          </a:p>
          <a:p>
            <a:pPr algn="l"/>
            <a:endParaRPr lang="tr-TR" sz="2000" dirty="0">
              <a:solidFill>
                <a:srgbClr val="000000"/>
              </a:solidFill>
              <a:latin typeface="Verdana" panose="020B0604030504040204" pitchFamily="34" charset="0"/>
            </a:endParaRPr>
          </a:p>
          <a:p>
            <a:pPr algn="l"/>
            <a:r>
              <a:rPr lang="tr-TR" sz="2000" dirty="0" smtClean="0">
                <a:solidFill>
                  <a:srgbClr val="000000"/>
                </a:solidFill>
                <a:latin typeface="Verdana" panose="020B0604030504040204" pitchFamily="34" charset="0"/>
              </a:rPr>
              <a:t>İşlerin aksamasına sebebiyet veren arıza oluşması durumunda;</a:t>
            </a:r>
            <a:endParaRPr lang="tr-TR" sz="2000" dirty="0" smtClean="0">
              <a:solidFill>
                <a:srgbClr val="000000"/>
              </a:solidFill>
              <a:latin typeface="Verdana" panose="020B0604030504040204" pitchFamily="34" charset="0"/>
              <a:hlinkClick r:id="rId2"/>
            </a:endParaRPr>
          </a:p>
          <a:p>
            <a:pPr algn="l"/>
            <a:r>
              <a:rPr lang="tr-TR" sz="2000" dirty="0" smtClean="0">
                <a:latin typeface="Verdana" panose="020B0604030504040204" pitchFamily="34" charset="0"/>
              </a:rPr>
              <a:t>Personelin</a:t>
            </a:r>
            <a:r>
              <a:rPr lang="tr-TR" sz="3200" dirty="0">
                <a:solidFill>
                  <a:srgbClr val="000000"/>
                </a:solidFill>
                <a:latin typeface="Verdana" panose="020B0604030504040204" pitchFamily="34" charset="0"/>
              </a:rPr>
              <a:t> </a:t>
            </a:r>
            <a:r>
              <a:rPr lang="tr-TR" sz="1800" dirty="0" smtClean="0">
                <a:solidFill>
                  <a:srgbClr val="000000"/>
                </a:solidFill>
                <a:latin typeface="Verdana" panose="020B0604030504040204" pitchFamily="34" charset="0"/>
                <a:hlinkClick r:id="rId2"/>
              </a:rPr>
              <a:t>www.bim.yildiz.edu.tr</a:t>
            </a:r>
            <a:r>
              <a:rPr lang="tr-TR" sz="1800" dirty="0" smtClean="0">
                <a:solidFill>
                  <a:srgbClr val="000000"/>
                </a:solidFill>
                <a:latin typeface="Verdana" panose="020B0604030504040204" pitchFamily="34" charset="0"/>
              </a:rPr>
              <a:t> Sayfasında</a:t>
            </a:r>
            <a:r>
              <a:rPr lang="tr-TR" sz="1800" dirty="0">
                <a:solidFill>
                  <a:srgbClr val="000000"/>
                </a:solidFill>
                <a:latin typeface="Verdana" panose="020B0604030504040204" pitchFamily="34" charset="0"/>
              </a:rPr>
              <a:t> </a:t>
            </a:r>
            <a:r>
              <a:rPr lang="tr-TR" sz="1800" b="1" dirty="0" smtClean="0">
                <a:solidFill>
                  <a:srgbClr val="000000"/>
                </a:solidFill>
                <a:latin typeface="Verdana" panose="020B0604030504040204" pitchFamily="34" charset="0"/>
              </a:rPr>
              <a:t>Teknik </a:t>
            </a:r>
            <a:r>
              <a:rPr lang="tr-TR" sz="1800" b="1" dirty="0">
                <a:solidFill>
                  <a:srgbClr val="000000"/>
                </a:solidFill>
                <a:latin typeface="Verdana" panose="020B0604030504040204" pitchFamily="34" charset="0"/>
              </a:rPr>
              <a:t>İş Talep </a:t>
            </a:r>
            <a:r>
              <a:rPr lang="tr-TR" sz="1800" b="1" dirty="0" smtClean="0">
                <a:solidFill>
                  <a:srgbClr val="000000"/>
                </a:solidFill>
                <a:latin typeface="Verdana" panose="020B0604030504040204" pitchFamily="34" charset="0"/>
              </a:rPr>
              <a:t>Formu </a:t>
            </a:r>
            <a:r>
              <a:rPr lang="tr-TR" sz="1800" dirty="0" smtClean="0">
                <a:solidFill>
                  <a:srgbClr val="000000"/>
                </a:solidFill>
                <a:latin typeface="Verdana" panose="020B0604030504040204" pitchFamily="34" charset="0"/>
              </a:rPr>
              <a:t>bağlantısına tıklayarak açılan form doldurup talep kaydı oluşturabilir.</a:t>
            </a:r>
            <a:r>
              <a:rPr lang="tr-TR" sz="1800" b="1" dirty="0">
                <a:solidFill>
                  <a:srgbClr val="000000"/>
                </a:solidFill>
                <a:latin typeface="Verdana" panose="020B0604030504040204" pitchFamily="34" charset="0"/>
              </a:rPr>
              <a:t> </a:t>
            </a:r>
            <a:endParaRPr lang="tr-TR" sz="1800" b="1" dirty="0" smtClean="0">
              <a:solidFill>
                <a:srgbClr val="000000"/>
              </a:solidFill>
              <a:latin typeface="Verdana" panose="020B0604030504040204" pitchFamily="34" charset="0"/>
            </a:endParaRPr>
          </a:p>
          <a:p>
            <a:r>
              <a:rPr lang="tr-TR" sz="1600" b="1" dirty="0" smtClean="0">
                <a:solidFill>
                  <a:srgbClr val="000000"/>
                </a:solidFill>
                <a:latin typeface="Verdana" panose="020B0604030504040204" pitchFamily="34" charset="0"/>
              </a:rPr>
              <a:t/>
            </a:r>
            <a:br>
              <a:rPr lang="tr-TR" sz="1600" b="1" dirty="0" smtClean="0">
                <a:solidFill>
                  <a:srgbClr val="000000"/>
                </a:solidFill>
                <a:latin typeface="Verdana" panose="020B0604030504040204" pitchFamily="34" charset="0"/>
              </a:rPr>
            </a:br>
            <a:r>
              <a:rPr lang="tr-TR" sz="1600" b="1" dirty="0" smtClean="0">
                <a:solidFill>
                  <a:srgbClr val="000000"/>
                </a:solidFill>
                <a:latin typeface="Verdana" panose="020B0604030504040204" pitchFamily="34" charset="0"/>
              </a:rPr>
              <a:t>Bilgisayar Bakım/Onarım</a:t>
            </a:r>
          </a:p>
          <a:p>
            <a:r>
              <a:rPr lang="tr-TR" sz="1600" b="1" dirty="0">
                <a:solidFill>
                  <a:srgbClr val="000000"/>
                </a:solidFill>
                <a:latin typeface="Verdana" panose="020B0604030504040204" pitchFamily="34" charset="0"/>
              </a:rPr>
              <a:t>Yazıcı veya Tarayıcı Bakım </a:t>
            </a:r>
            <a:r>
              <a:rPr lang="tr-TR" sz="1600" b="1" dirty="0" smtClean="0">
                <a:solidFill>
                  <a:srgbClr val="000000"/>
                </a:solidFill>
                <a:latin typeface="Verdana" panose="020B0604030504040204" pitchFamily="34" charset="0"/>
              </a:rPr>
              <a:t>Onarım</a:t>
            </a:r>
            <a:endParaRPr lang="tr-TR" sz="1600" b="1" dirty="0"/>
          </a:p>
          <a:p>
            <a:r>
              <a:rPr lang="tr-TR" sz="1600" b="1" strike="sngStrike" dirty="0">
                <a:solidFill>
                  <a:srgbClr val="FF0000"/>
                </a:solidFill>
                <a:latin typeface="Verdana" panose="020B0604030504040204" pitchFamily="34" charset="0"/>
              </a:rPr>
              <a:t>CD/DVD </a:t>
            </a:r>
            <a:r>
              <a:rPr lang="tr-TR" sz="1600" b="1" strike="sngStrike" dirty="0" smtClean="0">
                <a:solidFill>
                  <a:srgbClr val="FF0000"/>
                </a:solidFill>
                <a:latin typeface="Verdana" panose="020B0604030504040204" pitchFamily="34" charset="0"/>
              </a:rPr>
              <a:t>Kopyalama Talebi</a:t>
            </a:r>
          </a:p>
          <a:p>
            <a:r>
              <a:rPr lang="tr-TR" sz="1600" b="1" strike="sngStrike" dirty="0" smtClean="0">
                <a:solidFill>
                  <a:srgbClr val="FF0000"/>
                </a:solidFill>
                <a:latin typeface="Verdana" panose="020B0604030504040204" pitchFamily="34" charset="0"/>
              </a:rPr>
              <a:t>Demirbaşı Olmayan Bilgisayar Tamiri Talebi</a:t>
            </a:r>
            <a:endParaRPr lang="tr-TR" sz="1600" b="1" strike="sngStrike" dirty="0">
              <a:solidFill>
                <a:srgbClr val="FF0000"/>
              </a:solidFill>
              <a:latin typeface="Verdana" panose="020B0604030504040204" pitchFamily="34" charset="0"/>
            </a:endParaRPr>
          </a:p>
          <a:p>
            <a:pPr algn="l"/>
            <a:endParaRPr lang="tr-TR" sz="1800" dirty="0">
              <a:solidFill>
                <a:srgbClr val="000000"/>
              </a:solidFill>
              <a:latin typeface="Verdana" panose="020B0604030504040204" pitchFamily="34" charset="0"/>
            </a:endParaRPr>
          </a:p>
          <a:p>
            <a:pPr algn="l"/>
            <a:r>
              <a:rPr lang="tr-TR" sz="3600" dirty="0" smtClean="0">
                <a:solidFill>
                  <a:srgbClr val="000000"/>
                </a:solidFill>
                <a:latin typeface="Verdana" panose="020B0604030504040204" pitchFamily="34" charset="0"/>
              </a:rPr>
              <a:t/>
            </a:r>
            <a:br>
              <a:rPr lang="tr-TR" sz="3600" dirty="0" smtClean="0">
                <a:solidFill>
                  <a:srgbClr val="000000"/>
                </a:solidFill>
                <a:latin typeface="Verdana" panose="020B0604030504040204" pitchFamily="34" charset="0"/>
              </a:rPr>
            </a:br>
            <a:endParaRPr lang="tr-TR" sz="3600" dirty="0" smtClean="0">
              <a:solidFill>
                <a:srgbClr val="000000"/>
              </a:solidFill>
              <a:latin typeface="Verdana" panose="020B0604030504040204" pitchFamily="34" charset="0"/>
            </a:endParaRPr>
          </a:p>
        </p:txBody>
      </p:sp>
      <p:pic>
        <p:nvPicPr>
          <p:cNvPr id="4" name="Resim 3"/>
          <p:cNvPicPr>
            <a:picLocks noChangeAspect="1"/>
          </p:cNvPicPr>
          <p:nvPr/>
        </p:nvPicPr>
        <p:blipFill>
          <a:blip r:embed="rId3"/>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121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80">
                                          <p:stCondLst>
                                            <p:cond delay="0"/>
                                          </p:stCondLst>
                                        </p:cTn>
                                        <p:tgtEl>
                                          <p:spTgt spid="3">
                                            <p:txEl>
                                              <p:pRg st="7" end="7"/>
                                            </p:txEl>
                                          </p:spTgt>
                                        </p:tgtEl>
                                      </p:cBhvr>
                                    </p:animEffect>
                                    <p:anim calcmode="lin" valueType="num">
                                      <p:cBhvr>
                                        <p:cTn id="2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7" end="7"/>
                                            </p:txEl>
                                          </p:spTgt>
                                        </p:tgtEl>
                                      </p:cBhvr>
                                      <p:to x="100000" y="60000"/>
                                    </p:animScale>
                                    <p:animScale>
                                      <p:cBhvr>
                                        <p:cTn id="30" dur="166" decel="50000">
                                          <p:stCondLst>
                                            <p:cond delay="676"/>
                                          </p:stCondLst>
                                        </p:cTn>
                                        <p:tgtEl>
                                          <p:spTgt spid="3">
                                            <p:txEl>
                                              <p:pRg st="7" end="7"/>
                                            </p:txEl>
                                          </p:spTgt>
                                        </p:tgtEl>
                                      </p:cBhvr>
                                      <p:to x="100000" y="100000"/>
                                    </p:animScale>
                                    <p:animScale>
                                      <p:cBhvr>
                                        <p:cTn id="31" dur="26">
                                          <p:stCondLst>
                                            <p:cond delay="1312"/>
                                          </p:stCondLst>
                                        </p:cTn>
                                        <p:tgtEl>
                                          <p:spTgt spid="3">
                                            <p:txEl>
                                              <p:pRg st="7" end="7"/>
                                            </p:txEl>
                                          </p:spTgt>
                                        </p:tgtEl>
                                      </p:cBhvr>
                                      <p:to x="100000" y="80000"/>
                                    </p:animScale>
                                    <p:animScale>
                                      <p:cBhvr>
                                        <p:cTn id="32" dur="166" decel="50000">
                                          <p:stCondLst>
                                            <p:cond delay="1338"/>
                                          </p:stCondLst>
                                        </p:cTn>
                                        <p:tgtEl>
                                          <p:spTgt spid="3">
                                            <p:txEl>
                                              <p:pRg st="7" end="7"/>
                                            </p:txEl>
                                          </p:spTgt>
                                        </p:tgtEl>
                                      </p:cBhvr>
                                      <p:to x="100000" y="100000"/>
                                    </p:animScale>
                                    <p:animScale>
                                      <p:cBhvr>
                                        <p:cTn id="33" dur="26">
                                          <p:stCondLst>
                                            <p:cond delay="1642"/>
                                          </p:stCondLst>
                                        </p:cTn>
                                        <p:tgtEl>
                                          <p:spTgt spid="3">
                                            <p:txEl>
                                              <p:pRg st="7" end="7"/>
                                            </p:txEl>
                                          </p:spTgt>
                                        </p:tgtEl>
                                      </p:cBhvr>
                                      <p:to x="100000" y="90000"/>
                                    </p:animScale>
                                    <p:animScale>
                                      <p:cBhvr>
                                        <p:cTn id="34" dur="166" decel="50000">
                                          <p:stCondLst>
                                            <p:cond delay="1668"/>
                                          </p:stCondLst>
                                        </p:cTn>
                                        <p:tgtEl>
                                          <p:spTgt spid="3">
                                            <p:txEl>
                                              <p:pRg st="7" end="7"/>
                                            </p:txEl>
                                          </p:spTgt>
                                        </p:tgtEl>
                                      </p:cBhvr>
                                      <p:to x="100000" y="100000"/>
                                    </p:animScale>
                                    <p:animScale>
                                      <p:cBhvr>
                                        <p:cTn id="35" dur="26">
                                          <p:stCondLst>
                                            <p:cond delay="1808"/>
                                          </p:stCondLst>
                                        </p:cTn>
                                        <p:tgtEl>
                                          <p:spTgt spid="3">
                                            <p:txEl>
                                              <p:pRg st="7" end="7"/>
                                            </p:txEl>
                                          </p:spTgt>
                                        </p:tgtEl>
                                      </p:cBhvr>
                                      <p:to x="100000" y="95000"/>
                                    </p:animScale>
                                    <p:animScale>
                                      <p:cBhvr>
                                        <p:cTn id="36" dur="166" decel="50000">
                                          <p:stCondLst>
                                            <p:cond delay="1834"/>
                                          </p:stCondLst>
                                        </p:cTn>
                                        <p:tgtEl>
                                          <p:spTgt spid="3">
                                            <p:txEl>
                                              <p:pRg st="7" end="7"/>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80">
                                          <p:stCondLst>
                                            <p:cond delay="0"/>
                                          </p:stCondLst>
                                        </p:cTn>
                                        <p:tgtEl>
                                          <p:spTgt spid="3">
                                            <p:txEl>
                                              <p:pRg st="8" end="8"/>
                                            </p:txEl>
                                          </p:spTgt>
                                        </p:tgtEl>
                                      </p:cBhvr>
                                    </p:animEffect>
                                    <p:anim calcmode="lin" valueType="num">
                                      <p:cBhvr>
                                        <p:cTn id="4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8" end="8"/>
                                            </p:txEl>
                                          </p:spTgt>
                                        </p:tgtEl>
                                      </p:cBhvr>
                                      <p:to x="100000" y="60000"/>
                                    </p:animScale>
                                    <p:animScale>
                                      <p:cBhvr>
                                        <p:cTn id="46" dur="166" decel="50000">
                                          <p:stCondLst>
                                            <p:cond delay="676"/>
                                          </p:stCondLst>
                                        </p:cTn>
                                        <p:tgtEl>
                                          <p:spTgt spid="3">
                                            <p:txEl>
                                              <p:pRg st="8" end="8"/>
                                            </p:txEl>
                                          </p:spTgt>
                                        </p:tgtEl>
                                      </p:cBhvr>
                                      <p:to x="100000" y="100000"/>
                                    </p:animScale>
                                    <p:animScale>
                                      <p:cBhvr>
                                        <p:cTn id="47" dur="26">
                                          <p:stCondLst>
                                            <p:cond delay="1312"/>
                                          </p:stCondLst>
                                        </p:cTn>
                                        <p:tgtEl>
                                          <p:spTgt spid="3">
                                            <p:txEl>
                                              <p:pRg st="8" end="8"/>
                                            </p:txEl>
                                          </p:spTgt>
                                        </p:tgtEl>
                                      </p:cBhvr>
                                      <p:to x="100000" y="80000"/>
                                    </p:animScale>
                                    <p:animScale>
                                      <p:cBhvr>
                                        <p:cTn id="48" dur="166" decel="50000">
                                          <p:stCondLst>
                                            <p:cond delay="1338"/>
                                          </p:stCondLst>
                                        </p:cTn>
                                        <p:tgtEl>
                                          <p:spTgt spid="3">
                                            <p:txEl>
                                              <p:pRg st="8" end="8"/>
                                            </p:txEl>
                                          </p:spTgt>
                                        </p:tgtEl>
                                      </p:cBhvr>
                                      <p:to x="100000" y="100000"/>
                                    </p:animScale>
                                    <p:animScale>
                                      <p:cBhvr>
                                        <p:cTn id="49" dur="26">
                                          <p:stCondLst>
                                            <p:cond delay="1642"/>
                                          </p:stCondLst>
                                        </p:cTn>
                                        <p:tgtEl>
                                          <p:spTgt spid="3">
                                            <p:txEl>
                                              <p:pRg st="8" end="8"/>
                                            </p:txEl>
                                          </p:spTgt>
                                        </p:tgtEl>
                                      </p:cBhvr>
                                      <p:to x="100000" y="90000"/>
                                    </p:animScale>
                                    <p:animScale>
                                      <p:cBhvr>
                                        <p:cTn id="50" dur="166" decel="50000">
                                          <p:stCondLst>
                                            <p:cond delay="1668"/>
                                          </p:stCondLst>
                                        </p:cTn>
                                        <p:tgtEl>
                                          <p:spTgt spid="3">
                                            <p:txEl>
                                              <p:pRg st="8" end="8"/>
                                            </p:txEl>
                                          </p:spTgt>
                                        </p:tgtEl>
                                      </p:cBhvr>
                                      <p:to x="100000" y="100000"/>
                                    </p:animScale>
                                    <p:animScale>
                                      <p:cBhvr>
                                        <p:cTn id="51" dur="26">
                                          <p:stCondLst>
                                            <p:cond delay="1808"/>
                                          </p:stCondLst>
                                        </p:cTn>
                                        <p:tgtEl>
                                          <p:spTgt spid="3">
                                            <p:txEl>
                                              <p:pRg st="8" end="8"/>
                                            </p:txEl>
                                          </p:spTgt>
                                        </p:tgtEl>
                                      </p:cBhvr>
                                      <p:to x="100000" y="95000"/>
                                    </p:animScale>
                                    <p:animScale>
                                      <p:cBhvr>
                                        <p:cTn id="52" dur="166" decel="50000">
                                          <p:stCondLst>
                                            <p:cond delay="1834"/>
                                          </p:stCondLst>
                                        </p:cTn>
                                        <p:tgtEl>
                                          <p:spTgt spid="3">
                                            <p:txEl>
                                              <p:pRg st="8" end="8"/>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5" presetClass="exit" presetSubtype="0" fill="hold" nodeType="clickEffect">
                                  <p:stCondLst>
                                    <p:cond delay="0"/>
                                  </p:stCondLst>
                                  <p:childTnLst>
                                    <p:animEffect transition="out" filter="fade">
                                      <p:cBhvr>
                                        <p:cTn id="56" dur="2000"/>
                                        <p:tgtEl>
                                          <p:spTgt spid="3">
                                            <p:txEl>
                                              <p:pRg st="3" end="3"/>
                                            </p:txEl>
                                          </p:spTgt>
                                        </p:tgtEl>
                                      </p:cBhvr>
                                    </p:animEffect>
                                    <p:anim calcmode="lin" valueType="num">
                                      <p:cBhvr>
                                        <p:cTn id="57" dur="2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8" dur="2000"/>
                                        <p:tgtEl>
                                          <p:spTgt spid="3">
                                            <p:txEl>
                                              <p:pRg st="3" end="3"/>
                                            </p:txEl>
                                          </p:spTgt>
                                        </p:tgtEl>
                                        <p:attrNameLst>
                                          <p:attrName>ppt_h</p:attrName>
                                        </p:attrNameLst>
                                      </p:cBhvr>
                                      <p:tavLst>
                                        <p:tav tm="0">
                                          <p:val>
                                            <p:strVal val="ppt_h"/>
                                          </p:val>
                                        </p:tav>
                                        <p:tav tm="100000">
                                          <p:val>
                                            <p:strVal val="ppt_h"/>
                                          </p:val>
                                        </p:tav>
                                      </p:tavLst>
                                    </p:anim>
                                    <p:set>
                                      <p:cBhvr>
                                        <p:cTn id="59" dur="1" fill="hold">
                                          <p:stCondLst>
                                            <p:cond delay="1999"/>
                                          </p:stCondLst>
                                        </p:cTn>
                                        <p:tgtEl>
                                          <p:spTgt spid="3">
                                            <p:txEl>
                                              <p:pRg st="3" end="3"/>
                                            </p:txEl>
                                          </p:spTgt>
                                        </p:tgtEl>
                                        <p:attrNameLst>
                                          <p:attrName>style.visibility</p:attrName>
                                        </p:attrNameLst>
                                      </p:cBhvr>
                                      <p:to>
                                        <p:strVal val="hidden"/>
                                      </p:to>
                                    </p:set>
                                  </p:childTnLst>
                                </p:cTn>
                              </p:par>
                              <p:par>
                                <p:cTn id="60" presetID="45" presetClass="exit" presetSubtype="0" fill="hold" nodeType="withEffect">
                                  <p:stCondLst>
                                    <p:cond delay="0"/>
                                  </p:stCondLst>
                                  <p:childTnLst>
                                    <p:animEffect transition="out" filter="fade">
                                      <p:cBhvr>
                                        <p:cTn id="61" dur="2000"/>
                                        <p:tgtEl>
                                          <p:spTgt spid="3">
                                            <p:txEl>
                                              <p:pRg st="4" end="4"/>
                                            </p:txEl>
                                          </p:spTgt>
                                        </p:tgtEl>
                                      </p:cBhvr>
                                    </p:animEffect>
                                    <p:anim calcmode="lin" valueType="num">
                                      <p:cBhvr>
                                        <p:cTn id="62" dur="2000"/>
                                        <p:tgtEl>
                                          <p:spTgt spid="3">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 dur="2000"/>
                                        <p:tgtEl>
                                          <p:spTgt spid="3">
                                            <p:txEl>
                                              <p:pRg st="4" end="4"/>
                                            </p:txEl>
                                          </p:spTgt>
                                        </p:tgtEl>
                                        <p:attrNameLst>
                                          <p:attrName>ppt_h</p:attrName>
                                        </p:attrNameLst>
                                      </p:cBhvr>
                                      <p:tavLst>
                                        <p:tav tm="0">
                                          <p:val>
                                            <p:strVal val="ppt_h"/>
                                          </p:val>
                                        </p:tav>
                                        <p:tav tm="100000">
                                          <p:val>
                                            <p:strVal val="ppt_h"/>
                                          </p:val>
                                        </p:tav>
                                      </p:tavLst>
                                    </p:anim>
                                    <p:set>
                                      <p:cBhvr>
                                        <p:cTn id="64" dur="1" fill="hold">
                                          <p:stCondLst>
                                            <p:cond delay="1999"/>
                                          </p:stCondLst>
                                        </p:cTn>
                                        <p:tgtEl>
                                          <p:spTgt spid="3">
                                            <p:txEl>
                                              <p:pRg st="4" end="4"/>
                                            </p:txEl>
                                          </p:spTgt>
                                        </p:tgtEl>
                                        <p:attrNameLst>
                                          <p:attrName>style.visibility</p:attrName>
                                        </p:attrNameLst>
                                      </p:cBhvr>
                                      <p:to>
                                        <p:strVal val="hidden"/>
                                      </p:to>
                                    </p:set>
                                  </p:childTnLst>
                                </p:cTn>
                              </p:par>
                              <p:par>
                                <p:cTn id="65" presetID="45" presetClass="exit" presetSubtype="0" fill="hold" nodeType="withEffect">
                                  <p:stCondLst>
                                    <p:cond delay="0"/>
                                  </p:stCondLst>
                                  <p:childTnLst>
                                    <p:animEffect transition="out" filter="fade">
                                      <p:cBhvr>
                                        <p:cTn id="66" dur="2000"/>
                                        <p:tgtEl>
                                          <p:spTgt spid="3">
                                            <p:txEl>
                                              <p:pRg st="5" end="5"/>
                                            </p:txEl>
                                          </p:spTgt>
                                        </p:tgtEl>
                                      </p:cBhvr>
                                    </p:animEffect>
                                    <p:anim calcmode="lin" valueType="num">
                                      <p:cBhvr>
                                        <p:cTn id="67" dur="2000"/>
                                        <p:tgtEl>
                                          <p:spTgt spid="3">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8" dur="2000"/>
                                        <p:tgtEl>
                                          <p:spTgt spid="3">
                                            <p:txEl>
                                              <p:pRg st="5" end="5"/>
                                            </p:txEl>
                                          </p:spTgt>
                                        </p:tgtEl>
                                        <p:attrNameLst>
                                          <p:attrName>ppt_h</p:attrName>
                                        </p:attrNameLst>
                                      </p:cBhvr>
                                      <p:tavLst>
                                        <p:tav tm="0">
                                          <p:val>
                                            <p:strVal val="ppt_h"/>
                                          </p:val>
                                        </p:tav>
                                        <p:tav tm="100000">
                                          <p:val>
                                            <p:strVal val="ppt_h"/>
                                          </p:val>
                                        </p:tav>
                                      </p:tavLst>
                                    </p:anim>
                                    <p:set>
                                      <p:cBhvr>
                                        <p:cTn id="69" dur="1" fill="hold">
                                          <p:stCondLst>
                                            <p:cond delay="1999"/>
                                          </p:stCondLst>
                                        </p:cTn>
                                        <p:tgtEl>
                                          <p:spTgt spid="3">
                                            <p:txEl>
                                              <p:pRg st="5" end="5"/>
                                            </p:txEl>
                                          </p:spTgt>
                                        </p:tgtEl>
                                        <p:attrNameLst>
                                          <p:attrName>style.visibility</p:attrName>
                                        </p:attrNameLst>
                                      </p:cBhvr>
                                      <p:to>
                                        <p:strVal val="hidden"/>
                                      </p:to>
                                    </p:set>
                                  </p:childTnLst>
                                </p:cTn>
                              </p:par>
                              <p:par>
                                <p:cTn id="70" presetID="45" presetClass="exit" presetSubtype="0" fill="hold" nodeType="withEffect">
                                  <p:stCondLst>
                                    <p:cond delay="0"/>
                                  </p:stCondLst>
                                  <p:childTnLst>
                                    <p:animEffect transition="out" filter="fade">
                                      <p:cBhvr>
                                        <p:cTn id="71" dur="2000"/>
                                        <p:tgtEl>
                                          <p:spTgt spid="3">
                                            <p:txEl>
                                              <p:pRg st="6" end="6"/>
                                            </p:txEl>
                                          </p:spTgt>
                                        </p:tgtEl>
                                      </p:cBhvr>
                                    </p:animEffect>
                                    <p:anim calcmode="lin" valueType="num">
                                      <p:cBhvr>
                                        <p:cTn id="72" dur="2000"/>
                                        <p:tgtEl>
                                          <p:spTgt spid="3">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3" dur="2000"/>
                                        <p:tgtEl>
                                          <p:spTgt spid="3">
                                            <p:txEl>
                                              <p:pRg st="6" end="6"/>
                                            </p:txEl>
                                          </p:spTgt>
                                        </p:tgtEl>
                                        <p:attrNameLst>
                                          <p:attrName>ppt_h</p:attrName>
                                        </p:attrNameLst>
                                      </p:cBhvr>
                                      <p:tavLst>
                                        <p:tav tm="0">
                                          <p:val>
                                            <p:strVal val="ppt_h"/>
                                          </p:val>
                                        </p:tav>
                                        <p:tav tm="100000">
                                          <p:val>
                                            <p:strVal val="ppt_h"/>
                                          </p:val>
                                        </p:tav>
                                      </p:tavLst>
                                    </p:anim>
                                    <p:set>
                                      <p:cBhvr>
                                        <p:cTn id="74" dur="1" fill="hold">
                                          <p:stCondLst>
                                            <p:cond delay="1999"/>
                                          </p:stCondLst>
                                        </p:cTn>
                                        <p:tgtEl>
                                          <p:spTgt spid="3">
                                            <p:txEl>
                                              <p:pRg st="6" end="6"/>
                                            </p:txEl>
                                          </p:spTgt>
                                        </p:tgtEl>
                                        <p:attrNameLst>
                                          <p:attrName>style.visibility</p:attrName>
                                        </p:attrNameLst>
                                      </p:cBhvr>
                                      <p:to>
                                        <p:strVal val="hidden"/>
                                      </p:to>
                                    </p:set>
                                  </p:childTnLst>
                                </p:cTn>
                              </p:par>
                              <p:par>
                                <p:cTn id="75" presetID="45" presetClass="exit" presetSubtype="0" fill="hold" nodeType="withEffect">
                                  <p:stCondLst>
                                    <p:cond delay="0"/>
                                  </p:stCondLst>
                                  <p:childTnLst>
                                    <p:animEffect transition="out" filter="fade">
                                      <p:cBhvr>
                                        <p:cTn id="76" dur="2000"/>
                                        <p:tgtEl>
                                          <p:spTgt spid="3">
                                            <p:txEl>
                                              <p:pRg st="7" end="7"/>
                                            </p:txEl>
                                          </p:spTgt>
                                        </p:tgtEl>
                                      </p:cBhvr>
                                    </p:animEffect>
                                    <p:anim calcmode="lin" valueType="num">
                                      <p:cBhvr>
                                        <p:cTn id="77" dur="2000"/>
                                        <p:tgtEl>
                                          <p:spTgt spid="3">
                                            <p:txEl>
                                              <p:pRg st="7" end="7"/>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2000"/>
                                        <p:tgtEl>
                                          <p:spTgt spid="3">
                                            <p:txEl>
                                              <p:pRg st="7" end="7"/>
                                            </p:txEl>
                                          </p:spTgt>
                                        </p:tgtEl>
                                        <p:attrNameLst>
                                          <p:attrName>ppt_h</p:attrName>
                                        </p:attrNameLst>
                                      </p:cBhvr>
                                      <p:tavLst>
                                        <p:tav tm="0">
                                          <p:val>
                                            <p:strVal val="ppt_h"/>
                                          </p:val>
                                        </p:tav>
                                        <p:tav tm="100000">
                                          <p:val>
                                            <p:strVal val="ppt_h"/>
                                          </p:val>
                                        </p:tav>
                                      </p:tavLst>
                                    </p:anim>
                                    <p:set>
                                      <p:cBhvr>
                                        <p:cTn id="79" dur="1" fill="hold">
                                          <p:stCondLst>
                                            <p:cond delay="1999"/>
                                          </p:stCondLst>
                                        </p:cTn>
                                        <p:tgtEl>
                                          <p:spTgt spid="3">
                                            <p:txEl>
                                              <p:pRg st="7" end="7"/>
                                            </p:txEl>
                                          </p:spTgt>
                                        </p:tgtEl>
                                        <p:attrNameLst>
                                          <p:attrName>style.visibility</p:attrName>
                                        </p:attrNameLst>
                                      </p:cBhvr>
                                      <p:to>
                                        <p:strVal val="hidden"/>
                                      </p:to>
                                    </p:set>
                                  </p:childTnLst>
                                </p:cTn>
                              </p:par>
                              <p:par>
                                <p:cTn id="80" presetID="45" presetClass="exit" presetSubtype="0" fill="hold" nodeType="withEffect">
                                  <p:stCondLst>
                                    <p:cond delay="0"/>
                                  </p:stCondLst>
                                  <p:childTnLst>
                                    <p:animEffect transition="out" filter="fade">
                                      <p:cBhvr>
                                        <p:cTn id="81" dur="2000"/>
                                        <p:tgtEl>
                                          <p:spTgt spid="3">
                                            <p:txEl>
                                              <p:pRg st="8" end="8"/>
                                            </p:txEl>
                                          </p:spTgt>
                                        </p:tgtEl>
                                      </p:cBhvr>
                                    </p:animEffect>
                                    <p:anim calcmode="lin" valueType="num">
                                      <p:cBhvr>
                                        <p:cTn id="82" dur="2000"/>
                                        <p:tgtEl>
                                          <p:spTgt spid="3">
                                            <p:txEl>
                                              <p:pRg st="8" end="8"/>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3" dur="2000"/>
                                        <p:tgtEl>
                                          <p:spTgt spid="3">
                                            <p:txEl>
                                              <p:pRg st="8" end="8"/>
                                            </p:txEl>
                                          </p:spTgt>
                                        </p:tgtEl>
                                        <p:attrNameLst>
                                          <p:attrName>ppt_h</p:attrName>
                                        </p:attrNameLst>
                                      </p:cBhvr>
                                      <p:tavLst>
                                        <p:tav tm="0">
                                          <p:val>
                                            <p:strVal val="ppt_h"/>
                                          </p:val>
                                        </p:tav>
                                        <p:tav tm="100000">
                                          <p:val>
                                            <p:strVal val="ppt_h"/>
                                          </p:val>
                                        </p:tav>
                                      </p:tavLst>
                                    </p:anim>
                                    <p:set>
                                      <p:cBhvr>
                                        <p:cTn id="84" dur="1" fill="hold">
                                          <p:stCondLst>
                                            <p:cond delay="1999"/>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414818" y="930436"/>
            <a:ext cx="9144000" cy="896660"/>
          </a:xfrm>
        </p:spPr>
        <p:txBody>
          <a:bodyPr>
            <a:normAutofit fontScale="90000"/>
          </a:bodyPr>
          <a:lstStyle/>
          <a:p>
            <a:pPr marL="1143000" indent="-1143000">
              <a:buFont typeface="+mj-lt"/>
              <a:buAutoNum type="arabicPeriod" startAt="2"/>
            </a:pPr>
            <a:r>
              <a:rPr lang="tr-TR" dirty="0" smtClean="0">
                <a:effectLst>
                  <a:outerShdw blurRad="38100" dist="38100" dir="2700000" algn="tl">
                    <a:srgbClr val="000000">
                      <a:alpha val="43137"/>
                    </a:srgbClr>
                  </a:outerShdw>
                </a:effectLst>
              </a:rPr>
              <a:t>Hizmetler</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974312" y="2344993"/>
            <a:ext cx="10397613" cy="3613355"/>
          </a:xfrm>
        </p:spPr>
        <p:txBody>
          <a:bodyPr numCol="1">
            <a:noAutofit/>
          </a:bodyPr>
          <a:lstStyle/>
          <a:p>
            <a:pPr marL="514350" indent="-514350" algn="l">
              <a:buFont typeface="+mj-lt"/>
              <a:buAutoNum type="alphaLcPeriod" startAt="7"/>
            </a:pPr>
            <a:r>
              <a:rPr lang="tr-TR" sz="3200" dirty="0" smtClean="0">
                <a:solidFill>
                  <a:srgbClr val="000000"/>
                </a:solidFill>
                <a:latin typeface="Verdana" panose="020B0604030504040204" pitchFamily="34" charset="0"/>
              </a:rPr>
              <a:t>Optik </a:t>
            </a:r>
            <a:r>
              <a:rPr lang="tr-TR" sz="3200" dirty="0">
                <a:solidFill>
                  <a:srgbClr val="000000"/>
                </a:solidFill>
                <a:latin typeface="Verdana" panose="020B0604030504040204" pitchFamily="34" charset="0"/>
              </a:rPr>
              <a:t>Form Okuma-Değerlendirme Hizmeti</a:t>
            </a:r>
          </a:p>
          <a:p>
            <a:pPr algn="l"/>
            <a:endParaRPr lang="tr-TR" sz="3200" dirty="0" smtClean="0">
              <a:solidFill>
                <a:srgbClr val="000000"/>
              </a:solidFill>
              <a:latin typeface="Verdana" panose="020B0604030504040204" pitchFamily="34" charset="0"/>
            </a:endParaRPr>
          </a:p>
          <a:p>
            <a:pPr algn="l"/>
            <a:r>
              <a:rPr lang="tr-TR" sz="2000" dirty="0" smtClean="0">
                <a:solidFill>
                  <a:srgbClr val="000000"/>
                </a:solidFill>
                <a:latin typeface="Verdana" panose="020B0604030504040204" pitchFamily="34" charset="0"/>
              </a:rPr>
              <a:t>Birimlerce veya fakülteler tarafından yapılan anket veya sınavlar için optik formların değerlendirilip sonuçların talep eden birimlerle veya fakülte ve yüksekokullarla paylaşılması.</a:t>
            </a:r>
          </a:p>
          <a:p>
            <a:pPr algn="l"/>
            <a:r>
              <a:rPr lang="tr-TR" sz="3600" dirty="0" smtClean="0">
                <a:solidFill>
                  <a:srgbClr val="000000"/>
                </a:solidFill>
                <a:latin typeface="Verdana" panose="020B0604030504040204" pitchFamily="34" charset="0"/>
              </a:rPr>
              <a:t/>
            </a:r>
            <a:br>
              <a:rPr lang="tr-TR" sz="3600" dirty="0" smtClean="0">
                <a:solidFill>
                  <a:srgbClr val="000000"/>
                </a:solidFill>
                <a:latin typeface="Verdana" panose="020B0604030504040204" pitchFamily="34" charset="0"/>
              </a:rPr>
            </a:br>
            <a:endParaRPr lang="tr-TR" sz="3600" dirty="0" smtClean="0">
              <a:solidFill>
                <a:srgbClr val="000000"/>
              </a:solidFill>
              <a:latin typeface="Verdana" panose="020B0604030504040204" pitchFamily="34" charset="0"/>
            </a:endParaRP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pic>
        <p:nvPicPr>
          <p:cNvPr id="3078" name="Picture 6" descr="http://bildembilgi.com.tr/images/detay/6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997" y="3732570"/>
            <a:ext cx="4931493" cy="32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4374"/>
            <a:ext cx="9144000" cy="900181"/>
          </a:xfrm>
        </p:spPr>
        <p:txBody>
          <a:bodyPr>
            <a:normAutofit fontScale="90000"/>
          </a:bodyPr>
          <a:lstStyle/>
          <a:p>
            <a:pPr marL="1143000" indent="-1143000">
              <a:buFont typeface="+mj-lt"/>
              <a:buAutoNum type="arabicPeriod" startAt="3"/>
            </a:pPr>
            <a:r>
              <a:rPr lang="tr-TR" b="1" dirty="0" smtClean="0">
                <a:effectLst>
                  <a:outerShdw blurRad="38100" dist="38100" dir="2700000" algn="tl">
                    <a:srgbClr val="000000">
                      <a:alpha val="43137"/>
                    </a:srgbClr>
                  </a:outerShdw>
                </a:effectLst>
              </a:rPr>
              <a:t>Organizasyon Şeması</a:t>
            </a:r>
            <a:endParaRPr lang="tr-TR"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4414684" y="8342767"/>
            <a:ext cx="9144000" cy="1655762"/>
          </a:xfrm>
        </p:spPr>
        <p:txBody>
          <a:bodyPr>
            <a:normAutofit/>
          </a:bodyPr>
          <a:lstStyle/>
          <a:p>
            <a:endParaRPr lang="tr-TR" sz="4800" dirty="0" smtClean="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3"/>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
        <p:nvSpPr>
          <p:cNvPr id="7" name="Rectangle 2"/>
          <p:cNvSpPr>
            <a:spLocks noChangeArrowheads="1"/>
          </p:cNvSpPr>
          <p:nvPr/>
        </p:nvSpPr>
        <p:spPr bwMode="auto">
          <a:xfrm>
            <a:off x="2890684" y="4152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8" name="Nesne 7"/>
          <p:cNvGraphicFramePr>
            <a:graphicFrameLocks noChangeAspect="1"/>
          </p:cNvGraphicFramePr>
          <p:nvPr>
            <p:extLst>
              <p:ext uri="{D42A27DB-BD31-4B8C-83A1-F6EECF244321}">
                <p14:modId xmlns:p14="http://schemas.microsoft.com/office/powerpoint/2010/main" val="1657642830"/>
              </p:ext>
            </p:extLst>
          </p:nvPr>
        </p:nvGraphicFramePr>
        <p:xfrm>
          <a:off x="973853" y="2235595"/>
          <a:ext cx="10363064" cy="4216490"/>
        </p:xfrm>
        <a:graphic>
          <a:graphicData uri="http://schemas.openxmlformats.org/presentationml/2006/ole">
            <mc:AlternateContent xmlns:mc="http://schemas.openxmlformats.org/markup-compatibility/2006">
              <mc:Choice xmlns:v="urn:schemas-microsoft-com:vml" Requires="v">
                <p:oleObj spid="_x0000_s2077" r:id="rId4" imgW="6718173" imgH="2735199" progId="Visio.Drawing.11">
                  <p:embed/>
                </p:oleObj>
              </mc:Choice>
              <mc:Fallback>
                <p:oleObj r:id="rId4" imgW="6718173" imgH="2735199"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853" y="2235595"/>
                        <a:ext cx="10363064" cy="4216490"/>
                      </a:xfrm>
                      <a:prstGeom prst="rect">
                        <a:avLst/>
                      </a:prstGeom>
                      <a:noFill/>
                    </p:spPr>
                  </p:pic>
                </p:oleObj>
              </mc:Fallback>
            </mc:AlternateContent>
          </a:graphicData>
        </a:graphic>
      </p:graphicFrame>
    </p:spTree>
    <p:extLst>
      <p:ext uri="{BB962C8B-B14F-4D97-AF65-F5344CB8AC3E}">
        <p14:creationId xmlns:p14="http://schemas.microsoft.com/office/powerpoint/2010/main" val="743612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497920"/>
            <a:ext cx="9144000" cy="906067"/>
          </a:xfrm>
        </p:spPr>
        <p:txBody>
          <a:bodyPr>
            <a:normAutofit fontScale="90000"/>
          </a:bodyPr>
          <a:lstStyle/>
          <a:p>
            <a:r>
              <a:rPr lang="tr-TR" dirty="0" smtClean="0">
                <a:effectLst>
                  <a:outerShdw blurRad="38100" dist="38100" dir="2700000" algn="tl">
                    <a:srgbClr val="000000">
                      <a:alpha val="43137"/>
                    </a:srgbClr>
                  </a:outerShdw>
                </a:effectLst>
              </a:rPr>
              <a:t>Müdürlükler ve Koordinatörlüklerin Konumları</a:t>
            </a:r>
            <a:endParaRPr lang="tr-TR"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graphicFrame>
        <p:nvGraphicFramePr>
          <p:cNvPr id="10" name="Tablo 9"/>
          <p:cNvGraphicFramePr>
            <a:graphicFrameLocks noGrp="1"/>
          </p:cNvGraphicFramePr>
          <p:nvPr>
            <p:extLst>
              <p:ext uri="{D42A27DB-BD31-4B8C-83A1-F6EECF244321}">
                <p14:modId xmlns:p14="http://schemas.microsoft.com/office/powerpoint/2010/main" val="2799139512"/>
              </p:ext>
            </p:extLst>
          </p:nvPr>
        </p:nvGraphicFramePr>
        <p:xfrm>
          <a:off x="471948" y="3241640"/>
          <a:ext cx="11356257" cy="1854200"/>
        </p:xfrm>
        <a:graphic>
          <a:graphicData uri="http://schemas.openxmlformats.org/drawingml/2006/table">
            <a:tbl>
              <a:tblPr firstRow="1" bandRow="1">
                <a:tableStyleId>{5C22544A-7EE6-4342-B048-85BDC9FD1C3A}</a:tableStyleId>
              </a:tblPr>
              <a:tblGrid>
                <a:gridCol w="3318408"/>
                <a:gridCol w="1347211"/>
                <a:gridCol w="6690638"/>
              </a:tblGrid>
              <a:tr h="370840">
                <a:tc>
                  <a:txBody>
                    <a:bodyPr/>
                    <a:lstStyle/>
                    <a:p>
                      <a:r>
                        <a:rPr lang="tr-TR" sz="1800" dirty="0" smtClean="0">
                          <a:solidFill>
                            <a:schemeClr val="tx1"/>
                          </a:solidFill>
                        </a:rPr>
                        <a:t>Birim</a:t>
                      </a:r>
                      <a:endParaRPr lang="tr-TR" sz="1800" dirty="0">
                        <a:solidFill>
                          <a:schemeClr val="tx1"/>
                        </a:solidFill>
                      </a:endParaRPr>
                    </a:p>
                  </a:txBody>
                  <a:tcPr/>
                </a:tc>
                <a:tc>
                  <a:txBody>
                    <a:bodyPr/>
                    <a:lstStyle/>
                    <a:p>
                      <a:r>
                        <a:rPr lang="tr-TR" sz="1800" dirty="0" smtClean="0">
                          <a:solidFill>
                            <a:schemeClr val="tx1"/>
                          </a:solidFill>
                        </a:rPr>
                        <a:t>Konum</a:t>
                      </a:r>
                      <a:endParaRPr lang="tr-TR" sz="1800" dirty="0">
                        <a:solidFill>
                          <a:schemeClr val="tx1"/>
                        </a:solidFill>
                      </a:endParaRPr>
                    </a:p>
                  </a:txBody>
                  <a:tcPr/>
                </a:tc>
                <a:tc>
                  <a:txBody>
                    <a:bodyPr/>
                    <a:lstStyle/>
                    <a:p>
                      <a:r>
                        <a:rPr lang="tr-TR" sz="1800" dirty="0" smtClean="0">
                          <a:solidFill>
                            <a:schemeClr val="tx1"/>
                          </a:solidFill>
                        </a:rPr>
                        <a:t>Ulaşılması Gereken</a:t>
                      </a:r>
                      <a:r>
                        <a:rPr lang="tr-TR" sz="1800" baseline="0" dirty="0" smtClean="0">
                          <a:solidFill>
                            <a:schemeClr val="tx1"/>
                          </a:solidFill>
                        </a:rPr>
                        <a:t> Genel </a:t>
                      </a:r>
                      <a:r>
                        <a:rPr lang="tr-TR" sz="1800" dirty="0" smtClean="0">
                          <a:solidFill>
                            <a:schemeClr val="tx1"/>
                          </a:solidFill>
                        </a:rPr>
                        <a:t>Koşullar</a:t>
                      </a:r>
                      <a:endParaRPr lang="tr-TR" sz="1800" dirty="0">
                        <a:solidFill>
                          <a:schemeClr val="tx1"/>
                        </a:solidFill>
                      </a:endParaRPr>
                    </a:p>
                  </a:txBody>
                  <a:tcPr/>
                </a:tc>
              </a:tr>
              <a:tr h="370840">
                <a:tc>
                  <a:txBody>
                    <a:bodyPr/>
                    <a:lstStyle/>
                    <a:p>
                      <a:r>
                        <a:rPr lang="tr-TR" dirty="0" smtClean="0"/>
                        <a:t>Yazılım Şube Müdürlüğü</a:t>
                      </a:r>
                      <a:endParaRPr lang="tr-TR" dirty="0"/>
                    </a:p>
                  </a:txBody>
                  <a:tcPr/>
                </a:tc>
                <a:tc>
                  <a:txBody>
                    <a:bodyPr/>
                    <a:lstStyle/>
                    <a:p>
                      <a:r>
                        <a:rPr lang="tr-TR" dirty="0" smtClean="0"/>
                        <a:t>YILDIZ</a:t>
                      </a:r>
                      <a:endParaRPr lang="tr-TR" dirty="0"/>
                    </a:p>
                  </a:txBody>
                  <a:tcPr/>
                </a:tc>
                <a:tc>
                  <a:txBody>
                    <a:bodyPr/>
                    <a:lstStyle/>
                    <a:p>
                      <a:r>
                        <a:rPr lang="tr-TR" dirty="0" err="1" smtClean="0"/>
                        <a:t>USIS,PERSIS,ARAS,GSIS,Öğrenci</a:t>
                      </a:r>
                      <a:r>
                        <a:rPr lang="tr-TR" dirty="0" smtClean="0"/>
                        <a:t> Bilgi Güncelleme,</a:t>
                      </a:r>
                      <a:endParaRPr lang="tr-TR" dirty="0"/>
                    </a:p>
                  </a:txBody>
                  <a:tcPr/>
                </a:tc>
              </a:tr>
              <a:tr h="370840">
                <a:tc>
                  <a:txBody>
                    <a:bodyPr/>
                    <a:lstStyle/>
                    <a:p>
                      <a:r>
                        <a:rPr lang="tr-TR" dirty="0" smtClean="0"/>
                        <a:t>Ağ ve Sistem Şube Müdürlüğü</a:t>
                      </a:r>
                      <a:endParaRPr lang="tr-TR" dirty="0"/>
                    </a:p>
                  </a:txBody>
                  <a:tcPr/>
                </a:tc>
                <a:tc>
                  <a:txBody>
                    <a:bodyPr/>
                    <a:lstStyle/>
                    <a:p>
                      <a:r>
                        <a:rPr lang="tr-TR" dirty="0" smtClean="0"/>
                        <a:t>DAVUTPAŞA</a:t>
                      </a:r>
                      <a:endParaRPr lang="tr-TR" dirty="0"/>
                    </a:p>
                  </a:txBody>
                  <a:tcPr/>
                </a:tc>
                <a:tc>
                  <a:txBody>
                    <a:bodyPr/>
                    <a:lstStyle/>
                    <a:p>
                      <a:r>
                        <a:rPr lang="tr-TR" dirty="0" smtClean="0"/>
                        <a:t>İnternet</a:t>
                      </a:r>
                      <a:r>
                        <a:rPr lang="tr-TR" baseline="0" dirty="0" smtClean="0"/>
                        <a:t>e Bağlanamama, Kablosuz İnternet </a:t>
                      </a:r>
                      <a:r>
                        <a:rPr lang="tr-TR" baseline="0" dirty="0" err="1" smtClean="0"/>
                        <a:t>Sorunu,FTP,Ürün</a:t>
                      </a:r>
                      <a:r>
                        <a:rPr lang="tr-TR" baseline="0" dirty="0" smtClean="0"/>
                        <a:t> Anahtarı</a:t>
                      </a:r>
                      <a:endParaRPr lang="tr-TR" dirty="0"/>
                    </a:p>
                  </a:txBody>
                  <a:tcPr/>
                </a:tc>
              </a:tr>
              <a:tr h="370840">
                <a:tc>
                  <a:txBody>
                    <a:bodyPr/>
                    <a:lstStyle/>
                    <a:p>
                      <a:r>
                        <a:rPr lang="tr-TR" dirty="0" smtClean="0"/>
                        <a:t>E-Yıldız Proje Koordinatörlüğü</a:t>
                      </a:r>
                      <a:endParaRPr lang="tr-TR" dirty="0"/>
                    </a:p>
                  </a:txBody>
                  <a:tcPr/>
                </a:tc>
                <a:tc>
                  <a:txBody>
                    <a:bodyPr/>
                    <a:lstStyle/>
                    <a:p>
                      <a:r>
                        <a:rPr lang="tr-TR" dirty="0" smtClean="0"/>
                        <a:t>DAVUTPAŞA</a:t>
                      </a:r>
                      <a:endParaRPr lang="tr-TR" dirty="0"/>
                    </a:p>
                  </a:txBody>
                  <a:tcPr/>
                </a:tc>
                <a:tc>
                  <a:txBody>
                    <a:bodyPr/>
                    <a:lstStyle/>
                    <a:p>
                      <a:r>
                        <a:rPr lang="tr-TR" dirty="0" smtClean="0"/>
                        <a:t>Personel Kartı,</a:t>
                      </a:r>
                      <a:r>
                        <a:rPr lang="tr-TR" baseline="0" dirty="0" smtClean="0"/>
                        <a:t> Öğrenci Kimlik Kartı </a:t>
                      </a:r>
                      <a:r>
                        <a:rPr lang="tr-TR" baseline="0" dirty="0" err="1" smtClean="0"/>
                        <a:t>vs</a:t>
                      </a:r>
                      <a:r>
                        <a:rPr lang="tr-TR" baseline="0" dirty="0" smtClean="0"/>
                        <a:t> Sorunlar</a:t>
                      </a:r>
                      <a:endParaRPr lang="tr-TR" dirty="0"/>
                    </a:p>
                  </a:txBody>
                  <a:tcPr/>
                </a:tc>
              </a:tr>
              <a:tr h="370840">
                <a:tc>
                  <a:txBody>
                    <a:bodyPr/>
                    <a:lstStyle/>
                    <a:p>
                      <a:r>
                        <a:rPr lang="tr-TR" dirty="0" smtClean="0"/>
                        <a:t>Teknik Servis Şube Müdürlüğü</a:t>
                      </a:r>
                      <a:endParaRPr lang="tr-TR" dirty="0"/>
                    </a:p>
                  </a:txBody>
                  <a:tcPr/>
                </a:tc>
                <a:tc>
                  <a:txBody>
                    <a:bodyPr/>
                    <a:lstStyle/>
                    <a:p>
                      <a:r>
                        <a:rPr lang="tr-TR" dirty="0" smtClean="0"/>
                        <a:t>YILDIZ</a:t>
                      </a:r>
                      <a:endParaRPr lang="tr-TR" dirty="0"/>
                    </a:p>
                  </a:txBody>
                  <a:tcPr/>
                </a:tc>
                <a:tc>
                  <a:txBody>
                    <a:bodyPr/>
                    <a:lstStyle/>
                    <a:p>
                      <a:r>
                        <a:rPr lang="tr-TR" dirty="0" smtClean="0"/>
                        <a:t>Zimmetli </a:t>
                      </a:r>
                      <a:r>
                        <a:rPr lang="tr-TR" dirty="0" err="1" smtClean="0"/>
                        <a:t>bilgisayar,yazıcı,</a:t>
                      </a:r>
                      <a:r>
                        <a:rPr lang="tr-TR" baseline="0" dirty="0" err="1" smtClean="0"/>
                        <a:t>tarayıcı</a:t>
                      </a:r>
                      <a:r>
                        <a:rPr lang="tr-TR" baseline="0" dirty="0" smtClean="0"/>
                        <a:t> </a:t>
                      </a:r>
                      <a:r>
                        <a:rPr lang="tr-TR" baseline="0" dirty="0" err="1" smtClean="0"/>
                        <a:t>vs</a:t>
                      </a:r>
                      <a:r>
                        <a:rPr lang="tr-TR" baseline="0" dirty="0" smtClean="0"/>
                        <a:t> </a:t>
                      </a:r>
                      <a:r>
                        <a:rPr lang="tr-TR" baseline="0" dirty="0" err="1" smtClean="0"/>
                        <a:t>arızalanması,kablolama</a:t>
                      </a:r>
                      <a:endParaRPr lang="tr-TR" dirty="0"/>
                    </a:p>
                  </a:txBody>
                  <a:tcPr/>
                </a:tc>
              </a:tr>
            </a:tbl>
          </a:graphicData>
        </a:graphic>
      </p:graphicFrame>
    </p:spTree>
    <p:extLst>
      <p:ext uri="{BB962C8B-B14F-4D97-AF65-F5344CB8AC3E}">
        <p14:creationId xmlns:p14="http://schemas.microsoft.com/office/powerpoint/2010/main" val="337866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497920"/>
            <a:ext cx="9144000" cy="2387600"/>
          </a:xfrm>
        </p:spPr>
        <p:txBody>
          <a:bodyPr/>
          <a:lstStyle/>
          <a:p>
            <a:r>
              <a:rPr lang="tr-TR" dirty="0" smtClean="0">
                <a:effectLst>
                  <a:outerShdw blurRad="38100" dist="38100" dir="2700000" algn="tl">
                    <a:srgbClr val="000000">
                      <a:alpha val="43137"/>
                    </a:srgbClr>
                  </a:outerShdw>
                </a:effectLst>
              </a:rPr>
              <a:t>Sorular ve Cevaplar</a:t>
            </a:r>
            <a:endParaRPr lang="tr-TR"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1474753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497920"/>
            <a:ext cx="9144000" cy="2387600"/>
          </a:xfrm>
        </p:spPr>
        <p:txBody>
          <a:bodyPr/>
          <a:lstStyle/>
          <a:p>
            <a:r>
              <a:rPr lang="tr-TR" dirty="0" smtClean="0">
                <a:effectLst>
                  <a:outerShdw blurRad="38100" dist="38100" dir="2700000" algn="tl">
                    <a:srgbClr val="000000">
                      <a:alpha val="43137"/>
                    </a:srgbClr>
                  </a:outerShdw>
                </a:effectLst>
              </a:rPr>
              <a:t>Yardım ve Destek</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524000" y="4189867"/>
            <a:ext cx="9144000" cy="1655762"/>
          </a:xfrm>
        </p:spPr>
        <p:txBody>
          <a:bodyPr>
            <a:normAutofit/>
          </a:bodyPr>
          <a:lstStyle/>
          <a:p>
            <a:r>
              <a:rPr lang="tr-TR" sz="4800" dirty="0" smtClean="0">
                <a:effectLst>
                  <a:outerShdw blurRad="38100" dist="38100" dir="2700000" algn="tl">
                    <a:srgbClr val="000000">
                      <a:alpha val="43137"/>
                    </a:srgbClr>
                  </a:outerShdw>
                </a:effectLst>
                <a:hlinkClick r:id="rId2"/>
              </a:rPr>
              <a:t>bilgiislem@yildiz.edu.tr</a:t>
            </a:r>
            <a:endParaRPr lang="tr-TR" sz="4800" dirty="0">
              <a:effectLst>
                <a:outerShdw blurRad="38100" dist="38100" dir="2700000" algn="tl">
                  <a:srgbClr val="000000">
                    <a:alpha val="43137"/>
                  </a:srgbClr>
                </a:outerShdw>
              </a:effectLst>
            </a:endParaRPr>
          </a:p>
          <a:p>
            <a:endParaRPr lang="tr-TR" sz="4800" dirty="0" smtClean="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3"/>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362701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886746" y="2316610"/>
            <a:ext cx="2177143" cy="2614053"/>
          </a:xfrm>
          <a:prstGeom prst="rect">
            <a:avLst/>
          </a:prstGeom>
        </p:spPr>
      </p:pic>
      <p:sp>
        <p:nvSpPr>
          <p:cNvPr id="3" name="Alt Başlık 2"/>
          <p:cNvSpPr>
            <a:spLocks noGrp="1"/>
          </p:cNvSpPr>
          <p:nvPr>
            <p:ph type="subTitle" idx="1"/>
          </p:nvPr>
        </p:nvSpPr>
        <p:spPr>
          <a:xfrm>
            <a:off x="4020997" y="2316611"/>
            <a:ext cx="6647003" cy="2674488"/>
          </a:xfrm>
        </p:spPr>
        <p:txBody>
          <a:bodyPr>
            <a:normAutofit/>
          </a:bodyPr>
          <a:lstStyle/>
          <a:p>
            <a:r>
              <a:rPr lang="tr-TR" sz="4400" dirty="0" smtClean="0">
                <a:effectLst>
                  <a:outerShdw blurRad="38100" dist="38100" dir="2700000" algn="tl">
                    <a:srgbClr val="000000">
                      <a:alpha val="43137"/>
                    </a:srgbClr>
                  </a:outerShdw>
                </a:effectLst>
              </a:rPr>
              <a:t>Uzman Kerem ERGÜN</a:t>
            </a:r>
            <a:br>
              <a:rPr lang="tr-TR" sz="4400" dirty="0" smtClean="0">
                <a:effectLst>
                  <a:outerShdw blurRad="38100" dist="38100" dir="2700000" algn="tl">
                    <a:srgbClr val="000000">
                      <a:alpha val="43137"/>
                    </a:srgbClr>
                  </a:outerShdw>
                </a:effectLst>
              </a:rPr>
            </a:br>
            <a:r>
              <a:rPr lang="tr-TR" sz="3200" dirty="0" smtClean="0">
                <a:effectLst>
                  <a:outerShdw blurRad="38100" dist="38100" dir="2700000" algn="tl">
                    <a:srgbClr val="000000">
                      <a:alpha val="43137"/>
                    </a:srgbClr>
                  </a:outerShdw>
                </a:effectLst>
              </a:rPr>
              <a:t>Sistem ve Ağ Yöneticisi</a:t>
            </a:r>
            <a:br>
              <a:rPr lang="tr-TR" sz="3200" dirty="0" smtClean="0">
                <a:effectLst>
                  <a:outerShdw blurRad="38100" dist="38100" dir="2700000" algn="tl">
                    <a:srgbClr val="000000">
                      <a:alpha val="43137"/>
                    </a:srgbClr>
                  </a:outerShdw>
                </a:effectLst>
              </a:rPr>
            </a:br>
            <a:r>
              <a:rPr lang="tr-TR" sz="3200" dirty="0" smtClean="0">
                <a:effectLst>
                  <a:outerShdw blurRad="38100" dist="38100" dir="2700000" algn="tl">
                    <a:srgbClr val="000000">
                      <a:alpha val="43137"/>
                    </a:srgbClr>
                  </a:outerShdw>
                </a:effectLst>
              </a:rPr>
              <a:t/>
            </a:r>
            <a:br>
              <a:rPr lang="tr-TR" sz="3200" dirty="0" smtClean="0">
                <a:effectLst>
                  <a:outerShdw blurRad="38100" dist="38100" dir="2700000" algn="tl">
                    <a:srgbClr val="000000">
                      <a:alpha val="43137"/>
                    </a:srgbClr>
                  </a:outerShdw>
                </a:effectLst>
              </a:rPr>
            </a:br>
            <a:r>
              <a:rPr lang="tr-TR" sz="3200" dirty="0" smtClean="0">
                <a:effectLst>
                  <a:outerShdw blurRad="38100" dist="38100" dir="2700000" algn="tl">
                    <a:srgbClr val="000000">
                      <a:alpha val="43137"/>
                    </a:srgbClr>
                  </a:outerShdw>
                </a:effectLst>
              </a:rPr>
              <a:t>Bilgi İşlem Daire Başkanlığı</a:t>
            </a:r>
            <a:br>
              <a:rPr lang="tr-TR" sz="3200" dirty="0" smtClean="0">
                <a:effectLst>
                  <a:outerShdw blurRad="38100" dist="38100" dir="2700000" algn="tl">
                    <a:srgbClr val="000000">
                      <a:alpha val="43137"/>
                    </a:srgbClr>
                  </a:outerShdw>
                </a:effectLst>
              </a:rPr>
            </a:br>
            <a:r>
              <a:rPr lang="tr-TR" dirty="0" smtClean="0">
                <a:effectLst>
                  <a:outerShdw blurRad="38100" dist="38100" dir="2700000" algn="tl">
                    <a:srgbClr val="000000">
                      <a:alpha val="43137"/>
                    </a:srgbClr>
                  </a:outerShdw>
                </a:effectLst>
              </a:rPr>
              <a:t>Ağ ve Sunucular Şube Müdürlüğü</a:t>
            </a:r>
            <a:br>
              <a:rPr lang="tr-TR" dirty="0" smtClean="0">
                <a:effectLst>
                  <a:outerShdw blurRad="38100" dist="38100" dir="2700000" algn="tl">
                    <a:srgbClr val="000000">
                      <a:alpha val="43137"/>
                    </a:srgbClr>
                  </a:outerShdw>
                </a:effectLst>
              </a:rPr>
            </a:br>
            <a:r>
              <a:rPr lang="tr-TR" sz="1800" dirty="0" smtClean="0">
                <a:effectLst>
                  <a:outerShdw blurRad="38100" dist="38100" dir="2700000" algn="tl">
                    <a:srgbClr val="000000">
                      <a:alpha val="43137"/>
                    </a:srgbClr>
                  </a:outerShdw>
                </a:effectLst>
              </a:rPr>
              <a:t>Dahili: 4097 / E-Posta: kergun@yildiz.edu.tr</a:t>
            </a:r>
          </a:p>
        </p:txBody>
      </p:sp>
      <p:pic>
        <p:nvPicPr>
          <p:cNvPr id="4" name="Resim 3"/>
          <p:cNvPicPr>
            <a:picLocks noChangeAspect="1"/>
          </p:cNvPicPr>
          <p:nvPr/>
        </p:nvPicPr>
        <p:blipFill>
          <a:blip r:embed="rId3"/>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1260220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497920"/>
            <a:ext cx="9144000" cy="2387600"/>
          </a:xfrm>
        </p:spPr>
        <p:txBody>
          <a:bodyPr/>
          <a:lstStyle/>
          <a:p>
            <a:r>
              <a:rPr lang="tr-TR" dirty="0" smtClean="0">
                <a:effectLst>
                  <a:outerShdw blurRad="38100" dist="38100" dir="2700000" algn="tl">
                    <a:srgbClr val="000000">
                      <a:alpha val="43137"/>
                    </a:srgbClr>
                  </a:outerShdw>
                </a:effectLst>
              </a:rPr>
              <a:t>FAYDALANILAN KAYNAKLAR</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524000" y="4189867"/>
            <a:ext cx="9144000" cy="1655762"/>
          </a:xfrm>
        </p:spPr>
        <p:txBody>
          <a:bodyPr>
            <a:normAutofit/>
          </a:bodyPr>
          <a:lstStyle/>
          <a:p>
            <a:r>
              <a:rPr lang="tr-TR" sz="4800" dirty="0" smtClean="0">
                <a:effectLst>
                  <a:outerShdw blurRad="38100" dist="38100" dir="2700000" algn="tl">
                    <a:srgbClr val="000000">
                      <a:alpha val="43137"/>
                    </a:srgbClr>
                  </a:outerShdw>
                </a:effectLst>
                <a:hlinkClick r:id="rId2"/>
              </a:rPr>
              <a:t>www.kalite.yildiz.edu.tr</a:t>
            </a:r>
            <a:endParaRPr lang="tr-TR" sz="4800" dirty="0" smtClean="0">
              <a:effectLst>
                <a:outerShdw blurRad="38100" dist="38100" dir="2700000" algn="tl">
                  <a:srgbClr val="000000">
                    <a:alpha val="43137"/>
                  </a:srgbClr>
                </a:outerShdw>
              </a:effectLst>
            </a:endParaRPr>
          </a:p>
          <a:p>
            <a:r>
              <a:rPr lang="tr-TR" sz="4800" dirty="0" smtClean="0">
                <a:effectLst>
                  <a:outerShdw blurRad="38100" dist="38100" dir="2700000" algn="tl">
                    <a:srgbClr val="000000">
                      <a:alpha val="43137"/>
                    </a:srgbClr>
                  </a:outerShdw>
                </a:effectLst>
                <a:hlinkClick r:id="rId3"/>
              </a:rPr>
              <a:t>www.bim.yildiz.edu.tr</a:t>
            </a:r>
            <a:endParaRPr lang="tr-TR" sz="4800" dirty="0" smtClean="0">
              <a:effectLst>
                <a:outerShdw blurRad="38100" dist="38100" dir="2700000" algn="tl">
                  <a:srgbClr val="000000">
                    <a:alpha val="43137"/>
                  </a:srgbClr>
                </a:outerShdw>
              </a:effectLst>
            </a:endParaRPr>
          </a:p>
          <a:p>
            <a:endParaRPr lang="tr-TR" sz="4800" dirty="0" smtClean="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4"/>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646334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886746" y="2316610"/>
            <a:ext cx="2177143" cy="2614053"/>
          </a:xfrm>
          <a:prstGeom prst="rect">
            <a:avLst/>
          </a:prstGeom>
        </p:spPr>
      </p:pic>
      <p:sp>
        <p:nvSpPr>
          <p:cNvPr id="3" name="Alt Başlık 2"/>
          <p:cNvSpPr>
            <a:spLocks noGrp="1"/>
          </p:cNvSpPr>
          <p:nvPr>
            <p:ph type="subTitle" idx="1"/>
          </p:nvPr>
        </p:nvSpPr>
        <p:spPr>
          <a:xfrm>
            <a:off x="4020997" y="2316611"/>
            <a:ext cx="6647003" cy="2674488"/>
          </a:xfrm>
        </p:spPr>
        <p:txBody>
          <a:bodyPr>
            <a:normAutofit/>
          </a:bodyPr>
          <a:lstStyle/>
          <a:p>
            <a:r>
              <a:rPr lang="tr-TR" sz="4400" dirty="0" smtClean="0">
                <a:effectLst>
                  <a:outerShdw blurRad="38100" dist="38100" dir="2700000" algn="tl">
                    <a:srgbClr val="000000">
                      <a:alpha val="43137"/>
                    </a:srgbClr>
                  </a:outerShdw>
                </a:effectLst>
              </a:rPr>
              <a:t>Uzman Kerem ERGÜN</a:t>
            </a:r>
            <a:br>
              <a:rPr lang="tr-TR" sz="4400" dirty="0" smtClean="0">
                <a:effectLst>
                  <a:outerShdw blurRad="38100" dist="38100" dir="2700000" algn="tl">
                    <a:srgbClr val="000000">
                      <a:alpha val="43137"/>
                    </a:srgbClr>
                  </a:outerShdw>
                </a:effectLst>
              </a:rPr>
            </a:br>
            <a:r>
              <a:rPr lang="tr-TR" sz="3200" dirty="0" smtClean="0">
                <a:effectLst>
                  <a:outerShdw blurRad="38100" dist="38100" dir="2700000" algn="tl">
                    <a:srgbClr val="000000">
                      <a:alpha val="43137"/>
                    </a:srgbClr>
                  </a:outerShdw>
                </a:effectLst>
              </a:rPr>
              <a:t>Sistem ve Ağ Yöneticisi</a:t>
            </a:r>
            <a:br>
              <a:rPr lang="tr-TR" sz="3200" dirty="0" smtClean="0">
                <a:effectLst>
                  <a:outerShdw blurRad="38100" dist="38100" dir="2700000" algn="tl">
                    <a:srgbClr val="000000">
                      <a:alpha val="43137"/>
                    </a:srgbClr>
                  </a:outerShdw>
                </a:effectLst>
              </a:rPr>
            </a:br>
            <a:r>
              <a:rPr lang="tr-TR" sz="3200" dirty="0" smtClean="0">
                <a:effectLst>
                  <a:outerShdw blurRad="38100" dist="38100" dir="2700000" algn="tl">
                    <a:srgbClr val="000000">
                      <a:alpha val="43137"/>
                    </a:srgbClr>
                  </a:outerShdw>
                </a:effectLst>
              </a:rPr>
              <a:t/>
            </a:r>
            <a:br>
              <a:rPr lang="tr-TR" sz="3200" dirty="0" smtClean="0">
                <a:effectLst>
                  <a:outerShdw blurRad="38100" dist="38100" dir="2700000" algn="tl">
                    <a:srgbClr val="000000">
                      <a:alpha val="43137"/>
                    </a:srgbClr>
                  </a:outerShdw>
                </a:effectLst>
              </a:rPr>
            </a:br>
            <a:r>
              <a:rPr lang="tr-TR" sz="3200" dirty="0" smtClean="0">
                <a:effectLst>
                  <a:outerShdw blurRad="38100" dist="38100" dir="2700000" algn="tl">
                    <a:srgbClr val="000000">
                      <a:alpha val="43137"/>
                    </a:srgbClr>
                  </a:outerShdw>
                </a:effectLst>
              </a:rPr>
              <a:t>Bilgi İşlem Daire Başkanlığı</a:t>
            </a:r>
            <a:br>
              <a:rPr lang="tr-TR" sz="3200" dirty="0" smtClean="0">
                <a:effectLst>
                  <a:outerShdw blurRad="38100" dist="38100" dir="2700000" algn="tl">
                    <a:srgbClr val="000000">
                      <a:alpha val="43137"/>
                    </a:srgbClr>
                  </a:outerShdw>
                </a:effectLst>
              </a:rPr>
            </a:br>
            <a:r>
              <a:rPr lang="tr-TR" dirty="0" smtClean="0">
                <a:effectLst>
                  <a:outerShdw blurRad="38100" dist="38100" dir="2700000" algn="tl">
                    <a:srgbClr val="000000">
                      <a:alpha val="43137"/>
                    </a:srgbClr>
                  </a:outerShdw>
                </a:effectLst>
              </a:rPr>
              <a:t>Ağ ve Sunucular Şube Müdürlüğü</a:t>
            </a:r>
            <a:br>
              <a:rPr lang="tr-TR" dirty="0" smtClean="0">
                <a:effectLst>
                  <a:outerShdw blurRad="38100" dist="38100" dir="2700000" algn="tl">
                    <a:srgbClr val="000000">
                      <a:alpha val="43137"/>
                    </a:srgbClr>
                  </a:outerShdw>
                </a:effectLst>
              </a:rPr>
            </a:br>
            <a:r>
              <a:rPr lang="tr-TR" sz="1800" dirty="0" smtClean="0">
                <a:effectLst>
                  <a:outerShdw blurRad="38100" dist="38100" dir="2700000" algn="tl">
                    <a:srgbClr val="000000">
                      <a:alpha val="43137"/>
                    </a:srgbClr>
                  </a:outerShdw>
                </a:effectLst>
              </a:rPr>
              <a:t>Dahili: 4097 / E-Posta: kergun@yildiz.edu.tr</a:t>
            </a:r>
          </a:p>
        </p:txBody>
      </p:sp>
      <p:pic>
        <p:nvPicPr>
          <p:cNvPr id="4" name="Resim 3"/>
          <p:cNvPicPr>
            <a:picLocks noChangeAspect="1"/>
          </p:cNvPicPr>
          <p:nvPr/>
        </p:nvPicPr>
        <p:blipFill>
          <a:blip r:embed="rId3"/>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1922838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497920"/>
            <a:ext cx="9144000" cy="2387600"/>
          </a:xfrm>
        </p:spPr>
        <p:txBody>
          <a:bodyPr/>
          <a:lstStyle/>
          <a:p>
            <a:r>
              <a:rPr lang="tr-TR" dirty="0" smtClean="0">
                <a:effectLst>
                  <a:outerShdw blurRad="38100" dist="38100" dir="2700000" algn="tl">
                    <a:srgbClr val="000000">
                      <a:alpha val="43137"/>
                    </a:srgbClr>
                  </a:outerShdw>
                </a:effectLst>
              </a:rPr>
              <a:t>Teşekkürler</a:t>
            </a:r>
            <a:endParaRPr lang="tr-TR"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4115996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17836" y="2186633"/>
            <a:ext cx="10508342" cy="2438400"/>
          </a:xfrm>
        </p:spPr>
        <p:txBody>
          <a:bodyPr>
            <a:noAutofit/>
          </a:bodyPr>
          <a:lstStyle/>
          <a:p>
            <a:pPr marL="742950" indent="-742950" algn="l">
              <a:buFont typeface="+mj-lt"/>
              <a:buAutoNum type="arabicPeriod"/>
            </a:pPr>
            <a:r>
              <a:rPr lang="tr-TR" sz="4400" dirty="0" smtClean="0">
                <a:effectLst>
                  <a:outerShdw blurRad="38100" dist="38100" dir="2700000" algn="tl">
                    <a:srgbClr val="000000">
                      <a:alpha val="43137"/>
                    </a:srgbClr>
                  </a:outerShdw>
                </a:effectLst>
              </a:rPr>
              <a:t>Tanım ve Tanışma</a:t>
            </a:r>
          </a:p>
          <a:p>
            <a:pPr marL="742950" indent="-742950" algn="l">
              <a:buFont typeface="+mj-lt"/>
              <a:buAutoNum type="arabicPeriod"/>
            </a:pPr>
            <a:r>
              <a:rPr lang="tr-TR" sz="4400" dirty="0" smtClean="0">
                <a:effectLst>
                  <a:outerShdw blurRad="38100" dist="38100" dir="2700000" algn="tl">
                    <a:srgbClr val="000000">
                      <a:alpha val="43137"/>
                    </a:srgbClr>
                  </a:outerShdw>
                </a:effectLst>
              </a:rPr>
              <a:t>Bilgi İşlem Hizmetleri</a:t>
            </a:r>
          </a:p>
          <a:p>
            <a:pPr marL="742950" indent="-742950" algn="l">
              <a:buFont typeface="+mj-lt"/>
              <a:buAutoNum type="arabicPeriod"/>
            </a:pPr>
            <a:r>
              <a:rPr lang="tr-TR" sz="4400" dirty="0" smtClean="0">
                <a:effectLst>
                  <a:outerShdw blurRad="38100" dist="38100" dir="2700000" algn="tl">
                    <a:srgbClr val="000000">
                      <a:alpha val="43137"/>
                    </a:srgbClr>
                  </a:outerShdw>
                </a:effectLst>
              </a:rPr>
              <a:t>Daire Başkanlığı Organizasyon Şeması</a:t>
            </a:r>
          </a:p>
          <a:p>
            <a:pPr marL="742950" indent="-742950" algn="l">
              <a:buFont typeface="+mj-lt"/>
              <a:buAutoNum type="arabicPeriod"/>
            </a:pPr>
            <a:r>
              <a:rPr lang="tr-TR" sz="4400" dirty="0" smtClean="0">
                <a:effectLst>
                  <a:outerShdw blurRad="38100" dist="38100" dir="2700000" algn="tl">
                    <a:srgbClr val="000000">
                      <a:alpha val="43137"/>
                    </a:srgbClr>
                  </a:outerShdw>
                </a:effectLst>
              </a:rPr>
              <a:t>Sorular ve Cevaplar</a:t>
            </a:r>
          </a:p>
          <a:p>
            <a:pPr marL="685800" indent="-685800">
              <a:buFont typeface="Arial" panose="020B0604020202020204" pitchFamily="34" charset="0"/>
              <a:buChar char="•"/>
            </a:pPr>
            <a:endParaRPr lang="tr-TR" sz="4400" dirty="0" smtClean="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9117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nodeType="clickEffect">
                                  <p:stCondLst>
                                    <p:cond delay="0"/>
                                  </p:stCondLst>
                                  <p:childTnLst>
                                    <p:animEffect transition="out" filter="circle(out)">
                                      <p:cBhvr>
                                        <p:cTn id="30" dur="2000"/>
                                        <p:tgtEl>
                                          <p:spTgt spid="3">
                                            <p:txEl>
                                              <p:pRg st="0" end="0"/>
                                            </p:txEl>
                                          </p:spTgt>
                                        </p:tgtEl>
                                      </p:cBhvr>
                                    </p:animEffect>
                                    <p:set>
                                      <p:cBhvr>
                                        <p:cTn id="31" dur="1" fill="hold">
                                          <p:stCondLst>
                                            <p:cond delay="1999"/>
                                          </p:stCondLst>
                                        </p:cTn>
                                        <p:tgtEl>
                                          <p:spTgt spid="3">
                                            <p:txEl>
                                              <p:pRg st="0" end="0"/>
                                            </p:txEl>
                                          </p:spTgt>
                                        </p:tgtEl>
                                        <p:attrNameLst>
                                          <p:attrName>style.visibility</p:attrName>
                                        </p:attrNameLst>
                                      </p:cBhvr>
                                      <p:to>
                                        <p:strVal val="hidden"/>
                                      </p:to>
                                    </p:set>
                                  </p:childTnLst>
                                </p:cTn>
                              </p:par>
                              <p:par>
                                <p:cTn id="32" presetID="6" presetClass="exit" presetSubtype="32" fill="hold" nodeType="withEffect">
                                  <p:stCondLst>
                                    <p:cond delay="0"/>
                                  </p:stCondLst>
                                  <p:childTnLst>
                                    <p:animEffect transition="out" filter="circle(out)">
                                      <p:cBhvr>
                                        <p:cTn id="33" dur="2000"/>
                                        <p:tgtEl>
                                          <p:spTgt spid="3">
                                            <p:txEl>
                                              <p:pRg st="1" end="1"/>
                                            </p:txEl>
                                          </p:spTgt>
                                        </p:tgtEl>
                                      </p:cBhvr>
                                    </p:animEffect>
                                    <p:set>
                                      <p:cBhvr>
                                        <p:cTn id="34" dur="1" fill="hold">
                                          <p:stCondLst>
                                            <p:cond delay="1999"/>
                                          </p:stCondLst>
                                        </p:cTn>
                                        <p:tgtEl>
                                          <p:spTgt spid="3">
                                            <p:txEl>
                                              <p:pRg st="1" end="1"/>
                                            </p:txEl>
                                          </p:spTgt>
                                        </p:tgtEl>
                                        <p:attrNameLst>
                                          <p:attrName>style.visibility</p:attrName>
                                        </p:attrNameLst>
                                      </p:cBhvr>
                                      <p:to>
                                        <p:strVal val="hidden"/>
                                      </p:to>
                                    </p:set>
                                  </p:childTnLst>
                                </p:cTn>
                              </p:par>
                              <p:par>
                                <p:cTn id="35" presetID="6" presetClass="exit" presetSubtype="32" fill="hold" nodeType="withEffect">
                                  <p:stCondLst>
                                    <p:cond delay="0"/>
                                  </p:stCondLst>
                                  <p:childTnLst>
                                    <p:animEffect transition="out" filter="circle(out)">
                                      <p:cBhvr>
                                        <p:cTn id="36" dur="2000"/>
                                        <p:tgtEl>
                                          <p:spTgt spid="3">
                                            <p:txEl>
                                              <p:pRg st="2" end="2"/>
                                            </p:txEl>
                                          </p:spTgt>
                                        </p:tgtEl>
                                      </p:cBhvr>
                                    </p:animEffect>
                                    <p:set>
                                      <p:cBhvr>
                                        <p:cTn id="37" dur="1" fill="hold">
                                          <p:stCondLst>
                                            <p:cond delay="1999"/>
                                          </p:stCondLst>
                                        </p:cTn>
                                        <p:tgtEl>
                                          <p:spTgt spid="3">
                                            <p:txEl>
                                              <p:pRg st="2" end="2"/>
                                            </p:txEl>
                                          </p:spTgt>
                                        </p:tgtEl>
                                        <p:attrNameLst>
                                          <p:attrName>style.visibility</p:attrName>
                                        </p:attrNameLst>
                                      </p:cBhvr>
                                      <p:to>
                                        <p:strVal val="hidden"/>
                                      </p:to>
                                    </p:set>
                                  </p:childTnLst>
                                </p:cTn>
                              </p:par>
                              <p:par>
                                <p:cTn id="38" presetID="6" presetClass="exit" presetSubtype="32" fill="hold" nodeType="withEffect">
                                  <p:stCondLst>
                                    <p:cond delay="0"/>
                                  </p:stCondLst>
                                  <p:childTnLst>
                                    <p:animEffect transition="out" filter="circle(out)">
                                      <p:cBhvr>
                                        <p:cTn id="39" dur="2000"/>
                                        <p:tgtEl>
                                          <p:spTgt spid="3">
                                            <p:txEl>
                                              <p:pRg st="3" end="3"/>
                                            </p:txEl>
                                          </p:spTgt>
                                        </p:tgtEl>
                                      </p:cBhvr>
                                    </p:animEffect>
                                    <p:set>
                                      <p:cBhvr>
                                        <p:cTn id="40"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497920"/>
            <a:ext cx="9144000" cy="1100137"/>
          </a:xfrm>
        </p:spPr>
        <p:txBody>
          <a:bodyPr/>
          <a:lstStyle/>
          <a:p>
            <a:r>
              <a:rPr lang="tr-TR" dirty="0" smtClean="0">
                <a:effectLst>
                  <a:outerShdw blurRad="38100" dist="38100" dir="2700000" algn="tl">
                    <a:srgbClr val="000000">
                      <a:alpha val="43137"/>
                    </a:srgbClr>
                  </a:outerShdw>
                </a:effectLst>
              </a:rPr>
              <a:t>Bilgi İşlem Daire Başkanlığı</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524000" y="3458414"/>
            <a:ext cx="9144000" cy="2662986"/>
          </a:xfrm>
        </p:spPr>
        <p:txBody>
          <a:bodyPr>
            <a:normAutofit lnSpcReduction="10000"/>
          </a:bodyPr>
          <a:lstStyle/>
          <a:p>
            <a:pPr algn="l"/>
            <a:r>
              <a:rPr lang="tr-TR" sz="3600" dirty="0"/>
              <a:t>Yıldız Teknik Üniversitesi </a:t>
            </a:r>
            <a:r>
              <a:rPr lang="tr-TR" sz="3600" dirty="0" smtClean="0"/>
              <a:t>bünyesinde </a:t>
            </a:r>
            <a:r>
              <a:rPr lang="tr-TR" sz="3600" dirty="0"/>
              <a:t>yürütülen bilgi işlem hizmetlerinin </a:t>
            </a:r>
            <a:r>
              <a:rPr lang="tr-TR" sz="3600" dirty="0" smtClean="0"/>
              <a:t>yürütüldüğü rektörlüğe bağlı idari birimdir.</a:t>
            </a:r>
          </a:p>
          <a:p>
            <a:r>
              <a:rPr lang="tr-TR" sz="3600" dirty="0" smtClean="0"/>
              <a:t/>
            </a:r>
            <a:br>
              <a:rPr lang="tr-TR" sz="3600" dirty="0" smtClean="0"/>
            </a:br>
            <a:r>
              <a:rPr lang="tr-TR" sz="3600" dirty="0" smtClean="0">
                <a:hlinkClick r:id="rId2"/>
              </a:rPr>
              <a:t>www.bim.yildiz.edu.tr</a:t>
            </a:r>
            <a:endParaRPr lang="tr-TR" sz="3600" dirty="0">
              <a:effectLst>
                <a:outerShdw blurRad="38100" dist="38100" dir="2700000" algn="tl">
                  <a:srgbClr val="000000">
                    <a:alpha val="43137"/>
                  </a:srgbClr>
                </a:outerShdw>
              </a:effectLst>
            </a:endParaRPr>
          </a:p>
          <a:p>
            <a:pPr algn="l"/>
            <a:endParaRPr lang="tr-TR" sz="3600" dirty="0" smtClean="0"/>
          </a:p>
        </p:txBody>
      </p:sp>
      <p:pic>
        <p:nvPicPr>
          <p:cNvPr id="4" name="Resim 3"/>
          <p:cNvPicPr>
            <a:picLocks noChangeAspect="1"/>
          </p:cNvPicPr>
          <p:nvPr/>
        </p:nvPicPr>
        <p:blipFill>
          <a:blip r:embed="rId3"/>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1342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414818" y="930436"/>
            <a:ext cx="9144000" cy="896660"/>
          </a:xfrm>
        </p:spPr>
        <p:txBody>
          <a:bodyPr>
            <a:normAutofit fontScale="90000"/>
          </a:bodyPr>
          <a:lstStyle/>
          <a:p>
            <a:pPr marL="1143000" indent="-1143000">
              <a:buFont typeface="+mj-lt"/>
              <a:buAutoNum type="arabicPeriod" startAt="2"/>
            </a:pPr>
            <a:r>
              <a:rPr lang="tr-TR" dirty="0" smtClean="0">
                <a:effectLst>
                  <a:outerShdw blurRad="38100" dist="38100" dir="2700000" algn="tl">
                    <a:srgbClr val="000000">
                      <a:alpha val="43137"/>
                    </a:srgbClr>
                  </a:outerShdw>
                </a:effectLst>
              </a:rPr>
              <a:t>Hizmetler</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277239" y="1991682"/>
            <a:ext cx="10000125" cy="3981264"/>
          </a:xfrm>
        </p:spPr>
        <p:txBody>
          <a:bodyPr>
            <a:noAutofit/>
          </a:bodyPr>
          <a:lstStyle/>
          <a:p>
            <a:pPr marL="457200" indent="-457200" algn="l">
              <a:buFont typeface="+mj-lt"/>
              <a:buAutoNum type="alphaLcParenR"/>
            </a:pPr>
            <a:r>
              <a:rPr lang="tr-TR" dirty="0">
                <a:solidFill>
                  <a:srgbClr val="000000"/>
                </a:solidFill>
                <a:latin typeface="Verdana" panose="020B0604030504040204" pitchFamily="34" charset="0"/>
              </a:rPr>
              <a:t>E-Posta Servisi</a:t>
            </a:r>
          </a:p>
          <a:p>
            <a:pPr marL="457200" indent="-457200" algn="l">
              <a:buFont typeface="+mj-lt"/>
              <a:buAutoNum type="alphaLcParenR"/>
            </a:pPr>
            <a:r>
              <a:rPr lang="tr-TR" dirty="0" smtClean="0">
                <a:solidFill>
                  <a:srgbClr val="000000"/>
                </a:solidFill>
                <a:latin typeface="Verdana" panose="020B0604030504040204" pitchFamily="34" charset="0"/>
              </a:rPr>
              <a:t>FTP ve Alt Alan Adı </a:t>
            </a:r>
            <a:r>
              <a:rPr lang="tr-TR" dirty="0">
                <a:solidFill>
                  <a:srgbClr val="000000"/>
                </a:solidFill>
                <a:latin typeface="Verdana" panose="020B0604030504040204" pitchFamily="34" charset="0"/>
              </a:rPr>
              <a:t>Servisi</a:t>
            </a:r>
          </a:p>
          <a:p>
            <a:pPr marL="457200" indent="-457200" algn="l">
              <a:buFont typeface="+mj-lt"/>
              <a:buAutoNum type="alphaLcParenR"/>
            </a:pPr>
            <a:r>
              <a:rPr lang="tr-TR" dirty="0" smtClean="0">
                <a:solidFill>
                  <a:srgbClr val="000000"/>
                </a:solidFill>
                <a:latin typeface="Verdana" panose="020B0604030504040204" pitchFamily="34" charset="0"/>
              </a:rPr>
              <a:t>Yazılım</a:t>
            </a:r>
          </a:p>
          <a:p>
            <a:pPr marL="457200" indent="-457200" algn="l">
              <a:buFont typeface="+mj-lt"/>
              <a:buAutoNum type="alphaLcParenR"/>
            </a:pPr>
            <a:r>
              <a:rPr lang="tr-TR" dirty="0" smtClean="0">
                <a:solidFill>
                  <a:srgbClr val="000000"/>
                </a:solidFill>
                <a:latin typeface="Verdana" panose="020B0604030504040204" pitchFamily="34" charset="0"/>
              </a:rPr>
              <a:t>Ağ ve Altyapı Güvenlik Hizmeti (</a:t>
            </a:r>
            <a:r>
              <a:rPr lang="tr-TR" dirty="0">
                <a:solidFill>
                  <a:srgbClr val="000000"/>
                </a:solidFill>
                <a:latin typeface="Verdana" panose="020B0604030504040204" pitchFamily="34" charset="0"/>
              </a:rPr>
              <a:t>Kampüs içi Internet </a:t>
            </a:r>
            <a:r>
              <a:rPr lang="tr-TR" dirty="0" smtClean="0">
                <a:solidFill>
                  <a:srgbClr val="000000"/>
                </a:solidFill>
                <a:latin typeface="Verdana" panose="020B0604030504040204" pitchFamily="34" charset="0"/>
              </a:rPr>
              <a:t>Erişimi)</a:t>
            </a:r>
          </a:p>
          <a:p>
            <a:pPr marL="457200" indent="-457200" algn="l">
              <a:buFont typeface="+mj-lt"/>
              <a:buAutoNum type="alphaLcParenR"/>
            </a:pPr>
            <a:r>
              <a:rPr lang="tr-TR" dirty="0" smtClean="0">
                <a:solidFill>
                  <a:srgbClr val="000000"/>
                </a:solidFill>
                <a:latin typeface="Verdana" panose="020B0604030504040204" pitchFamily="34" charset="0"/>
              </a:rPr>
              <a:t>Lisanslı Yazılım Dağıtım Servisi ve Ürün Anahtarı Sağlama</a:t>
            </a:r>
            <a:endParaRPr lang="tr-TR" dirty="0">
              <a:solidFill>
                <a:srgbClr val="000000"/>
              </a:solidFill>
              <a:latin typeface="Verdana" panose="020B0604030504040204" pitchFamily="34" charset="0"/>
            </a:endParaRPr>
          </a:p>
          <a:p>
            <a:pPr marL="457200" indent="-457200" algn="l">
              <a:buFont typeface="+mj-lt"/>
              <a:buAutoNum type="alphaLcParenR"/>
            </a:pPr>
            <a:r>
              <a:rPr lang="tr-TR" dirty="0">
                <a:solidFill>
                  <a:srgbClr val="000000"/>
                </a:solidFill>
                <a:latin typeface="Verdana" panose="020B0604030504040204" pitchFamily="34" charset="0"/>
              </a:rPr>
              <a:t>Teknik </a:t>
            </a:r>
            <a:r>
              <a:rPr lang="tr-TR" dirty="0" smtClean="0">
                <a:solidFill>
                  <a:srgbClr val="000000"/>
                </a:solidFill>
                <a:latin typeface="Verdana" panose="020B0604030504040204" pitchFamily="34" charset="0"/>
              </a:rPr>
              <a:t>Destek</a:t>
            </a:r>
          </a:p>
          <a:p>
            <a:pPr marL="457200" indent="-457200" algn="l">
              <a:buFont typeface="+mj-lt"/>
              <a:buAutoNum type="alphaLcParenR"/>
            </a:pPr>
            <a:r>
              <a:rPr lang="tr-TR" dirty="0" smtClean="0">
                <a:solidFill>
                  <a:srgbClr val="000000"/>
                </a:solidFill>
                <a:latin typeface="Verdana" panose="020B0604030504040204" pitchFamily="34" charset="0"/>
              </a:rPr>
              <a:t>Optik </a:t>
            </a:r>
            <a:r>
              <a:rPr lang="tr-TR" dirty="0">
                <a:solidFill>
                  <a:srgbClr val="000000"/>
                </a:solidFill>
                <a:latin typeface="Verdana" panose="020B0604030504040204" pitchFamily="34" charset="0"/>
              </a:rPr>
              <a:t>Form Okuma-Değerlendirme Hizmeti</a:t>
            </a:r>
          </a:p>
          <a:p>
            <a:endParaRPr lang="tr-TR" dirty="0" smtClean="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3"/>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25534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nodeType="clickEffect">
                                  <p:stCondLst>
                                    <p:cond delay="0"/>
                                  </p:stCondLst>
                                  <p:childTnLst>
                                    <p:animEffect transition="out" filter="barn(inVertical)">
                                      <p:cBhvr>
                                        <p:cTn id="41" dur="500"/>
                                        <p:tgtEl>
                                          <p:spTgt spid="3">
                                            <p:txEl>
                                              <p:pRg st="0" end="0"/>
                                            </p:txEl>
                                          </p:spTgt>
                                        </p:tgtEl>
                                      </p:cBhvr>
                                    </p:animEffect>
                                    <p:set>
                                      <p:cBhvr>
                                        <p:cTn id="42" dur="1" fill="hold">
                                          <p:stCondLst>
                                            <p:cond delay="499"/>
                                          </p:stCondLst>
                                        </p:cTn>
                                        <p:tgtEl>
                                          <p:spTgt spid="3">
                                            <p:txEl>
                                              <p:pRg st="0" end="0"/>
                                            </p:txEl>
                                          </p:spTgt>
                                        </p:tgtEl>
                                        <p:attrNameLst>
                                          <p:attrName>style.visibility</p:attrName>
                                        </p:attrNameLst>
                                      </p:cBhvr>
                                      <p:to>
                                        <p:strVal val="hidden"/>
                                      </p:to>
                                    </p:set>
                                  </p:childTnLst>
                                </p:cTn>
                              </p:par>
                              <p:par>
                                <p:cTn id="43" presetID="16" presetClass="exit" presetSubtype="21" fill="hold" nodeType="withEffect">
                                  <p:stCondLst>
                                    <p:cond delay="0"/>
                                  </p:stCondLst>
                                  <p:childTnLst>
                                    <p:animEffect transition="out" filter="barn(inVertical)">
                                      <p:cBhvr>
                                        <p:cTn id="44" dur="500"/>
                                        <p:tgtEl>
                                          <p:spTgt spid="3">
                                            <p:txEl>
                                              <p:pRg st="1" end="1"/>
                                            </p:txEl>
                                          </p:spTgt>
                                        </p:tgtEl>
                                      </p:cBhvr>
                                    </p:animEffect>
                                    <p:set>
                                      <p:cBhvr>
                                        <p:cTn id="45" dur="1" fill="hold">
                                          <p:stCondLst>
                                            <p:cond delay="499"/>
                                          </p:stCondLst>
                                        </p:cTn>
                                        <p:tgtEl>
                                          <p:spTgt spid="3">
                                            <p:txEl>
                                              <p:pRg st="1" end="1"/>
                                            </p:txEl>
                                          </p:spTgt>
                                        </p:tgtEl>
                                        <p:attrNameLst>
                                          <p:attrName>style.visibility</p:attrName>
                                        </p:attrNameLst>
                                      </p:cBhvr>
                                      <p:to>
                                        <p:strVal val="hidden"/>
                                      </p:to>
                                    </p:set>
                                  </p:childTnLst>
                                </p:cTn>
                              </p:par>
                              <p:par>
                                <p:cTn id="46" presetID="16" presetClass="exit" presetSubtype="21" fill="hold" nodeType="withEffect">
                                  <p:stCondLst>
                                    <p:cond delay="0"/>
                                  </p:stCondLst>
                                  <p:childTnLst>
                                    <p:animEffect transition="out" filter="barn(inVertical)">
                                      <p:cBhvr>
                                        <p:cTn id="47" dur="500"/>
                                        <p:tgtEl>
                                          <p:spTgt spid="3">
                                            <p:txEl>
                                              <p:pRg st="2" end="2"/>
                                            </p:txEl>
                                          </p:spTgt>
                                        </p:tgtEl>
                                      </p:cBhvr>
                                    </p:animEffect>
                                    <p:set>
                                      <p:cBhvr>
                                        <p:cTn id="48" dur="1" fill="hold">
                                          <p:stCondLst>
                                            <p:cond delay="499"/>
                                          </p:stCondLst>
                                        </p:cTn>
                                        <p:tgtEl>
                                          <p:spTgt spid="3">
                                            <p:txEl>
                                              <p:pRg st="2" end="2"/>
                                            </p:txEl>
                                          </p:spTgt>
                                        </p:tgtEl>
                                        <p:attrNameLst>
                                          <p:attrName>style.visibility</p:attrName>
                                        </p:attrNameLst>
                                      </p:cBhvr>
                                      <p:to>
                                        <p:strVal val="hidden"/>
                                      </p:to>
                                    </p:set>
                                  </p:childTnLst>
                                </p:cTn>
                              </p:par>
                              <p:par>
                                <p:cTn id="49" presetID="16" presetClass="exit" presetSubtype="21" fill="hold" nodeType="withEffect">
                                  <p:stCondLst>
                                    <p:cond delay="0"/>
                                  </p:stCondLst>
                                  <p:childTnLst>
                                    <p:animEffect transition="out" filter="barn(inVertical)">
                                      <p:cBhvr>
                                        <p:cTn id="50" dur="500"/>
                                        <p:tgtEl>
                                          <p:spTgt spid="3">
                                            <p:txEl>
                                              <p:pRg st="3" end="3"/>
                                            </p:txEl>
                                          </p:spTgt>
                                        </p:tgtEl>
                                      </p:cBhvr>
                                    </p:animEffect>
                                    <p:set>
                                      <p:cBhvr>
                                        <p:cTn id="51" dur="1" fill="hold">
                                          <p:stCondLst>
                                            <p:cond delay="499"/>
                                          </p:stCondLst>
                                        </p:cTn>
                                        <p:tgtEl>
                                          <p:spTgt spid="3">
                                            <p:txEl>
                                              <p:pRg st="3" end="3"/>
                                            </p:txEl>
                                          </p:spTgt>
                                        </p:tgtEl>
                                        <p:attrNameLst>
                                          <p:attrName>style.visibility</p:attrName>
                                        </p:attrNameLst>
                                      </p:cBhvr>
                                      <p:to>
                                        <p:strVal val="hidden"/>
                                      </p:to>
                                    </p:set>
                                  </p:childTnLst>
                                </p:cTn>
                              </p:par>
                              <p:par>
                                <p:cTn id="52" presetID="16" presetClass="exit" presetSubtype="21" fill="hold" nodeType="withEffect">
                                  <p:stCondLst>
                                    <p:cond delay="0"/>
                                  </p:stCondLst>
                                  <p:childTnLst>
                                    <p:animEffect transition="out" filter="barn(inVertical)">
                                      <p:cBhvr>
                                        <p:cTn id="53" dur="500"/>
                                        <p:tgtEl>
                                          <p:spTgt spid="3">
                                            <p:txEl>
                                              <p:pRg st="4" end="4"/>
                                            </p:txEl>
                                          </p:spTgt>
                                        </p:tgtEl>
                                      </p:cBhvr>
                                    </p:animEffect>
                                    <p:set>
                                      <p:cBhvr>
                                        <p:cTn id="54" dur="1" fill="hold">
                                          <p:stCondLst>
                                            <p:cond delay="499"/>
                                          </p:stCondLst>
                                        </p:cTn>
                                        <p:tgtEl>
                                          <p:spTgt spid="3">
                                            <p:txEl>
                                              <p:pRg st="4" end="4"/>
                                            </p:txEl>
                                          </p:spTgt>
                                        </p:tgtEl>
                                        <p:attrNameLst>
                                          <p:attrName>style.visibility</p:attrName>
                                        </p:attrNameLst>
                                      </p:cBhvr>
                                      <p:to>
                                        <p:strVal val="hidden"/>
                                      </p:to>
                                    </p:set>
                                  </p:childTnLst>
                                </p:cTn>
                              </p:par>
                              <p:par>
                                <p:cTn id="55" presetID="16" presetClass="exit" presetSubtype="21" fill="hold" nodeType="withEffect">
                                  <p:stCondLst>
                                    <p:cond delay="0"/>
                                  </p:stCondLst>
                                  <p:childTnLst>
                                    <p:animEffect transition="out" filter="barn(inVertical)">
                                      <p:cBhvr>
                                        <p:cTn id="56" dur="500"/>
                                        <p:tgtEl>
                                          <p:spTgt spid="3">
                                            <p:txEl>
                                              <p:pRg st="5" end="5"/>
                                            </p:txEl>
                                          </p:spTgt>
                                        </p:tgtEl>
                                      </p:cBhvr>
                                    </p:animEffect>
                                    <p:set>
                                      <p:cBhvr>
                                        <p:cTn id="57" dur="1" fill="hold">
                                          <p:stCondLst>
                                            <p:cond delay="499"/>
                                          </p:stCondLst>
                                        </p:cTn>
                                        <p:tgtEl>
                                          <p:spTgt spid="3">
                                            <p:txEl>
                                              <p:pRg st="5" end="5"/>
                                            </p:txEl>
                                          </p:spTgt>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3">
                                            <p:txEl>
                                              <p:pRg st="6" end="6"/>
                                            </p:txEl>
                                          </p:spTgt>
                                        </p:tgtEl>
                                      </p:cBhvr>
                                    </p:animEffect>
                                    <p:set>
                                      <p:cBhvr>
                                        <p:cTn id="60"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414818" y="930436"/>
            <a:ext cx="9144000" cy="896660"/>
          </a:xfrm>
        </p:spPr>
        <p:txBody>
          <a:bodyPr>
            <a:normAutofit fontScale="90000"/>
          </a:bodyPr>
          <a:lstStyle/>
          <a:p>
            <a:pPr marL="1143000" indent="-1143000">
              <a:buFont typeface="+mj-lt"/>
              <a:buAutoNum type="arabicPeriod" startAt="2"/>
            </a:pPr>
            <a:r>
              <a:rPr lang="tr-TR" dirty="0" smtClean="0">
                <a:effectLst>
                  <a:outerShdw blurRad="38100" dist="38100" dir="2700000" algn="tl">
                    <a:srgbClr val="000000">
                      <a:alpha val="43137"/>
                    </a:srgbClr>
                  </a:outerShdw>
                </a:effectLst>
              </a:rPr>
              <a:t>Hizmetler</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973853" y="1976284"/>
            <a:ext cx="10397613" cy="4542503"/>
          </a:xfrm>
        </p:spPr>
        <p:txBody>
          <a:bodyPr>
            <a:noAutofit/>
          </a:bodyPr>
          <a:lstStyle/>
          <a:p>
            <a:pPr marL="514350" indent="-514350" algn="l">
              <a:buFont typeface="+mj-lt"/>
              <a:buAutoNum type="alphaLcPeriod"/>
            </a:pPr>
            <a:r>
              <a:rPr lang="tr-TR" sz="3200" dirty="0">
                <a:solidFill>
                  <a:srgbClr val="000000"/>
                </a:solidFill>
                <a:latin typeface="Verdana" panose="020B0604030504040204" pitchFamily="34" charset="0"/>
              </a:rPr>
              <a:t>E-Posta </a:t>
            </a:r>
            <a:r>
              <a:rPr lang="tr-TR" sz="3200" dirty="0" smtClean="0">
                <a:solidFill>
                  <a:srgbClr val="000000"/>
                </a:solidFill>
                <a:latin typeface="Verdana" panose="020B0604030504040204" pitchFamily="34" charset="0"/>
              </a:rPr>
              <a:t>Servisi</a:t>
            </a:r>
            <a:r>
              <a:rPr lang="tr-TR" sz="3600" dirty="0" smtClean="0">
                <a:solidFill>
                  <a:srgbClr val="000000"/>
                </a:solidFill>
                <a:latin typeface="Verdana" panose="020B0604030504040204" pitchFamily="34" charset="0"/>
              </a:rPr>
              <a:t/>
            </a:r>
            <a:br>
              <a:rPr lang="tr-TR" sz="3600" dirty="0" smtClean="0">
                <a:solidFill>
                  <a:srgbClr val="000000"/>
                </a:solidFill>
                <a:latin typeface="Verdana" panose="020B0604030504040204" pitchFamily="34" charset="0"/>
              </a:rPr>
            </a:br>
            <a:endParaRPr lang="tr-TR" sz="3600" dirty="0" smtClean="0">
              <a:solidFill>
                <a:srgbClr val="000000"/>
              </a:solidFill>
              <a:latin typeface="Verdana" panose="020B0604030504040204" pitchFamily="34" charset="0"/>
            </a:endParaRPr>
          </a:p>
          <a:p>
            <a:pPr algn="l"/>
            <a:r>
              <a:rPr lang="tr-TR" sz="1800" b="1" dirty="0" smtClean="0">
                <a:solidFill>
                  <a:srgbClr val="000000"/>
                </a:solidFill>
                <a:latin typeface="Verdana" panose="020B0604030504040204" pitchFamily="34" charset="0"/>
              </a:rPr>
              <a:t>Personel:</a:t>
            </a:r>
            <a:r>
              <a:rPr lang="tr-TR" sz="1800" b="1" dirty="0">
                <a:solidFill>
                  <a:srgbClr val="000000"/>
                </a:solidFill>
                <a:latin typeface="Verdana" panose="020B0604030504040204" pitchFamily="34" charset="0"/>
              </a:rPr>
              <a:t> </a:t>
            </a:r>
            <a:r>
              <a:rPr lang="tr-TR" sz="1800" dirty="0" smtClean="0">
                <a:solidFill>
                  <a:schemeClr val="accent5">
                    <a:lumMod val="50000"/>
                  </a:schemeClr>
                </a:solidFill>
                <a:latin typeface="Verdana" panose="020B0604030504040204" pitchFamily="34" charset="0"/>
              </a:rPr>
              <a:t>@yildiz.edu.tr </a:t>
            </a:r>
            <a:r>
              <a:rPr lang="tr-TR" sz="1800" dirty="0" smtClean="0">
                <a:latin typeface="Verdana" panose="020B0604030504040204" pitchFamily="34" charset="0"/>
              </a:rPr>
              <a:t>ile biten mail adresi alır.</a:t>
            </a:r>
          </a:p>
          <a:p>
            <a:pPr marL="285750" indent="-285750" algn="l">
              <a:buFont typeface="Arial" panose="020B0604020202020204" pitchFamily="34" charset="0"/>
              <a:buChar char="•"/>
            </a:pPr>
            <a:r>
              <a:rPr lang="tr-TR" sz="1800" dirty="0" smtClean="0">
                <a:solidFill>
                  <a:srgbClr val="000000"/>
                </a:solidFill>
                <a:latin typeface="Verdana" panose="020B0604030504040204" pitchFamily="34" charset="0"/>
              </a:rPr>
              <a:t>Talep formu doldurarak talepte bulunur, bilgilerini kapalı zarf içinde teslim alır.</a:t>
            </a:r>
          </a:p>
          <a:p>
            <a:pPr marL="285750" indent="-285750" algn="l">
              <a:buFont typeface="Arial" panose="020B0604020202020204" pitchFamily="34" charset="0"/>
              <a:buChar char="•"/>
            </a:pPr>
            <a:r>
              <a:rPr lang="tr-TR" sz="1800" dirty="0" smtClean="0">
                <a:solidFill>
                  <a:srgbClr val="000000"/>
                </a:solidFill>
                <a:latin typeface="Verdana" panose="020B0604030504040204" pitchFamily="34" charset="0"/>
              </a:rPr>
              <a:t>Şifre kaybolması durumunda form doldurur,</a:t>
            </a:r>
            <a:r>
              <a:rPr lang="tr-TR" sz="1800" dirty="0">
                <a:solidFill>
                  <a:srgbClr val="000000"/>
                </a:solidFill>
                <a:latin typeface="Verdana" panose="020B0604030504040204" pitchFamily="34" charset="0"/>
              </a:rPr>
              <a:t> </a:t>
            </a:r>
            <a:r>
              <a:rPr lang="tr-TR" sz="1800" dirty="0" smtClean="0">
                <a:solidFill>
                  <a:srgbClr val="000000"/>
                </a:solidFill>
                <a:latin typeface="Verdana" panose="020B0604030504040204" pitchFamily="34" charset="0"/>
              </a:rPr>
              <a:t>bilgilerini </a:t>
            </a:r>
            <a:r>
              <a:rPr lang="tr-TR" sz="1800" u="sng" dirty="0" smtClean="0">
                <a:solidFill>
                  <a:srgbClr val="000000"/>
                </a:solidFill>
                <a:latin typeface="Verdana" panose="020B0604030504040204" pitchFamily="34" charset="0"/>
              </a:rPr>
              <a:t>kapalı </a:t>
            </a:r>
            <a:r>
              <a:rPr lang="tr-TR" sz="1800" u="sng" dirty="0">
                <a:solidFill>
                  <a:srgbClr val="000000"/>
                </a:solidFill>
                <a:latin typeface="Verdana" panose="020B0604030504040204" pitchFamily="34" charset="0"/>
              </a:rPr>
              <a:t>zarf içinde teslim </a:t>
            </a:r>
            <a:r>
              <a:rPr lang="tr-TR" sz="1800" u="sng" dirty="0" smtClean="0">
                <a:solidFill>
                  <a:srgbClr val="000000"/>
                </a:solidFill>
                <a:latin typeface="Verdana" panose="020B0604030504040204" pitchFamily="34" charset="0"/>
              </a:rPr>
              <a:t>alır.</a:t>
            </a:r>
            <a:r>
              <a:rPr lang="tr-TR" sz="1800" dirty="0" smtClean="0">
                <a:solidFill>
                  <a:srgbClr val="000000"/>
                </a:solidFill>
                <a:latin typeface="Verdana" panose="020B0604030504040204" pitchFamily="34" charset="0"/>
              </a:rPr>
              <a:t/>
            </a:r>
            <a:br>
              <a:rPr lang="tr-TR" sz="1800" dirty="0" smtClean="0">
                <a:solidFill>
                  <a:srgbClr val="000000"/>
                </a:solidFill>
                <a:latin typeface="Verdana" panose="020B0604030504040204" pitchFamily="34" charset="0"/>
              </a:rPr>
            </a:br>
            <a:endParaRPr lang="tr-TR" sz="1800" dirty="0" smtClean="0">
              <a:solidFill>
                <a:srgbClr val="000000"/>
              </a:solidFill>
              <a:latin typeface="Verdana" panose="020B0604030504040204" pitchFamily="34" charset="0"/>
            </a:endParaRPr>
          </a:p>
          <a:p>
            <a:pPr algn="l"/>
            <a:r>
              <a:rPr lang="tr-TR" sz="1800" b="1" dirty="0" smtClean="0">
                <a:solidFill>
                  <a:srgbClr val="000000"/>
                </a:solidFill>
                <a:latin typeface="Verdana" panose="020B0604030504040204" pitchFamily="34" charset="0"/>
              </a:rPr>
              <a:t>Öğrenci: </a:t>
            </a:r>
            <a:r>
              <a:rPr lang="tr-TR" sz="1800" dirty="0" smtClean="0">
                <a:solidFill>
                  <a:schemeClr val="accent5">
                    <a:lumMod val="50000"/>
                  </a:schemeClr>
                </a:solidFill>
                <a:latin typeface="Verdana" panose="020B0604030504040204" pitchFamily="34" charset="0"/>
              </a:rPr>
              <a:t>@std.yildiz.edu.tr </a:t>
            </a:r>
            <a:r>
              <a:rPr lang="tr-TR" sz="1800" dirty="0">
                <a:latin typeface="Verdana" panose="020B0604030504040204" pitchFamily="34" charset="0"/>
              </a:rPr>
              <a:t>ile biten mail adresi </a:t>
            </a:r>
            <a:r>
              <a:rPr lang="tr-TR" sz="1800" dirty="0" smtClean="0">
                <a:latin typeface="Verdana" panose="020B0604030504040204" pitchFamily="34" charset="0"/>
              </a:rPr>
              <a:t>alır.</a:t>
            </a:r>
            <a:endParaRPr lang="tr-TR" sz="1800" dirty="0">
              <a:latin typeface="Verdana" panose="020B0604030504040204" pitchFamily="34" charset="0"/>
            </a:endParaRPr>
          </a:p>
          <a:p>
            <a:pPr marL="285750" indent="-285750" algn="l">
              <a:buFont typeface="Arial" panose="020B0604020202020204" pitchFamily="34" charset="0"/>
              <a:buChar char="•"/>
            </a:pPr>
            <a:r>
              <a:rPr lang="tr-TR" sz="1800" dirty="0" smtClean="0">
                <a:latin typeface="Verdana" panose="020B0604030504040204" pitchFamily="34" charset="0"/>
              </a:rPr>
              <a:t>Mail adresi otomatik oluşturulur. Bilgilerini fakültesinden zarf içinde alır</a:t>
            </a:r>
            <a:r>
              <a:rPr lang="tr-TR" dirty="0" smtClean="0">
                <a:solidFill>
                  <a:srgbClr val="000000"/>
                </a:solidFill>
                <a:latin typeface="Verdana" panose="020B0604030504040204" pitchFamily="34" charset="0"/>
              </a:rPr>
              <a:t>.</a:t>
            </a:r>
          </a:p>
          <a:p>
            <a:pPr marL="285750" indent="-285750" algn="l">
              <a:buFont typeface="Arial" panose="020B0604020202020204" pitchFamily="34" charset="0"/>
              <a:buChar char="•"/>
            </a:pPr>
            <a:r>
              <a:rPr lang="tr-TR" sz="1800" dirty="0" smtClean="0">
                <a:solidFill>
                  <a:srgbClr val="000000"/>
                </a:solidFill>
                <a:latin typeface="Verdana" panose="020B0604030504040204" pitchFamily="34" charset="0"/>
              </a:rPr>
              <a:t>Şifre kaybolması durumunda form doldurur, şahsen veya eposta yoluyla başvuruda      </a:t>
            </a:r>
          </a:p>
          <a:p>
            <a:pPr algn="l"/>
            <a:r>
              <a:rPr lang="tr-TR" sz="1800" dirty="0">
                <a:solidFill>
                  <a:srgbClr val="000000"/>
                </a:solidFill>
                <a:latin typeface="Verdana" panose="020B0604030504040204" pitchFamily="34" charset="0"/>
              </a:rPr>
              <a:t> </a:t>
            </a:r>
            <a:r>
              <a:rPr lang="tr-TR" sz="1800" dirty="0" smtClean="0">
                <a:solidFill>
                  <a:srgbClr val="000000"/>
                </a:solidFill>
                <a:latin typeface="Verdana" panose="020B0604030504040204" pitchFamily="34" charset="0"/>
              </a:rPr>
              <a:t>   bulunur, </a:t>
            </a:r>
            <a:r>
              <a:rPr lang="tr-TR" sz="1800" u="sng" dirty="0" smtClean="0">
                <a:solidFill>
                  <a:srgbClr val="000000"/>
                </a:solidFill>
                <a:latin typeface="Verdana" panose="020B0604030504040204" pitchFamily="34" charset="0"/>
              </a:rPr>
              <a:t>kayıp şifre sıfırlanır, gerekli bilgileri kendisine eposta yoluyla gönderilir</a:t>
            </a:r>
            <a:r>
              <a:rPr lang="tr-TR" sz="1800" dirty="0" smtClean="0">
                <a:solidFill>
                  <a:srgbClr val="000000"/>
                </a:solidFill>
                <a:latin typeface="Verdana" panose="020B0604030504040204" pitchFamily="34" charset="0"/>
              </a:rPr>
              <a:t>.</a:t>
            </a:r>
            <a:endParaRPr lang="tr-TR" dirty="0" smtClean="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46688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414818" y="930436"/>
            <a:ext cx="9144000" cy="896660"/>
          </a:xfrm>
        </p:spPr>
        <p:txBody>
          <a:bodyPr>
            <a:normAutofit fontScale="90000"/>
          </a:bodyPr>
          <a:lstStyle/>
          <a:p>
            <a:pPr marL="1143000" indent="-1143000">
              <a:buFont typeface="+mj-lt"/>
              <a:buAutoNum type="arabicPeriod" startAt="2"/>
            </a:pPr>
            <a:r>
              <a:rPr lang="tr-TR" dirty="0" smtClean="0">
                <a:effectLst>
                  <a:outerShdw blurRad="38100" dist="38100" dir="2700000" algn="tl">
                    <a:srgbClr val="000000">
                      <a:alpha val="43137"/>
                    </a:srgbClr>
                  </a:outerShdw>
                </a:effectLst>
              </a:rPr>
              <a:t>Hizmetler</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973853" y="1976284"/>
            <a:ext cx="10397613" cy="4542503"/>
          </a:xfrm>
        </p:spPr>
        <p:txBody>
          <a:bodyPr>
            <a:noAutofit/>
          </a:bodyPr>
          <a:lstStyle/>
          <a:p>
            <a:pPr marL="514350" indent="-514350" algn="l">
              <a:buFont typeface="+mj-lt"/>
              <a:buAutoNum type="alphaLcPeriod" startAt="2"/>
            </a:pPr>
            <a:r>
              <a:rPr lang="tr-TR" sz="3200" dirty="0">
                <a:solidFill>
                  <a:srgbClr val="000000"/>
                </a:solidFill>
                <a:latin typeface="Verdana" panose="020B0604030504040204" pitchFamily="34" charset="0"/>
              </a:rPr>
              <a:t>FTP ve Alt Alan Adı </a:t>
            </a:r>
            <a:r>
              <a:rPr lang="tr-TR" sz="3200" dirty="0" smtClean="0">
                <a:solidFill>
                  <a:srgbClr val="000000"/>
                </a:solidFill>
                <a:latin typeface="Verdana" panose="020B0604030504040204" pitchFamily="34" charset="0"/>
              </a:rPr>
              <a:t>Servisi</a:t>
            </a:r>
            <a:r>
              <a:rPr lang="tr-TR" sz="3600" dirty="0" smtClean="0">
                <a:solidFill>
                  <a:srgbClr val="000000"/>
                </a:solidFill>
                <a:latin typeface="Verdana" panose="020B0604030504040204" pitchFamily="34" charset="0"/>
              </a:rPr>
              <a:t/>
            </a:r>
            <a:br>
              <a:rPr lang="tr-TR" sz="3600" dirty="0" smtClean="0">
                <a:solidFill>
                  <a:srgbClr val="000000"/>
                </a:solidFill>
                <a:latin typeface="Verdana" panose="020B0604030504040204" pitchFamily="34" charset="0"/>
              </a:rPr>
            </a:br>
            <a:endParaRPr lang="tr-TR" sz="3600" dirty="0" smtClean="0">
              <a:solidFill>
                <a:srgbClr val="000000"/>
              </a:solidFill>
              <a:latin typeface="Verdana" panose="020B0604030504040204" pitchFamily="34" charset="0"/>
            </a:endParaRPr>
          </a:p>
          <a:p>
            <a:pPr algn="l"/>
            <a:r>
              <a:rPr lang="tr-TR" dirty="0"/>
              <a:t>Bilgi İşlem Daire Başkanlığınca verilen FTP hesaplarıyla Üniversitemiz personeli kişisel Web sayfalarını bağımsız olarak düzenleyip yayınlayabilirler.</a:t>
            </a:r>
          </a:p>
          <a:p>
            <a:pPr algn="l"/>
            <a:endParaRPr lang="tr-TR" sz="3600" dirty="0" smtClean="0">
              <a:solidFill>
                <a:srgbClr val="000000"/>
              </a:solidFill>
              <a:latin typeface="Verdana" panose="020B0604030504040204" pitchFamily="34" charset="0"/>
            </a:endParaRPr>
          </a:p>
          <a:p>
            <a:pPr algn="l"/>
            <a:r>
              <a:rPr lang="tr-TR" sz="2800" dirty="0"/>
              <a:t>Örnek: Ftp Kullanıcısı 	: </a:t>
            </a:r>
            <a:r>
              <a:rPr lang="tr-TR" sz="2800" dirty="0" err="1"/>
              <a:t>aaltin</a:t>
            </a:r>
            <a:r>
              <a:rPr lang="tr-TR" sz="2800" dirty="0"/>
              <a:t>  </a:t>
            </a:r>
          </a:p>
          <a:p>
            <a:pPr algn="l"/>
            <a:r>
              <a:rPr lang="tr-TR" sz="2800" dirty="0"/>
              <a:t>Web Adresi		         </a:t>
            </a:r>
            <a:r>
              <a:rPr lang="tr-TR" sz="2800" dirty="0" smtClean="0"/>
              <a:t>: </a:t>
            </a:r>
            <a:r>
              <a:rPr lang="tr-TR" sz="2800" u="sng" dirty="0">
                <a:hlinkClick r:id="rId2"/>
              </a:rPr>
              <a:t>www.yildiz.edu.tr/~aaltin</a:t>
            </a:r>
            <a:endParaRPr lang="tr-TR" sz="2800" dirty="0"/>
          </a:p>
          <a:p>
            <a:pPr algn="l"/>
            <a:r>
              <a:rPr lang="tr-TR" sz="2800" dirty="0"/>
              <a:t>Disk Alanı: 100 MB</a:t>
            </a:r>
          </a:p>
          <a:p>
            <a:pPr algn="l"/>
            <a:endParaRPr lang="tr-TR" sz="3600" dirty="0" smtClean="0">
              <a:solidFill>
                <a:srgbClr val="000000"/>
              </a:solidFill>
              <a:latin typeface="Verdana" panose="020B0604030504040204" pitchFamily="34" charset="0"/>
            </a:endParaRPr>
          </a:p>
        </p:txBody>
      </p:sp>
      <p:pic>
        <p:nvPicPr>
          <p:cNvPr id="4" name="Resim 3"/>
          <p:cNvPicPr>
            <a:picLocks noChangeAspect="1"/>
          </p:cNvPicPr>
          <p:nvPr/>
        </p:nvPicPr>
        <p:blipFill>
          <a:blip r:embed="rId3"/>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383179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414818" y="930436"/>
            <a:ext cx="9144000" cy="896660"/>
          </a:xfrm>
        </p:spPr>
        <p:txBody>
          <a:bodyPr>
            <a:normAutofit fontScale="90000"/>
          </a:bodyPr>
          <a:lstStyle/>
          <a:p>
            <a:pPr marL="1143000" indent="-1143000">
              <a:buFont typeface="+mj-lt"/>
              <a:buAutoNum type="arabicPeriod" startAt="2"/>
            </a:pPr>
            <a:r>
              <a:rPr lang="tr-TR" dirty="0" smtClean="0">
                <a:effectLst>
                  <a:outerShdw blurRad="38100" dist="38100" dir="2700000" algn="tl">
                    <a:srgbClr val="000000">
                      <a:alpha val="43137"/>
                    </a:srgbClr>
                  </a:outerShdw>
                </a:effectLst>
              </a:rPr>
              <a:t>Hizmetler</a:t>
            </a:r>
            <a:endParaRPr lang="tr-TR"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973853" y="1976284"/>
            <a:ext cx="10397613" cy="4542503"/>
          </a:xfrm>
        </p:spPr>
        <p:txBody>
          <a:bodyPr>
            <a:noAutofit/>
          </a:bodyPr>
          <a:lstStyle/>
          <a:p>
            <a:pPr marL="514350" indent="-514350" algn="l">
              <a:buFont typeface="+mj-lt"/>
              <a:buAutoNum type="alphaLcPeriod" startAt="3"/>
            </a:pPr>
            <a:r>
              <a:rPr lang="tr-TR" sz="3200" dirty="0" smtClean="0">
                <a:solidFill>
                  <a:srgbClr val="000000"/>
                </a:solidFill>
                <a:latin typeface="Verdana" panose="020B0604030504040204" pitchFamily="34" charset="0"/>
              </a:rPr>
              <a:t>Yazılım</a:t>
            </a:r>
            <a:r>
              <a:rPr lang="tr-TR" sz="3600" dirty="0" smtClean="0">
                <a:solidFill>
                  <a:srgbClr val="000000"/>
                </a:solidFill>
                <a:latin typeface="Verdana" panose="020B0604030504040204" pitchFamily="34" charset="0"/>
              </a:rPr>
              <a:t/>
            </a:r>
            <a:br>
              <a:rPr lang="tr-TR" sz="3600" dirty="0" smtClean="0">
                <a:solidFill>
                  <a:srgbClr val="000000"/>
                </a:solidFill>
                <a:latin typeface="Verdana" panose="020B0604030504040204" pitchFamily="34" charset="0"/>
              </a:rPr>
            </a:br>
            <a:endParaRPr lang="tr-TR" sz="3600" dirty="0" smtClean="0">
              <a:solidFill>
                <a:srgbClr val="000000"/>
              </a:solidFill>
              <a:latin typeface="Verdana" panose="020B0604030504040204" pitchFamily="34" charset="0"/>
            </a:endParaRPr>
          </a:p>
          <a:p>
            <a:pPr algn="l"/>
            <a:r>
              <a:rPr lang="tr-TR" dirty="0">
                <a:solidFill>
                  <a:srgbClr val="000000"/>
                </a:solidFill>
                <a:latin typeface="Verdana" panose="020B0604030504040204" pitchFamily="34" charset="0"/>
              </a:rPr>
              <a:t>Üniversitemizin ihtiyaç duyduğu programlar, imkanlar ölçüsünde Bilgi İşlem Daire Başkanlığınca yazılmaktadır. Yazılan bu programların telif hakları Üniversitemize aittir. </a:t>
            </a:r>
            <a:endParaRPr lang="tr-TR" dirty="0" smtClean="0">
              <a:solidFill>
                <a:srgbClr val="000000"/>
              </a:solidFill>
              <a:latin typeface="Verdana" panose="020B0604030504040204" pitchFamily="34" charset="0"/>
            </a:endParaRPr>
          </a:p>
          <a:p>
            <a:pPr algn="l"/>
            <a:endParaRPr lang="tr-TR" dirty="0">
              <a:solidFill>
                <a:srgbClr val="000000"/>
              </a:solidFill>
              <a:latin typeface="Verdana" panose="020B0604030504040204" pitchFamily="34" charset="0"/>
            </a:endParaRPr>
          </a:p>
          <a:p>
            <a:pPr algn="l"/>
            <a:r>
              <a:rPr lang="tr-TR" dirty="0">
                <a:solidFill>
                  <a:srgbClr val="000000"/>
                </a:solidFill>
                <a:latin typeface="Verdana" panose="020B0604030504040204" pitchFamily="34" charset="0"/>
              </a:rPr>
              <a:t>Bilgi İşlem Daire Başkanlığınca yazılan programlar LS-015 “Bilgi İşlem Dairesince Yazılan Programlar Listesi” </a:t>
            </a:r>
            <a:r>
              <a:rPr lang="tr-TR" dirty="0" err="1">
                <a:solidFill>
                  <a:srgbClr val="000000"/>
                </a:solidFill>
                <a:latin typeface="Verdana" panose="020B0604030504040204" pitchFamily="34" charset="0"/>
              </a:rPr>
              <a:t>nde</a:t>
            </a:r>
            <a:r>
              <a:rPr lang="tr-TR" dirty="0">
                <a:solidFill>
                  <a:srgbClr val="000000"/>
                </a:solidFill>
                <a:latin typeface="Verdana" panose="020B0604030504040204" pitchFamily="34" charset="0"/>
              </a:rPr>
              <a:t> gösterilmiştir.</a:t>
            </a:r>
          </a:p>
          <a:p>
            <a:pPr algn="l"/>
            <a:endParaRPr lang="tr-TR" sz="3600" dirty="0" smtClean="0">
              <a:solidFill>
                <a:srgbClr val="000000"/>
              </a:solidFill>
              <a:latin typeface="Verdana" panose="020B0604030504040204" pitchFamily="34" charset="0"/>
            </a:endParaRP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Tree>
    <p:extLst>
      <p:ext uri="{BB962C8B-B14F-4D97-AF65-F5344CB8AC3E}">
        <p14:creationId xmlns:p14="http://schemas.microsoft.com/office/powerpoint/2010/main" val="41471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825004" y="4470400"/>
            <a:ext cx="10810108" cy="2387600"/>
          </a:xfrm>
        </p:spPr>
        <p:txBody>
          <a:bodyPr numCol="3">
            <a:noAutofit/>
          </a:bodyPr>
          <a:lstStyle/>
          <a:p>
            <a:pPr algn="l"/>
            <a:r>
              <a:rPr lang="tr-TR" sz="2400" b="1" dirty="0" smtClean="0">
                <a:effectLst>
                  <a:outerShdw blurRad="38100" dist="38100" dir="2700000" algn="tl">
                    <a:srgbClr val="000000">
                      <a:alpha val="43137"/>
                    </a:srgbClr>
                  </a:outerShdw>
                </a:effectLst>
              </a:rPr>
              <a:t>USIS</a:t>
            </a:r>
            <a:br>
              <a:rPr lang="tr-TR" sz="2400" b="1" dirty="0" smtClean="0">
                <a:effectLst>
                  <a:outerShdw blurRad="38100" dist="38100" dir="2700000" algn="tl">
                    <a:srgbClr val="000000">
                      <a:alpha val="43137"/>
                    </a:srgbClr>
                  </a:outerShdw>
                </a:effectLst>
              </a:rPr>
            </a:br>
            <a:r>
              <a:rPr lang="tr-TR" sz="2400" dirty="0" smtClean="0">
                <a:effectLst>
                  <a:outerShdw blurRad="38100" dist="38100" dir="2700000" algn="tl">
                    <a:srgbClr val="000000">
                      <a:alpha val="43137"/>
                    </a:srgbClr>
                  </a:outerShdw>
                </a:effectLst>
              </a:rPr>
              <a:t/>
            </a:r>
            <a:br>
              <a:rPr lang="tr-TR" sz="2400"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GSIS</a:t>
            </a:r>
            <a:br>
              <a:rPr lang="tr-TR" sz="2400" b="1" dirty="0" smtClean="0">
                <a:effectLst>
                  <a:outerShdw blurRad="38100" dist="38100" dir="2700000" algn="tl">
                    <a:srgbClr val="000000">
                      <a:alpha val="43137"/>
                    </a:srgbClr>
                  </a:outerShdw>
                </a:effectLst>
              </a:rPr>
            </a:br>
            <a:r>
              <a:rPr lang="tr-TR" sz="2400" dirty="0">
                <a:effectLst>
                  <a:outerShdw blurRad="38100" dist="38100" dir="2700000" algn="tl">
                    <a:srgbClr val="000000">
                      <a:alpha val="43137"/>
                    </a:srgbClr>
                  </a:outerShdw>
                </a:effectLst>
              </a:rPr>
              <a:t/>
            </a:r>
            <a:br>
              <a:rPr lang="tr-TR" sz="2400" dirty="0">
                <a:effectLst>
                  <a:outerShdw blurRad="38100" dist="38100" dir="2700000" algn="tl">
                    <a:srgbClr val="000000">
                      <a:alpha val="43137"/>
                    </a:srgbClr>
                  </a:outerShdw>
                </a:effectLst>
              </a:rPr>
            </a:br>
            <a:r>
              <a:rPr lang="tr-TR" sz="2400" b="1" dirty="0" smtClean="0">
                <a:solidFill>
                  <a:srgbClr val="FF0000"/>
                </a:solidFill>
                <a:effectLst>
                  <a:outerShdw blurRad="38100" dist="38100" dir="2700000" algn="tl">
                    <a:srgbClr val="000000">
                      <a:alpha val="43137"/>
                    </a:srgbClr>
                  </a:outerShdw>
                </a:effectLst>
              </a:rPr>
              <a:t>ARAS</a:t>
            </a:r>
            <a:r>
              <a:rPr lang="tr-TR" sz="2400" b="1" dirty="0" smtClean="0">
                <a:effectLst>
                  <a:outerShdw blurRad="38100" dist="38100" dir="2700000" algn="tl">
                    <a:srgbClr val="000000">
                      <a:alpha val="43137"/>
                    </a:srgbClr>
                  </a:outerShdw>
                </a:effectLst>
              </a:rPr>
              <a:t/>
            </a:r>
            <a:br>
              <a:rPr lang="tr-TR" sz="2400" b="1" dirty="0" smtClean="0">
                <a:effectLst>
                  <a:outerShdw blurRad="38100" dist="38100" dir="2700000" algn="tl">
                    <a:srgbClr val="000000">
                      <a:alpha val="43137"/>
                    </a:srgbClr>
                  </a:outerShdw>
                </a:effectLst>
              </a:rPr>
            </a:br>
            <a:r>
              <a:rPr lang="tr-TR" sz="2400" dirty="0">
                <a:effectLst>
                  <a:outerShdw blurRad="38100" dist="38100" dir="2700000" algn="tl">
                    <a:srgbClr val="000000">
                      <a:alpha val="43137"/>
                    </a:srgbClr>
                  </a:outerShdw>
                </a:effectLst>
              </a:rPr>
              <a:t/>
            </a:r>
            <a:br>
              <a:rPr lang="tr-TR" sz="2400" dirty="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PERSIS</a:t>
            </a:r>
            <a:r>
              <a:rPr lang="tr-TR" sz="2000" b="1" dirty="0" smtClean="0">
                <a:effectLst>
                  <a:outerShdw blurRad="38100" dist="38100" dir="2700000" algn="tl">
                    <a:srgbClr val="000000">
                      <a:alpha val="43137"/>
                    </a:srgbClr>
                  </a:outerShdw>
                </a:effectLst>
              </a:rPr>
              <a:t/>
            </a:r>
            <a:br>
              <a:rPr lang="tr-TR" sz="2000" b="1"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Evrak Takip </a:t>
            </a:r>
            <a:r>
              <a:rPr lang="tr-TR" sz="2000" dirty="0" smtClean="0">
                <a:effectLst>
                  <a:outerShdw blurRad="38100" dist="38100" dir="2700000" algn="tl">
                    <a:srgbClr val="000000">
                      <a:alpha val="43137"/>
                    </a:srgbClr>
                  </a:outerShdw>
                </a:effectLst>
              </a:rPr>
              <a:t>Sistemi</a:t>
            </a:r>
            <a:br>
              <a:rPr lang="tr-TR" sz="2000"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Maaş Takip Sistemi</a:t>
            </a:r>
            <a:br>
              <a:rPr lang="tr-TR" sz="2000" dirty="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
            </a:r>
            <a:br>
              <a:rPr lang="tr-TR" sz="2000" dirty="0" smtClean="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Bütçe </a:t>
            </a:r>
            <a:r>
              <a:rPr lang="tr-TR" sz="2000" dirty="0">
                <a:effectLst>
                  <a:outerShdw blurRad="38100" dist="38100" dir="2700000" algn="tl">
                    <a:srgbClr val="000000">
                      <a:alpha val="43137"/>
                    </a:srgbClr>
                  </a:outerShdw>
                </a:effectLst>
              </a:rPr>
              <a:t>Takip </a:t>
            </a:r>
            <a:r>
              <a:rPr lang="tr-TR" sz="2000" dirty="0" smtClean="0">
                <a:effectLst>
                  <a:outerShdw blurRad="38100" dist="38100" dir="2700000" algn="tl">
                    <a:srgbClr val="000000">
                      <a:alpha val="43137"/>
                    </a:srgbClr>
                  </a:outerShdw>
                </a:effectLst>
              </a:rPr>
              <a:t>Sistemi</a:t>
            </a:r>
            <a:br>
              <a:rPr lang="tr-TR" sz="2000"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EUS</a:t>
            </a:r>
            <a:r>
              <a:rPr lang="tr-TR" sz="2000" b="1" dirty="0" smtClean="0">
                <a:effectLst>
                  <a:outerShdw blurRad="38100" dist="38100" dir="2700000" algn="tl">
                    <a:srgbClr val="000000">
                      <a:alpha val="43137"/>
                    </a:srgbClr>
                  </a:outerShdw>
                </a:effectLst>
              </a:rPr>
              <a:t/>
            </a:r>
            <a:br>
              <a:rPr lang="tr-TR" sz="2000" b="1"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EBYS</a:t>
            </a:r>
            <a:r>
              <a:rPr lang="tr-TR" sz="2000" b="1" dirty="0" smtClean="0">
                <a:effectLst>
                  <a:outerShdw blurRad="38100" dist="38100" dir="2700000" algn="tl">
                    <a:srgbClr val="000000">
                      <a:alpha val="43137"/>
                    </a:srgbClr>
                  </a:outerShdw>
                </a:effectLst>
              </a:rPr>
              <a:t/>
            </a:r>
            <a:br>
              <a:rPr lang="tr-TR" sz="2000" b="1"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KBS Veri </a:t>
            </a:r>
            <a:r>
              <a:rPr lang="tr-TR" sz="2000" dirty="0" smtClean="0">
                <a:effectLst>
                  <a:outerShdw blurRad="38100" dist="38100" dir="2700000" algn="tl">
                    <a:srgbClr val="000000">
                      <a:alpha val="43137"/>
                    </a:srgbClr>
                  </a:outerShdw>
                </a:effectLst>
              </a:rPr>
              <a:t>Aktarımı</a:t>
            </a:r>
            <a:br>
              <a:rPr lang="tr-TR" sz="2000"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BAP Ödeme İşlemleri ve Matrah </a:t>
            </a:r>
            <a:r>
              <a:rPr lang="tr-TR" sz="2000" dirty="0" smtClean="0">
                <a:effectLst>
                  <a:outerShdw blurRad="38100" dist="38100" dir="2700000" algn="tl">
                    <a:srgbClr val="000000">
                      <a:alpha val="43137"/>
                    </a:srgbClr>
                  </a:outerShdw>
                </a:effectLst>
              </a:rPr>
              <a:t>Aktarımı</a:t>
            </a:r>
            <a:br>
              <a:rPr lang="tr-TR" sz="2000"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Matrah </a:t>
            </a:r>
            <a:r>
              <a:rPr lang="tr-TR" sz="2000" dirty="0" smtClean="0">
                <a:effectLst>
                  <a:outerShdw blurRad="38100" dist="38100" dir="2700000" algn="tl">
                    <a:srgbClr val="000000">
                      <a:alpha val="43137"/>
                    </a:srgbClr>
                  </a:outerShdw>
                </a:effectLst>
              </a:rPr>
              <a:t>Takibi</a:t>
            </a:r>
            <a:br>
              <a:rPr lang="tr-TR" sz="2000"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Asistan </a:t>
            </a:r>
            <a:r>
              <a:rPr lang="tr-TR" sz="2000" dirty="0" smtClean="0">
                <a:effectLst>
                  <a:outerShdw blurRad="38100" dist="38100" dir="2700000" algn="tl">
                    <a:srgbClr val="000000">
                      <a:alpha val="43137"/>
                    </a:srgbClr>
                  </a:outerShdw>
                </a:effectLst>
              </a:rPr>
              <a:t>Öğrenci</a:t>
            </a:r>
            <a:br>
              <a:rPr lang="tr-TR" sz="2000"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400" b="1" dirty="0">
                <a:effectLst>
                  <a:outerShdw blurRad="38100" dist="38100" dir="2700000" algn="tl">
                    <a:srgbClr val="000000">
                      <a:alpha val="43137"/>
                    </a:srgbClr>
                  </a:outerShdw>
                </a:effectLst>
              </a:rPr>
              <a:t>Teknik Servis İş </a:t>
            </a:r>
            <a:r>
              <a:rPr lang="tr-TR" sz="2400" b="1" dirty="0" smtClean="0">
                <a:effectLst>
                  <a:outerShdw blurRad="38100" dist="38100" dir="2700000" algn="tl">
                    <a:srgbClr val="000000">
                      <a:alpha val="43137"/>
                    </a:srgbClr>
                  </a:outerShdw>
                </a:effectLst>
              </a:rPr>
              <a:t>Talepleri</a:t>
            </a:r>
            <a:br>
              <a:rPr lang="tr-TR" sz="2400" b="1"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Destek Hizmetleri Personel Sorgulama</a:t>
            </a:r>
            <a:br>
              <a:rPr lang="tr-TR" sz="2000" dirty="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
            </a:r>
            <a:br>
              <a:rPr lang="tr-TR" sz="2000" dirty="0" smtClean="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Yemekhane </a:t>
            </a:r>
            <a:r>
              <a:rPr lang="tr-TR" sz="2000" dirty="0">
                <a:effectLst>
                  <a:outerShdw blurRad="38100" dist="38100" dir="2700000" algn="tl">
                    <a:srgbClr val="000000">
                      <a:alpha val="43137"/>
                    </a:srgbClr>
                  </a:outerShdw>
                </a:effectLst>
              </a:rPr>
              <a:t>Kontrol ve </a:t>
            </a:r>
            <a:r>
              <a:rPr lang="tr-TR" sz="2000" dirty="0" smtClean="0">
                <a:effectLst>
                  <a:outerShdw blurRad="38100" dist="38100" dir="2700000" algn="tl">
                    <a:srgbClr val="000000">
                      <a:alpha val="43137"/>
                    </a:srgbClr>
                  </a:outerShdw>
                </a:effectLst>
              </a:rPr>
              <a:t>Raporlama</a:t>
            </a:r>
            <a:br>
              <a:rPr lang="tr-TR" sz="2000"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Yemekhane FTP Aktarım </a:t>
            </a:r>
            <a:r>
              <a:rPr lang="tr-TR" sz="2000" dirty="0" smtClean="0">
                <a:effectLst>
                  <a:outerShdw blurRad="38100" dist="38100" dir="2700000" algn="tl">
                    <a:srgbClr val="000000">
                      <a:alpha val="43137"/>
                    </a:srgbClr>
                  </a:outerShdw>
                </a:effectLst>
              </a:rPr>
              <a:t>Programı</a:t>
            </a:r>
            <a:br>
              <a:rPr lang="tr-TR" sz="2000" dirty="0" smtClean="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
            </a:r>
            <a:br>
              <a:rPr lang="tr-TR" sz="2000" dirty="0">
                <a:effectLst>
                  <a:outerShdw blurRad="38100" dist="38100" dir="2700000" algn="tl">
                    <a:srgbClr val="000000">
                      <a:alpha val="43137"/>
                    </a:srgbClr>
                  </a:outerShdw>
                </a:effectLst>
              </a:rPr>
            </a:br>
            <a:r>
              <a:rPr lang="tr-TR" sz="2000" dirty="0">
                <a:effectLst>
                  <a:outerShdw blurRad="38100" dist="38100" dir="2700000" algn="tl">
                    <a:srgbClr val="000000">
                      <a:alpha val="43137"/>
                    </a:srgbClr>
                  </a:outerShdw>
                </a:effectLst>
              </a:rPr>
              <a:t>Strateji </a:t>
            </a:r>
            <a:r>
              <a:rPr lang="tr-TR" sz="2000" dirty="0" smtClean="0">
                <a:effectLst>
                  <a:outerShdw blurRad="38100" dist="38100" dir="2700000" algn="tl">
                    <a:srgbClr val="000000">
                      <a:alpha val="43137"/>
                    </a:srgbClr>
                  </a:outerShdw>
                </a:effectLst>
              </a:rPr>
              <a:t>Yevmiye</a:t>
            </a:r>
            <a:br>
              <a:rPr lang="tr-TR" sz="2000" dirty="0" smtClean="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
            </a:r>
            <a:br>
              <a:rPr lang="tr-TR" sz="2000" dirty="0" smtClean="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Takip </a:t>
            </a:r>
            <a:r>
              <a:rPr lang="tr-TR" sz="2000" dirty="0">
                <a:effectLst>
                  <a:outerShdw blurRad="38100" dist="38100" dir="2700000" algn="tl">
                    <a:srgbClr val="000000">
                      <a:alpha val="43137"/>
                    </a:srgbClr>
                  </a:outerShdw>
                </a:effectLst>
              </a:rPr>
              <a:t>ve Arşivleme</a:t>
            </a:r>
            <a:br>
              <a:rPr lang="tr-TR" sz="2000" dirty="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
            </a:r>
            <a:br>
              <a:rPr lang="tr-TR" sz="2000" dirty="0" smtClean="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Taşeron </a:t>
            </a:r>
            <a:r>
              <a:rPr lang="tr-TR" sz="2000" dirty="0">
                <a:effectLst>
                  <a:outerShdw blurRad="38100" dist="38100" dir="2700000" algn="tl">
                    <a:srgbClr val="000000">
                      <a:alpha val="43137"/>
                    </a:srgbClr>
                  </a:outerShdw>
                </a:effectLst>
              </a:rPr>
              <a:t>Maaş Otomasyonu</a:t>
            </a:r>
            <a:br>
              <a:rPr lang="tr-TR" sz="2000" dirty="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
            </a:r>
            <a:br>
              <a:rPr lang="tr-TR" sz="2000" dirty="0" smtClean="0">
                <a:effectLst>
                  <a:outerShdw blurRad="38100" dist="38100" dir="2700000" algn="tl">
                    <a:srgbClr val="000000">
                      <a:alpha val="43137"/>
                    </a:srgbClr>
                  </a:outerShdw>
                </a:effectLst>
              </a:rPr>
            </a:br>
            <a:r>
              <a:rPr lang="tr-TR" sz="2000" dirty="0" smtClean="0">
                <a:effectLst>
                  <a:outerShdw blurRad="38100" dist="38100" dir="2700000" algn="tl">
                    <a:srgbClr val="000000">
                      <a:alpha val="43137"/>
                    </a:srgbClr>
                  </a:outerShdw>
                </a:effectLst>
              </a:rPr>
              <a:t>Bilimsel </a:t>
            </a:r>
            <a:r>
              <a:rPr lang="tr-TR" sz="2000" dirty="0">
                <a:effectLst>
                  <a:outerShdw blurRad="38100" dist="38100" dir="2700000" algn="tl">
                    <a:srgbClr val="000000">
                      <a:alpha val="43137"/>
                    </a:srgbClr>
                  </a:outerShdw>
                </a:effectLst>
              </a:rPr>
              <a:t>Araştırma </a:t>
            </a:r>
            <a:r>
              <a:rPr lang="tr-TR" sz="2000" dirty="0" smtClean="0">
                <a:effectLst>
                  <a:outerShdw blurRad="38100" dist="38100" dir="2700000" algn="tl">
                    <a:srgbClr val="000000">
                      <a:alpha val="43137"/>
                    </a:srgbClr>
                  </a:outerShdw>
                </a:effectLst>
              </a:rPr>
              <a:t>Projeleri</a:t>
            </a:r>
            <a:endParaRPr lang="tr-TR" sz="2000"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stretch>
            <a:fillRect/>
          </a:stretch>
        </p:blipFill>
        <p:spPr>
          <a:xfrm>
            <a:off x="351691" y="272046"/>
            <a:ext cx="622162" cy="618322"/>
          </a:xfrm>
          <a:prstGeom prst="rect">
            <a:avLst/>
          </a:prstGeom>
        </p:spPr>
      </p:pic>
      <p:sp>
        <p:nvSpPr>
          <p:cNvPr id="5" name="Dikdörtgen 4"/>
          <p:cNvSpPr/>
          <p:nvPr/>
        </p:nvSpPr>
        <p:spPr>
          <a:xfrm>
            <a:off x="937845" y="544002"/>
            <a:ext cx="3083152" cy="369332"/>
          </a:xfrm>
          <a:prstGeom prst="rect">
            <a:avLst/>
          </a:prstGeom>
        </p:spPr>
        <p:txBody>
          <a:bodyPr wrap="none">
            <a:spAutoFit/>
          </a:bodyPr>
          <a:lstStyle/>
          <a:p>
            <a:r>
              <a:rPr lang="tr-TR" dirty="0">
                <a:effectLst>
                  <a:outerShdw blurRad="38100" dist="38100" dir="2700000" algn="tl">
                    <a:srgbClr val="000000">
                      <a:alpha val="43137"/>
                    </a:srgbClr>
                  </a:outerShdw>
                </a:effectLst>
              </a:rPr>
              <a:t>BİLGİ İŞLEM DAİRE BAŞKANLIĞI</a:t>
            </a:r>
          </a:p>
        </p:txBody>
      </p:sp>
      <p:sp>
        <p:nvSpPr>
          <p:cNvPr id="6" name="Dikdörtgen 5"/>
          <p:cNvSpPr/>
          <p:nvPr/>
        </p:nvSpPr>
        <p:spPr>
          <a:xfrm>
            <a:off x="937845" y="307470"/>
            <a:ext cx="2806730" cy="369332"/>
          </a:xfrm>
          <a:prstGeom prst="rect">
            <a:avLst/>
          </a:prstGeom>
        </p:spPr>
        <p:txBody>
          <a:bodyPr wrap="none">
            <a:spAutoFit/>
          </a:bodyPr>
          <a:lstStyle/>
          <a:p>
            <a:r>
              <a:rPr lang="tr-TR" dirty="0">
                <a:effectLst>
                  <a:outerShdw blurRad="38100" dist="38100" dir="2700000" algn="tl">
                    <a:srgbClr val="000000">
                      <a:alpha val="43137"/>
                    </a:srgbClr>
                  </a:outerShdw>
                </a:effectLst>
              </a:rPr>
              <a:t>YILDIZ TEKNİK ÜNİVERSİTESİ</a:t>
            </a:r>
            <a:endParaRPr lang="tr-TR" dirty="0"/>
          </a:p>
        </p:txBody>
      </p:sp>
      <p:sp>
        <p:nvSpPr>
          <p:cNvPr id="7" name="Unvan 1"/>
          <p:cNvSpPr txBox="1">
            <a:spLocks/>
          </p:cNvSpPr>
          <p:nvPr/>
        </p:nvSpPr>
        <p:spPr>
          <a:xfrm>
            <a:off x="662772" y="1029029"/>
            <a:ext cx="10810108" cy="1241679"/>
          </a:xfrm>
          <a:prstGeom prst="rect">
            <a:avLst/>
          </a:prstGeom>
        </p:spPr>
        <p:txBody>
          <a:bodyPr vert="horz" lIns="91440" tIns="45720" rIns="91440" bIns="45720" numCol="3"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
            <a:r>
              <a:rPr lang="tr-TR" sz="4000" b="1" dirty="0">
                <a:effectLst>
                  <a:outerShdw blurRad="38100" dist="38100" dir="2700000" algn="tl">
                    <a:srgbClr val="000000">
                      <a:alpha val="43137"/>
                    </a:srgbClr>
                  </a:outerShdw>
                </a:effectLst>
              </a:rPr>
              <a:t>YILDIZ TEKNİK ÜNİVERSİTESİ BÜNYESİNDE KULLANILAN YAZILIMLARIN LİSTESİ</a:t>
            </a:r>
            <a:endParaRPr lang="tr-TR" sz="4000" b="1" dirty="0">
              <a:effectLst>
                <a:outerShdw blurRad="38100" dist="38100" dir="2700000" algn="tl">
                  <a:srgbClr val="000000">
                    <a:alpha val="43137"/>
                  </a:srgbClr>
                </a:outerShdw>
              </a:effectLst>
              <a:latin typeface="Arial Tur" panose="020B0604020202020204" pitchFamily="34" charset="0"/>
            </a:endParaRPr>
          </a:p>
        </p:txBody>
      </p:sp>
    </p:spTree>
    <p:extLst>
      <p:ext uri="{BB962C8B-B14F-4D97-AF65-F5344CB8AC3E}">
        <p14:creationId xmlns:p14="http://schemas.microsoft.com/office/powerpoint/2010/main" val="2727296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377</Words>
  <Application>Microsoft Office PowerPoint</Application>
  <PresentationFormat>Özel</PresentationFormat>
  <Paragraphs>139</Paragraphs>
  <Slides>20</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20</vt:i4>
      </vt:variant>
    </vt:vector>
  </HeadingPairs>
  <TitlesOfParts>
    <vt:vector size="22" baseType="lpstr">
      <vt:lpstr>Office Teması</vt:lpstr>
      <vt:lpstr>Visio.Drawing.11</vt:lpstr>
      <vt:lpstr>YILDIZ TEKNİK ÜNİVERSİTESİ</vt:lpstr>
      <vt:lpstr>PowerPoint Sunusu</vt:lpstr>
      <vt:lpstr>PowerPoint Sunusu</vt:lpstr>
      <vt:lpstr>Bilgi İşlem Daire Başkanlığı</vt:lpstr>
      <vt:lpstr>Hizmetler</vt:lpstr>
      <vt:lpstr>Hizmetler</vt:lpstr>
      <vt:lpstr>Hizmetler</vt:lpstr>
      <vt:lpstr>Hizmetler</vt:lpstr>
      <vt:lpstr>USIS  GSIS  ARAS  PERSIS  Evrak Takip Sistemi  Maaş Takip Sistemi  Bütçe Takip Sistemi  EUS  EBYS  KBS Veri Aktarımı  BAP Ödeme İşlemleri ve Matrah Aktarımı  Matrah Takibi  Asistan Öğrenci  Teknik Servis İş Talepleri  Destek Hizmetleri Personel Sorgulama  Yemekhane Kontrol ve Raporlama  Yemekhane FTP Aktarım Programı  Strateji Yevmiye  Takip ve Arşivleme  Taşeron Maaş Otomasyonu  Bilimsel Araştırma Projeleri</vt:lpstr>
      <vt:lpstr>Hizmetler</vt:lpstr>
      <vt:lpstr>Hizmetler</vt:lpstr>
      <vt:lpstr>Hizmetler</vt:lpstr>
      <vt:lpstr>Hizmetler</vt:lpstr>
      <vt:lpstr>Organizasyon Şeması</vt:lpstr>
      <vt:lpstr>Müdürlükler ve Koordinatörlüklerin Konumları</vt:lpstr>
      <vt:lpstr>Sorular ve Cevaplar</vt:lpstr>
      <vt:lpstr>Yardım ve Destek</vt:lpstr>
      <vt:lpstr>PowerPoint Sunusu</vt:lpstr>
      <vt:lpstr>FAYDALANILAN KAYNAKLAR</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YILDIZ TEKNİK ÜNİVERSİTESİ</dc:title>
  <dc:creator>Kerem</dc:creator>
  <cp:lastModifiedBy>user</cp:lastModifiedBy>
  <cp:revision>56</cp:revision>
  <dcterms:created xsi:type="dcterms:W3CDTF">2016-05-09T06:17:12Z</dcterms:created>
  <dcterms:modified xsi:type="dcterms:W3CDTF">2016-05-30T13:15:52Z</dcterms:modified>
</cp:coreProperties>
</file>