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7" r:id="rId4"/>
    <p:sldId id="260" r:id="rId5"/>
    <p:sldId id="282" r:id="rId6"/>
    <p:sldId id="284" r:id="rId7"/>
    <p:sldId id="288" r:id="rId8"/>
    <p:sldId id="274" r:id="rId9"/>
    <p:sldId id="289" r:id="rId10"/>
    <p:sldId id="275" r:id="rId11"/>
    <p:sldId id="262" r:id="rId12"/>
    <p:sldId id="277" r:id="rId13"/>
    <p:sldId id="280" r:id="rId14"/>
    <p:sldId id="263" r:id="rId15"/>
    <p:sldId id="281" r:id="rId16"/>
    <p:sldId id="267" r:id="rId17"/>
    <p:sldId id="278" r:id="rId18"/>
    <p:sldId id="268" r:id="rId19"/>
  </p:sldIdLst>
  <p:sldSz cx="9144000" cy="6858000" type="screen4x3"/>
  <p:notesSz cx="9144000" cy="6858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96" autoAdjust="0"/>
    <p:restoredTop sz="94660"/>
  </p:normalViewPr>
  <p:slideViewPr>
    <p:cSldViewPr>
      <p:cViewPr>
        <p:scale>
          <a:sx n="94" d="100"/>
          <a:sy n="94" d="100"/>
        </p:scale>
        <p:origin x="-1290"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6"/>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440D444D-9FA6-496F-97B4-4D67A656F262}" type="datetimeFigureOut">
              <a:rPr lang="tr-TR" smtClean="0"/>
              <a:t>05.05.2016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45EB1B-DDB9-4432-92D4-95C6A31993BB}" type="slidenum">
              <a:rPr lang="tr-TR" smtClean="0"/>
              <a:t>‹#›</a:t>
            </a:fld>
            <a:endParaRPr lang="tr-TR"/>
          </a:p>
        </p:txBody>
      </p:sp>
    </p:spTree>
    <p:extLst>
      <p:ext uri="{BB962C8B-B14F-4D97-AF65-F5344CB8AC3E}">
        <p14:creationId xmlns:p14="http://schemas.microsoft.com/office/powerpoint/2010/main" val="3646831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40D444D-9FA6-496F-97B4-4D67A656F262}" type="datetimeFigureOut">
              <a:rPr lang="tr-TR" smtClean="0"/>
              <a:t>05.05.2016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45EB1B-DDB9-4432-92D4-95C6A31993BB}" type="slidenum">
              <a:rPr lang="tr-TR" smtClean="0"/>
              <a:t>‹#›</a:t>
            </a:fld>
            <a:endParaRPr lang="tr-TR"/>
          </a:p>
        </p:txBody>
      </p:sp>
    </p:spTree>
    <p:extLst>
      <p:ext uri="{BB962C8B-B14F-4D97-AF65-F5344CB8AC3E}">
        <p14:creationId xmlns:p14="http://schemas.microsoft.com/office/powerpoint/2010/main" val="457710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9"/>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40D444D-9FA6-496F-97B4-4D67A656F262}" type="datetimeFigureOut">
              <a:rPr lang="tr-TR" smtClean="0"/>
              <a:t>05.05.2016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45EB1B-DDB9-4432-92D4-95C6A31993BB}" type="slidenum">
              <a:rPr lang="tr-TR" smtClean="0"/>
              <a:t>‹#›</a:t>
            </a:fld>
            <a:endParaRPr lang="tr-TR"/>
          </a:p>
        </p:txBody>
      </p:sp>
    </p:spTree>
    <p:extLst>
      <p:ext uri="{BB962C8B-B14F-4D97-AF65-F5344CB8AC3E}">
        <p14:creationId xmlns:p14="http://schemas.microsoft.com/office/powerpoint/2010/main" val="3697565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40D444D-9FA6-496F-97B4-4D67A656F262}" type="datetimeFigureOut">
              <a:rPr lang="tr-TR" smtClean="0"/>
              <a:t>05.05.2016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45EB1B-DDB9-4432-92D4-95C6A31993BB}" type="slidenum">
              <a:rPr lang="tr-TR" smtClean="0"/>
              <a:t>‹#›</a:t>
            </a:fld>
            <a:endParaRPr lang="tr-TR"/>
          </a:p>
        </p:txBody>
      </p:sp>
    </p:spTree>
    <p:extLst>
      <p:ext uri="{BB962C8B-B14F-4D97-AF65-F5344CB8AC3E}">
        <p14:creationId xmlns:p14="http://schemas.microsoft.com/office/powerpoint/2010/main" val="2678801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440D444D-9FA6-496F-97B4-4D67A656F262}" type="datetimeFigureOut">
              <a:rPr lang="tr-TR" smtClean="0"/>
              <a:t>05.05.2016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45EB1B-DDB9-4432-92D4-95C6A31993BB}" type="slidenum">
              <a:rPr lang="tr-TR" smtClean="0"/>
              <a:t>‹#›</a:t>
            </a:fld>
            <a:endParaRPr lang="tr-TR"/>
          </a:p>
        </p:txBody>
      </p:sp>
    </p:spTree>
    <p:extLst>
      <p:ext uri="{BB962C8B-B14F-4D97-AF65-F5344CB8AC3E}">
        <p14:creationId xmlns:p14="http://schemas.microsoft.com/office/powerpoint/2010/main" val="2812050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440D444D-9FA6-496F-97B4-4D67A656F262}" type="datetimeFigureOut">
              <a:rPr lang="tr-TR" smtClean="0"/>
              <a:t>05.05.2016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345EB1B-DDB9-4432-92D4-95C6A31993BB}" type="slidenum">
              <a:rPr lang="tr-TR" smtClean="0"/>
              <a:t>‹#›</a:t>
            </a:fld>
            <a:endParaRPr lang="tr-TR"/>
          </a:p>
        </p:txBody>
      </p:sp>
    </p:spTree>
    <p:extLst>
      <p:ext uri="{BB962C8B-B14F-4D97-AF65-F5344CB8AC3E}">
        <p14:creationId xmlns:p14="http://schemas.microsoft.com/office/powerpoint/2010/main" val="2793976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440D444D-9FA6-496F-97B4-4D67A656F262}" type="datetimeFigureOut">
              <a:rPr lang="tr-TR" smtClean="0"/>
              <a:t>05.05.2016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345EB1B-DDB9-4432-92D4-95C6A31993BB}" type="slidenum">
              <a:rPr lang="tr-TR" smtClean="0"/>
              <a:t>‹#›</a:t>
            </a:fld>
            <a:endParaRPr lang="tr-TR"/>
          </a:p>
        </p:txBody>
      </p:sp>
    </p:spTree>
    <p:extLst>
      <p:ext uri="{BB962C8B-B14F-4D97-AF65-F5344CB8AC3E}">
        <p14:creationId xmlns:p14="http://schemas.microsoft.com/office/powerpoint/2010/main" val="3816973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440D444D-9FA6-496F-97B4-4D67A656F262}" type="datetimeFigureOut">
              <a:rPr lang="tr-TR" smtClean="0"/>
              <a:t>05.05.2016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345EB1B-DDB9-4432-92D4-95C6A31993BB}" type="slidenum">
              <a:rPr lang="tr-TR" smtClean="0"/>
              <a:t>‹#›</a:t>
            </a:fld>
            <a:endParaRPr lang="tr-TR"/>
          </a:p>
        </p:txBody>
      </p:sp>
    </p:spTree>
    <p:extLst>
      <p:ext uri="{BB962C8B-B14F-4D97-AF65-F5344CB8AC3E}">
        <p14:creationId xmlns:p14="http://schemas.microsoft.com/office/powerpoint/2010/main" val="1573101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40D444D-9FA6-496F-97B4-4D67A656F262}" type="datetimeFigureOut">
              <a:rPr lang="tr-TR" smtClean="0"/>
              <a:t>05.05.2016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345EB1B-DDB9-4432-92D4-95C6A31993BB}" type="slidenum">
              <a:rPr lang="tr-TR" smtClean="0"/>
              <a:t>‹#›</a:t>
            </a:fld>
            <a:endParaRPr lang="tr-TR"/>
          </a:p>
        </p:txBody>
      </p:sp>
    </p:spTree>
    <p:extLst>
      <p:ext uri="{BB962C8B-B14F-4D97-AF65-F5344CB8AC3E}">
        <p14:creationId xmlns:p14="http://schemas.microsoft.com/office/powerpoint/2010/main" val="1038206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1"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40D444D-9FA6-496F-97B4-4D67A656F262}" type="datetimeFigureOut">
              <a:rPr lang="tr-TR" smtClean="0"/>
              <a:t>05.05.2016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345EB1B-DDB9-4432-92D4-95C6A31993BB}" type="slidenum">
              <a:rPr lang="tr-TR" smtClean="0"/>
              <a:t>‹#›</a:t>
            </a:fld>
            <a:endParaRPr lang="tr-TR"/>
          </a:p>
        </p:txBody>
      </p:sp>
    </p:spTree>
    <p:extLst>
      <p:ext uri="{BB962C8B-B14F-4D97-AF65-F5344CB8AC3E}">
        <p14:creationId xmlns:p14="http://schemas.microsoft.com/office/powerpoint/2010/main" val="455574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1"/>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440D444D-9FA6-496F-97B4-4D67A656F262}" type="datetimeFigureOut">
              <a:rPr lang="tr-TR" smtClean="0"/>
              <a:t>05.05.2016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345EB1B-DDB9-4432-92D4-95C6A31993BB}" type="slidenum">
              <a:rPr lang="tr-TR" smtClean="0"/>
              <a:t>‹#›</a:t>
            </a:fld>
            <a:endParaRPr lang="tr-TR"/>
          </a:p>
        </p:txBody>
      </p:sp>
    </p:spTree>
    <p:extLst>
      <p:ext uri="{BB962C8B-B14F-4D97-AF65-F5344CB8AC3E}">
        <p14:creationId xmlns:p14="http://schemas.microsoft.com/office/powerpoint/2010/main" val="4135307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0D444D-9FA6-496F-97B4-4D67A656F262}" type="datetimeFigureOut">
              <a:rPr lang="tr-TR" smtClean="0"/>
              <a:t>05.05.2016</a:t>
            </a:fld>
            <a:endParaRPr lang="tr-TR"/>
          </a:p>
        </p:txBody>
      </p:sp>
      <p:sp>
        <p:nvSpPr>
          <p:cNvPr id="5" name="Altbilgi Yer Tutucusu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45EB1B-DDB9-4432-92D4-95C6A31993BB}" type="slidenum">
              <a:rPr lang="tr-TR" smtClean="0"/>
              <a:t>‹#›</a:t>
            </a:fld>
            <a:endParaRPr lang="tr-TR"/>
          </a:p>
        </p:txBody>
      </p:sp>
    </p:spTree>
    <p:extLst>
      <p:ext uri="{BB962C8B-B14F-4D97-AF65-F5344CB8AC3E}">
        <p14:creationId xmlns:p14="http://schemas.microsoft.com/office/powerpoint/2010/main" val="994842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2564905"/>
            <a:ext cx="7772400" cy="1946647"/>
          </a:xfrm>
        </p:spPr>
        <p:txBody>
          <a:bodyPr>
            <a:normAutofit fontScale="90000"/>
          </a:bodyPr>
          <a:lstStyle/>
          <a:p>
            <a:r>
              <a:rPr lang="tr-TR" b="1" dirty="0">
                <a:solidFill>
                  <a:srgbClr val="7030A0"/>
                </a:solidFill>
                <a:latin typeface="Times New Roman" pitchFamily="18" charset="0"/>
                <a:cs typeface="Times New Roman" pitchFamily="18" charset="0"/>
              </a:rPr>
              <a:t>2547 SAYILI YÜKSEKÖĞRETİM MEVZUATI</a:t>
            </a:r>
            <a:br>
              <a:rPr lang="tr-TR" b="1" dirty="0">
                <a:solidFill>
                  <a:srgbClr val="7030A0"/>
                </a:solidFill>
                <a:latin typeface="Times New Roman" pitchFamily="18" charset="0"/>
                <a:cs typeface="Times New Roman" pitchFamily="18" charset="0"/>
              </a:rPr>
            </a:br>
            <a:r>
              <a:rPr lang="tr-TR" b="1" dirty="0">
                <a:solidFill>
                  <a:srgbClr val="7030A0"/>
                </a:solidFill>
                <a:latin typeface="Times New Roman" pitchFamily="18" charset="0"/>
                <a:cs typeface="Times New Roman" pitchFamily="18" charset="0"/>
              </a:rPr>
              <a:t>VE</a:t>
            </a:r>
            <a:br>
              <a:rPr lang="tr-TR" b="1" dirty="0">
                <a:solidFill>
                  <a:srgbClr val="7030A0"/>
                </a:solidFill>
                <a:latin typeface="Times New Roman" pitchFamily="18" charset="0"/>
                <a:cs typeface="Times New Roman" pitchFamily="18" charset="0"/>
              </a:rPr>
            </a:br>
            <a:r>
              <a:rPr lang="tr-TR" b="1" dirty="0">
                <a:solidFill>
                  <a:srgbClr val="7030A0"/>
                </a:solidFill>
                <a:latin typeface="Times New Roman" pitchFamily="18" charset="0"/>
                <a:cs typeface="Times New Roman" pitchFamily="18" charset="0"/>
              </a:rPr>
              <a:t> 657 SAYILI </a:t>
            </a:r>
            <a:br>
              <a:rPr lang="tr-TR" b="1" dirty="0">
                <a:solidFill>
                  <a:srgbClr val="7030A0"/>
                </a:solidFill>
                <a:latin typeface="Times New Roman" pitchFamily="18" charset="0"/>
                <a:cs typeface="Times New Roman" pitchFamily="18" charset="0"/>
              </a:rPr>
            </a:br>
            <a:r>
              <a:rPr lang="tr-TR" b="1" dirty="0">
                <a:solidFill>
                  <a:srgbClr val="7030A0"/>
                </a:solidFill>
                <a:latin typeface="Times New Roman" pitchFamily="18" charset="0"/>
                <a:cs typeface="Times New Roman" pitchFamily="18" charset="0"/>
              </a:rPr>
              <a:t>DEVLET MEMURLARI KANUNLARINDA </a:t>
            </a:r>
            <a:br>
              <a:rPr lang="tr-TR" b="1" dirty="0">
                <a:solidFill>
                  <a:srgbClr val="7030A0"/>
                </a:solidFill>
                <a:latin typeface="Times New Roman" pitchFamily="18" charset="0"/>
                <a:cs typeface="Times New Roman" pitchFamily="18" charset="0"/>
              </a:rPr>
            </a:br>
            <a:r>
              <a:rPr lang="tr-TR" b="1" dirty="0">
                <a:solidFill>
                  <a:srgbClr val="7030A0"/>
                </a:solidFill>
                <a:latin typeface="Times New Roman" pitchFamily="18" charset="0"/>
                <a:cs typeface="Times New Roman" pitchFamily="18" charset="0"/>
              </a:rPr>
              <a:t>AYRILMA İŞLEMLERİ</a:t>
            </a:r>
            <a:r>
              <a:rPr lang="tr-TR" dirty="0"/>
              <a:t/>
            </a:r>
            <a:br>
              <a:rPr lang="tr-TR" dirty="0"/>
            </a:br>
            <a:r>
              <a:rPr lang="tr-TR" b="1" dirty="0"/>
              <a:t> </a:t>
            </a:r>
            <a:endParaRPr lang="tr-TR" dirty="0"/>
          </a:p>
        </p:txBody>
      </p:sp>
    </p:spTree>
    <p:extLst>
      <p:ext uri="{BB962C8B-B14F-4D97-AF65-F5344CB8AC3E}">
        <p14:creationId xmlns:p14="http://schemas.microsoft.com/office/powerpoint/2010/main" val="41186279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4" name="Dikdörtgen 3"/>
          <p:cNvSpPr/>
          <p:nvPr/>
        </p:nvSpPr>
        <p:spPr>
          <a:xfrm>
            <a:off x="323528" y="404664"/>
            <a:ext cx="8568952" cy="5201424"/>
          </a:xfrm>
          <a:prstGeom prst="rect">
            <a:avLst/>
          </a:prstGeom>
        </p:spPr>
        <p:txBody>
          <a:bodyPr wrap="square">
            <a:spAutoFit/>
          </a:bodyPr>
          <a:lstStyle/>
          <a:p>
            <a:pPr algn="ctr"/>
            <a:r>
              <a:rPr lang="tr-TR" sz="3200" dirty="0">
                <a:solidFill>
                  <a:srgbClr val="002060"/>
                </a:solidFill>
              </a:rPr>
              <a:t>   </a:t>
            </a:r>
            <a:r>
              <a:rPr lang="tr-TR" sz="3200" dirty="0" smtClean="0">
                <a:solidFill>
                  <a:srgbClr val="002060"/>
                </a:solidFill>
              </a:rPr>
              <a:t>   </a:t>
            </a:r>
            <a:r>
              <a:rPr lang="tr-TR" sz="4000" b="1" dirty="0" smtClean="0">
                <a:solidFill>
                  <a:srgbClr val="7030A0"/>
                </a:solidFill>
                <a:latin typeface="Times New Roman" pitchFamily="18" charset="0"/>
                <a:cs typeface="Times New Roman" pitchFamily="18" charset="0"/>
              </a:rPr>
              <a:t>5434 </a:t>
            </a:r>
            <a:r>
              <a:rPr lang="tr-TR" sz="4000" b="1" dirty="0">
                <a:solidFill>
                  <a:srgbClr val="7030A0"/>
                </a:solidFill>
                <a:latin typeface="Times New Roman" pitchFamily="18" charset="0"/>
                <a:cs typeface="Times New Roman" pitchFamily="18" charset="0"/>
              </a:rPr>
              <a:t>SAYILI </a:t>
            </a:r>
            <a:r>
              <a:rPr lang="tr-TR" sz="4000" b="1" dirty="0" smtClean="0">
                <a:solidFill>
                  <a:srgbClr val="7030A0"/>
                </a:solidFill>
                <a:latin typeface="Times New Roman" pitchFamily="18" charset="0"/>
                <a:cs typeface="Times New Roman" pitchFamily="18" charset="0"/>
              </a:rPr>
              <a:t>EMEKLİ SANDIĞI</a:t>
            </a:r>
          </a:p>
          <a:p>
            <a:pPr algn="ctr"/>
            <a:r>
              <a:rPr lang="tr-TR" sz="4000" b="1" dirty="0" smtClean="0">
                <a:solidFill>
                  <a:srgbClr val="7030A0"/>
                </a:solidFill>
                <a:latin typeface="Times New Roman" pitchFamily="18" charset="0"/>
                <a:cs typeface="Times New Roman" pitchFamily="18" charset="0"/>
              </a:rPr>
              <a:t>KANUNU İLE BELİRLENEN</a:t>
            </a:r>
          </a:p>
          <a:p>
            <a:pPr algn="ctr"/>
            <a:r>
              <a:rPr lang="tr-TR" sz="4000" b="1" dirty="0" smtClean="0">
                <a:solidFill>
                  <a:srgbClr val="7030A0"/>
                </a:solidFill>
                <a:latin typeface="Times New Roman" pitchFamily="18" charset="0"/>
                <a:cs typeface="Times New Roman" pitchFamily="18" charset="0"/>
              </a:rPr>
              <a:t>EMEKLİLİK HALLERİ</a:t>
            </a:r>
          </a:p>
          <a:p>
            <a:endParaRPr lang="tr-TR" sz="3200" dirty="0">
              <a:solidFill>
                <a:srgbClr val="FF0000"/>
              </a:solidFill>
            </a:endParaRPr>
          </a:p>
          <a:p>
            <a:pPr marL="514350" indent="-514350">
              <a:buFont typeface="Arial" panose="020B0604020202020204" pitchFamily="34" charset="0"/>
              <a:buChar char="•"/>
            </a:pPr>
            <a:r>
              <a:rPr lang="tr-TR" sz="3000" dirty="0" smtClean="0">
                <a:solidFill>
                  <a:srgbClr val="002060"/>
                </a:solidFill>
                <a:latin typeface="Times New Roman" pitchFamily="18" charset="0"/>
                <a:cs typeface="Times New Roman" pitchFamily="18" charset="0"/>
              </a:rPr>
              <a:t>İsteğe bağlı emeklilik</a:t>
            </a:r>
          </a:p>
          <a:p>
            <a:pPr marL="514350" indent="-514350">
              <a:buFont typeface="Arial" panose="020B0604020202020204" pitchFamily="34" charset="0"/>
              <a:buChar char="•"/>
            </a:pPr>
            <a:r>
              <a:rPr lang="tr-TR" sz="3000" dirty="0" smtClean="0">
                <a:solidFill>
                  <a:srgbClr val="002060"/>
                </a:solidFill>
                <a:latin typeface="Times New Roman" pitchFamily="18" charset="0"/>
                <a:cs typeface="Times New Roman" pitchFamily="18" charset="0"/>
              </a:rPr>
              <a:t>Yaş haddinden emeklilik</a:t>
            </a:r>
          </a:p>
          <a:p>
            <a:pPr marL="514350" indent="-514350">
              <a:buFont typeface="Arial" panose="020B0604020202020204" pitchFamily="34" charset="0"/>
              <a:buChar char="•"/>
            </a:pPr>
            <a:r>
              <a:rPr lang="tr-TR" sz="3000" dirty="0" smtClean="0">
                <a:solidFill>
                  <a:srgbClr val="002060"/>
                </a:solidFill>
                <a:latin typeface="Times New Roman" pitchFamily="18" charset="0"/>
                <a:cs typeface="Times New Roman" pitchFamily="18" charset="0"/>
              </a:rPr>
              <a:t>Malulen emeklilik</a:t>
            </a:r>
          </a:p>
          <a:p>
            <a:pPr marL="514350" indent="-514350">
              <a:buFont typeface="Arial" panose="020B0604020202020204" pitchFamily="34" charset="0"/>
              <a:buChar char="•"/>
            </a:pPr>
            <a:r>
              <a:rPr lang="tr-TR" sz="3000" dirty="0" err="1" smtClean="0">
                <a:solidFill>
                  <a:srgbClr val="002060"/>
                </a:solidFill>
                <a:latin typeface="Times New Roman" pitchFamily="18" charset="0"/>
                <a:cs typeface="Times New Roman" pitchFamily="18" charset="0"/>
              </a:rPr>
              <a:t>Re’sen</a:t>
            </a:r>
            <a:r>
              <a:rPr lang="tr-TR" sz="3000" dirty="0" smtClean="0">
                <a:solidFill>
                  <a:srgbClr val="002060"/>
                </a:solidFill>
                <a:latin typeface="Times New Roman" pitchFamily="18" charset="0"/>
                <a:cs typeface="Times New Roman" pitchFamily="18" charset="0"/>
              </a:rPr>
              <a:t> emeklilik</a:t>
            </a:r>
          </a:p>
          <a:p>
            <a:pPr marL="514350" indent="-514350">
              <a:buFont typeface="Arial" panose="020B0604020202020204" pitchFamily="34" charset="0"/>
              <a:buChar char="•"/>
            </a:pPr>
            <a:endParaRPr lang="tr-TR" sz="3000" dirty="0">
              <a:solidFill>
                <a:srgbClr val="002060"/>
              </a:solidFill>
              <a:latin typeface="Times New Roman" pitchFamily="18" charset="0"/>
              <a:cs typeface="Times New Roman" pitchFamily="18" charset="0"/>
            </a:endParaRPr>
          </a:p>
          <a:p>
            <a:endParaRPr lang="tr-TR" sz="3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01825190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r>
              <a:rPr lang="tr-TR" sz="4000" b="1" dirty="0" smtClean="0">
                <a:solidFill>
                  <a:srgbClr val="7030A0"/>
                </a:solidFill>
                <a:latin typeface="Times New Roman" pitchFamily="18" charset="0"/>
                <a:cs typeface="Times New Roman" pitchFamily="18" charset="0"/>
              </a:rPr>
              <a:t>EMEKLİLİK</a:t>
            </a:r>
            <a:endParaRPr lang="tr-TR" sz="4000" dirty="0">
              <a:solidFill>
                <a:srgbClr val="7030A0"/>
              </a:solidFill>
              <a:latin typeface="Times New Roman" pitchFamily="18" charset="0"/>
              <a:cs typeface="Times New Roman" pitchFamily="18" charset="0"/>
            </a:endParaRPr>
          </a:p>
        </p:txBody>
      </p:sp>
      <p:sp>
        <p:nvSpPr>
          <p:cNvPr id="6" name="İçerik Yer Tutucusu 5"/>
          <p:cNvSpPr>
            <a:spLocks noGrp="1"/>
          </p:cNvSpPr>
          <p:nvPr>
            <p:ph sz="half" idx="1"/>
          </p:nvPr>
        </p:nvSpPr>
        <p:spPr>
          <a:xfrm>
            <a:off x="457200" y="1628800"/>
            <a:ext cx="5122912" cy="4497364"/>
          </a:xfrm>
        </p:spPr>
        <p:txBody>
          <a:bodyPr>
            <a:normAutofit/>
          </a:bodyPr>
          <a:lstStyle/>
          <a:p>
            <a:pPr marL="0" indent="0" algn="just">
              <a:buNone/>
            </a:pPr>
            <a:endParaRPr lang="tr-TR" sz="3000" dirty="0">
              <a:solidFill>
                <a:srgbClr val="002060"/>
              </a:solidFill>
              <a:latin typeface="Times New Roman" panose="02020603050405020304" pitchFamily="18" charset="0"/>
              <a:cs typeface="Times New Roman" panose="02020603050405020304" pitchFamily="18" charset="0"/>
            </a:endParaRPr>
          </a:p>
          <a:p>
            <a:pPr marL="0" indent="0" algn="just">
              <a:buNone/>
            </a:pPr>
            <a:r>
              <a:rPr lang="tr-TR" sz="3000" dirty="0">
                <a:solidFill>
                  <a:srgbClr val="002060"/>
                </a:solidFill>
                <a:latin typeface="Times New Roman" panose="02020603050405020304" pitchFamily="18" charset="0"/>
                <a:cs typeface="Times New Roman" panose="02020603050405020304" pitchFamily="18" charset="0"/>
              </a:rPr>
              <a:t>Belirli bir süre çalıştıktan sonra yasalar gereği çalışanların çalışma hayatının </a:t>
            </a:r>
            <a:r>
              <a:rPr lang="tr-TR" sz="3000" dirty="0" smtClean="0">
                <a:solidFill>
                  <a:srgbClr val="002060"/>
                </a:solidFill>
                <a:latin typeface="Times New Roman" panose="02020603050405020304" pitchFamily="18" charset="0"/>
                <a:cs typeface="Times New Roman" panose="02020603050405020304" pitchFamily="18" charset="0"/>
              </a:rPr>
              <a:t>sona ermesi ve </a:t>
            </a:r>
            <a:r>
              <a:rPr lang="tr-TR" sz="3000" dirty="0">
                <a:solidFill>
                  <a:srgbClr val="002060"/>
                </a:solidFill>
                <a:latin typeface="Times New Roman" panose="02020603050405020304" pitchFamily="18" charset="0"/>
                <a:cs typeface="Times New Roman" panose="02020603050405020304" pitchFamily="18" charset="0"/>
              </a:rPr>
              <a:t>emeklilik aylığına bağlanma sürecidir.</a:t>
            </a:r>
          </a:p>
          <a:p>
            <a:endParaRPr lang="tr-TR" dirty="0"/>
          </a:p>
        </p:txBody>
      </p:sp>
      <p:sp>
        <p:nvSpPr>
          <p:cNvPr id="4" name="Dikdörtgen 3"/>
          <p:cNvSpPr/>
          <p:nvPr/>
        </p:nvSpPr>
        <p:spPr>
          <a:xfrm>
            <a:off x="683569" y="2564904"/>
            <a:ext cx="8460432" cy="1077218"/>
          </a:xfrm>
          <a:prstGeom prst="rect">
            <a:avLst/>
          </a:prstGeom>
        </p:spPr>
        <p:txBody>
          <a:bodyPr wrap="square">
            <a:spAutoFit/>
          </a:bodyPr>
          <a:lstStyle/>
          <a:p>
            <a:endParaRPr lang="tr-TR" sz="3200" dirty="0">
              <a:solidFill>
                <a:srgbClr val="002060"/>
              </a:solidFill>
            </a:endParaRPr>
          </a:p>
          <a:p>
            <a:r>
              <a:rPr lang="tr-TR" sz="3200" dirty="0">
                <a:solidFill>
                  <a:srgbClr val="002060"/>
                </a:solidFill>
              </a:rPr>
              <a:t>               </a:t>
            </a:r>
          </a:p>
        </p:txBody>
      </p:sp>
      <p:pic>
        <p:nvPicPr>
          <p:cNvPr id="8" name="Picture 4"/>
          <p:cNvPicPr>
            <a:picLocks noGrp="1" noChangeAspect="1" noChangeArrowheads="1"/>
          </p:cNvPicPr>
          <p:nvPr>
            <p:ph sz="half" idx="2"/>
          </p:nvPr>
        </p:nvPicPr>
        <p:blipFill>
          <a:blip r:embed="rId2"/>
          <a:srcRect/>
          <a:stretch>
            <a:fillRect/>
          </a:stretch>
        </p:blipFill>
        <p:spPr bwMode="auto">
          <a:xfrm>
            <a:off x="6660232" y="1196753"/>
            <a:ext cx="1800200" cy="2438980"/>
          </a:xfrm>
          <a:prstGeom prst="rect">
            <a:avLst/>
          </a:prstGeom>
          <a:noFill/>
          <a:ln w="9525">
            <a:noFill/>
            <a:miter lim="800000"/>
            <a:headEnd/>
            <a:tailEnd/>
          </a:ln>
          <a:effectLst/>
        </p:spPr>
      </p:pic>
    </p:spTree>
    <p:extLst>
      <p:ext uri="{BB962C8B-B14F-4D97-AF65-F5344CB8AC3E}">
        <p14:creationId xmlns:p14="http://schemas.microsoft.com/office/powerpoint/2010/main" val="783674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Başlık 2"/>
          <p:cNvSpPr>
            <a:spLocks noGrp="1"/>
          </p:cNvSpPr>
          <p:nvPr>
            <p:ph type="ctrTitle"/>
          </p:nvPr>
        </p:nvSpPr>
        <p:spPr>
          <a:xfrm>
            <a:off x="539552" y="548680"/>
            <a:ext cx="8064896" cy="5472608"/>
          </a:xfrm>
        </p:spPr>
        <p:txBody>
          <a:bodyPr>
            <a:normAutofit fontScale="90000"/>
          </a:bodyPr>
          <a:lstStyle/>
          <a:p>
            <a:pPr algn="just"/>
            <a:r>
              <a:rPr lang="tr-TR" sz="3300" b="1" u="sng" smtClean="0">
                <a:solidFill>
                  <a:srgbClr val="002060"/>
                </a:solidFill>
                <a:latin typeface="Times New Roman" pitchFamily="18" charset="0"/>
                <a:cs typeface="Times New Roman" pitchFamily="18" charset="0"/>
              </a:rPr>
              <a:t>08.09.1999</a:t>
            </a:r>
            <a:r>
              <a:rPr lang="tr-TR" sz="3300" dirty="0">
                <a:solidFill>
                  <a:srgbClr val="002060"/>
                </a:solidFill>
                <a:latin typeface="Times New Roman" pitchFamily="18" charset="0"/>
                <a:cs typeface="Times New Roman" pitchFamily="18" charset="0"/>
              </a:rPr>
              <a:t> tarihine kadar T.C. Emekli Sandığı iştirakçilerinden kadın </a:t>
            </a:r>
            <a:r>
              <a:rPr lang="tr-TR" sz="3300" b="1" dirty="0">
                <a:solidFill>
                  <a:srgbClr val="002060"/>
                </a:solidFill>
                <a:latin typeface="Times New Roman" pitchFamily="18" charset="0"/>
                <a:cs typeface="Times New Roman" pitchFamily="18" charset="0"/>
              </a:rPr>
              <a:t>ise 20, erkek ise 25 fiili hizmet yılını dolduranlar istedikleri tarihte yaş kaydı aranmaksızın emekliliğe hak kazanabilmekte</a:t>
            </a:r>
            <a:r>
              <a:rPr lang="tr-TR" sz="3300" dirty="0">
                <a:solidFill>
                  <a:srgbClr val="002060"/>
                </a:solidFill>
                <a:latin typeface="Times New Roman" pitchFamily="18" charset="0"/>
                <a:cs typeface="Times New Roman" pitchFamily="18" charset="0"/>
              </a:rPr>
              <a:t> iken 5434 sayılı Kanunda bir kısım değişiklikleri getiren 4447 sayılı Kanunla; Kanunun yürürlüğe girdiği 08.09.1999 tarihinden sonra memuriyete başlayan kadınların 58, erkeklerin 60 yaşını ve 25 fiili hizmet sürelerini doldurdukları takdirde bu haktan </a:t>
            </a:r>
            <a:r>
              <a:rPr lang="tr-TR" sz="3300" dirty="0" smtClean="0">
                <a:solidFill>
                  <a:srgbClr val="002060"/>
                </a:solidFill>
                <a:latin typeface="Times New Roman" pitchFamily="18" charset="0"/>
                <a:cs typeface="Times New Roman" pitchFamily="18" charset="0"/>
              </a:rPr>
              <a:t>yararlanabilecekleri öngörülüyor.</a:t>
            </a:r>
            <a:endParaRPr lang="tr-TR" sz="4000" dirty="0">
              <a:solidFill>
                <a:srgbClr val="002060"/>
              </a:solidFill>
              <a:latin typeface="Times New Roman" pitchFamily="18" charset="0"/>
              <a:cs typeface="Times New Roman" pitchFamily="18" charset="0"/>
            </a:endParaRPr>
          </a:p>
        </p:txBody>
      </p:sp>
      <p:sp>
        <p:nvSpPr>
          <p:cNvPr id="4" name="Dikdörtgen 3"/>
          <p:cNvSpPr/>
          <p:nvPr/>
        </p:nvSpPr>
        <p:spPr>
          <a:xfrm>
            <a:off x="683568" y="1196752"/>
            <a:ext cx="7776864" cy="553998"/>
          </a:xfrm>
          <a:prstGeom prst="rect">
            <a:avLst/>
          </a:prstGeom>
        </p:spPr>
        <p:txBody>
          <a:bodyPr wrap="square">
            <a:spAutoFit/>
          </a:bodyPr>
          <a:lstStyle/>
          <a:p>
            <a:r>
              <a:rPr lang="tr-TR" sz="3000" dirty="0">
                <a:solidFill>
                  <a:srgbClr val="002060"/>
                </a:solidFill>
                <a:latin typeface="Times New Roman" pitchFamily="18" charset="0"/>
                <a:cs typeface="Times New Roman" pitchFamily="18" charset="0"/>
              </a:rPr>
              <a:t> </a:t>
            </a:r>
          </a:p>
        </p:txBody>
      </p:sp>
    </p:spTree>
    <p:extLst>
      <p:ext uri="{BB962C8B-B14F-4D97-AF65-F5344CB8AC3E}">
        <p14:creationId xmlns:p14="http://schemas.microsoft.com/office/powerpoint/2010/main" val="1138599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 name="İçerik Yer Tutucusu 5"/>
          <p:cNvSpPr>
            <a:spLocks noGrp="1"/>
          </p:cNvSpPr>
          <p:nvPr>
            <p:ph sz="half" idx="4294967295"/>
          </p:nvPr>
        </p:nvSpPr>
        <p:spPr>
          <a:xfrm>
            <a:off x="683568" y="332656"/>
            <a:ext cx="7776863" cy="5544617"/>
          </a:xfrm>
        </p:spPr>
        <p:txBody>
          <a:bodyPr>
            <a:normAutofit/>
          </a:bodyPr>
          <a:lstStyle/>
          <a:p>
            <a:pPr marL="0" indent="0" algn="just">
              <a:buNone/>
            </a:pPr>
            <a:r>
              <a:rPr lang="tr-TR" sz="3000" dirty="0">
                <a:solidFill>
                  <a:srgbClr val="002060"/>
                </a:solidFill>
                <a:latin typeface="Times New Roman" pitchFamily="18" charset="0"/>
                <a:cs typeface="Times New Roman" pitchFamily="18" charset="0"/>
              </a:rPr>
              <a:t>08/09/1999 önce göreve başlamış olanlar için 5434 sayılı Kanunun Geçici 205 ve 206 </a:t>
            </a:r>
            <a:r>
              <a:rPr lang="tr-TR" sz="3000" dirty="0" err="1">
                <a:solidFill>
                  <a:srgbClr val="002060"/>
                </a:solidFill>
                <a:latin typeface="Times New Roman" pitchFamily="18" charset="0"/>
                <a:cs typeface="Times New Roman" pitchFamily="18" charset="0"/>
              </a:rPr>
              <a:t>ncı</a:t>
            </a:r>
            <a:r>
              <a:rPr lang="tr-TR" sz="3000" dirty="0">
                <a:solidFill>
                  <a:srgbClr val="002060"/>
                </a:solidFill>
                <a:latin typeface="Times New Roman" panose="02020603050405020304" pitchFamily="18" charset="0"/>
                <a:cs typeface="Times New Roman" panose="02020603050405020304" pitchFamily="18" charset="0"/>
              </a:rPr>
              <a:t> maddeleri kademeli geçiş sürecine yönelik hükümler getirilmiştir</a:t>
            </a:r>
            <a:endParaRPr lang="tr-TR" sz="3000" b="1" dirty="0">
              <a:solidFill>
                <a:srgbClr val="002060"/>
              </a:solidFill>
              <a:latin typeface="Times New Roman" panose="02020603050405020304" pitchFamily="18" charset="0"/>
              <a:cs typeface="Times New Roman" panose="02020603050405020304" pitchFamily="18" charset="0"/>
            </a:endParaRPr>
          </a:p>
          <a:p>
            <a:pPr marL="0" indent="0" algn="just">
              <a:buNone/>
            </a:pPr>
            <a:r>
              <a:rPr lang="tr-TR" sz="3000" b="1" dirty="0">
                <a:solidFill>
                  <a:srgbClr val="002060"/>
                </a:solidFill>
                <a:latin typeface="Times New Roman" panose="02020603050405020304" pitchFamily="18" charset="0"/>
                <a:cs typeface="Times New Roman" panose="02020603050405020304" pitchFamily="18" charset="0"/>
              </a:rPr>
              <a:t>16/6/2006 Sayı : 26200</a:t>
            </a:r>
            <a:r>
              <a:rPr lang="tr-TR" sz="3000" dirty="0">
                <a:solidFill>
                  <a:srgbClr val="002060"/>
                </a:solidFill>
                <a:latin typeface="Times New Roman" panose="02020603050405020304" pitchFamily="18" charset="0"/>
                <a:cs typeface="Times New Roman" panose="02020603050405020304" pitchFamily="18" charset="0"/>
              </a:rPr>
              <a:t>  Resmi Gazetede yayımlanın   Emeklilik işlemleri 01/10/2008 tarihinden önce atananlar 5434 sayılı Kanununa göre, sonra atananlar ise 5510 sayılı kanuna göre işlem yapılır.</a:t>
            </a:r>
          </a:p>
          <a:p>
            <a:endParaRPr lang="tr-TR" dirty="0"/>
          </a:p>
        </p:txBody>
      </p:sp>
      <p:sp>
        <p:nvSpPr>
          <p:cNvPr id="4" name="Dikdörtgen 3"/>
          <p:cNvSpPr/>
          <p:nvPr/>
        </p:nvSpPr>
        <p:spPr>
          <a:xfrm>
            <a:off x="683569" y="2564904"/>
            <a:ext cx="8460432" cy="1077218"/>
          </a:xfrm>
          <a:prstGeom prst="rect">
            <a:avLst/>
          </a:prstGeom>
        </p:spPr>
        <p:txBody>
          <a:bodyPr wrap="square">
            <a:spAutoFit/>
          </a:bodyPr>
          <a:lstStyle/>
          <a:p>
            <a:endParaRPr lang="tr-TR" sz="3200" dirty="0">
              <a:solidFill>
                <a:srgbClr val="002060"/>
              </a:solidFill>
            </a:endParaRPr>
          </a:p>
          <a:p>
            <a:r>
              <a:rPr lang="tr-TR" sz="3200" dirty="0">
                <a:solidFill>
                  <a:srgbClr val="002060"/>
                </a:solidFill>
              </a:rPr>
              <a:t>               </a:t>
            </a:r>
          </a:p>
        </p:txBody>
      </p:sp>
    </p:spTree>
    <p:extLst>
      <p:ext uri="{BB962C8B-B14F-4D97-AF65-F5344CB8AC3E}">
        <p14:creationId xmlns:p14="http://schemas.microsoft.com/office/powerpoint/2010/main" val="18692902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Başlık 2"/>
          <p:cNvSpPr>
            <a:spLocks noGrp="1"/>
          </p:cNvSpPr>
          <p:nvPr>
            <p:ph type="ctrTitle"/>
          </p:nvPr>
        </p:nvSpPr>
        <p:spPr>
          <a:xfrm>
            <a:off x="395536" y="404664"/>
            <a:ext cx="7920880" cy="6021288"/>
          </a:xfrm>
        </p:spPr>
        <p:txBody>
          <a:bodyPr>
            <a:normAutofit fontScale="90000"/>
          </a:bodyPr>
          <a:lstStyle/>
          <a:p>
            <a:pPr algn="just"/>
            <a:r>
              <a:rPr lang="tr-TR" sz="3300" dirty="0" smtClean="0">
                <a:solidFill>
                  <a:srgbClr val="002060"/>
                </a:solidFill>
                <a:latin typeface="Times New Roman" pitchFamily="18" charset="0"/>
                <a:cs typeface="Times New Roman" pitchFamily="18" charset="0"/>
              </a:rPr>
              <a:t>Bununla </a:t>
            </a:r>
            <a:r>
              <a:rPr lang="tr-TR" sz="3300" dirty="0">
                <a:solidFill>
                  <a:srgbClr val="002060"/>
                </a:solidFill>
                <a:latin typeface="Times New Roman" pitchFamily="18" charset="0"/>
                <a:cs typeface="Times New Roman" pitchFamily="18" charset="0"/>
              </a:rPr>
              <a:t>birlikte 4447 sayılı Kanunla 5434 sayılı Kanuna eklenen Geçici 205 inci maddenin bir bölümü  ile Geçici 206 </a:t>
            </a:r>
            <a:r>
              <a:rPr lang="tr-TR" sz="3300" dirty="0" err="1">
                <a:solidFill>
                  <a:srgbClr val="002060"/>
                </a:solidFill>
                <a:latin typeface="Times New Roman" pitchFamily="18" charset="0"/>
                <a:cs typeface="Times New Roman" pitchFamily="18" charset="0"/>
              </a:rPr>
              <a:t>ncı</a:t>
            </a:r>
            <a:r>
              <a:rPr lang="tr-TR" sz="3300" dirty="0">
                <a:solidFill>
                  <a:srgbClr val="002060"/>
                </a:solidFill>
                <a:latin typeface="Times New Roman" pitchFamily="18" charset="0"/>
                <a:cs typeface="Times New Roman" pitchFamily="18" charset="0"/>
              </a:rPr>
              <a:t> maddenin Anayasa Mahkemesi kararı ile iptal edilmesi ve söz konusu mahkeme kararının 23.05.2002 tarihinde yürürlüğe girmesi nedeniyle 01.06.2002 tarih ve 24772 sayılı Resmi </a:t>
            </a:r>
            <a:r>
              <a:rPr lang="tr-TR" sz="3300" dirty="0" err="1">
                <a:solidFill>
                  <a:srgbClr val="002060"/>
                </a:solidFill>
                <a:latin typeface="Times New Roman" pitchFamily="18" charset="0"/>
                <a:cs typeface="Times New Roman" pitchFamily="18" charset="0"/>
              </a:rPr>
              <a:t>Gazete’de</a:t>
            </a:r>
            <a:r>
              <a:rPr lang="tr-TR" sz="3300" dirty="0">
                <a:solidFill>
                  <a:srgbClr val="002060"/>
                </a:solidFill>
                <a:latin typeface="Times New Roman" pitchFamily="18" charset="0"/>
                <a:cs typeface="Times New Roman" pitchFamily="18" charset="0"/>
              </a:rPr>
              <a:t> yayımlanan ve yayımı tarihinde yürürlüğe giren 23.05.2002 tarih ve 4759 sayılı Kanun ile 5434 sayılı Kanunun Geçici 205 inci maddesi yeniden düzenlenmiş ve bu düzenleme sonucunda emeklilikte kademeli geçiş süreci başlamıştır</a:t>
            </a:r>
            <a:r>
              <a:rPr lang="tr-TR" sz="3300" dirty="0" smtClean="0">
                <a:solidFill>
                  <a:srgbClr val="002060"/>
                </a:solidFill>
                <a:latin typeface="Times New Roman" pitchFamily="18" charset="0"/>
                <a:cs typeface="Times New Roman" pitchFamily="18" charset="0"/>
              </a:rPr>
              <a:t>.</a:t>
            </a:r>
            <a:endParaRPr lang="tr-TR" sz="4000" dirty="0">
              <a:solidFill>
                <a:srgbClr val="7030A0"/>
              </a:solidFill>
              <a:latin typeface="Times New Roman" pitchFamily="18" charset="0"/>
              <a:cs typeface="Times New Roman" pitchFamily="18" charset="0"/>
            </a:endParaRPr>
          </a:p>
        </p:txBody>
      </p:sp>
      <p:sp>
        <p:nvSpPr>
          <p:cNvPr id="4" name="Dikdörtgen 3"/>
          <p:cNvSpPr/>
          <p:nvPr/>
        </p:nvSpPr>
        <p:spPr>
          <a:xfrm>
            <a:off x="179512" y="260648"/>
            <a:ext cx="8856984" cy="954107"/>
          </a:xfrm>
          <a:prstGeom prst="rect">
            <a:avLst/>
          </a:prstGeom>
        </p:spPr>
        <p:txBody>
          <a:bodyPr wrap="square">
            <a:spAutoFit/>
          </a:bodyPr>
          <a:lstStyle/>
          <a:p>
            <a:endParaRPr lang="tr-TR" sz="2800" dirty="0">
              <a:solidFill>
                <a:srgbClr val="002060"/>
              </a:solidFill>
              <a:latin typeface="Times New Roman" pitchFamily="18" charset="0"/>
              <a:cs typeface="Times New Roman" pitchFamily="18" charset="0"/>
            </a:endParaRPr>
          </a:p>
          <a:p>
            <a:r>
              <a:rPr lang="tr-TR" sz="2800" dirty="0">
                <a:solidFill>
                  <a:srgbClr val="002060"/>
                </a:solidFill>
                <a:latin typeface="Times New Roman" pitchFamily="18" charset="0"/>
                <a:cs typeface="Times New Roman" pitchFamily="18" charset="0"/>
              </a:rPr>
              <a:t> </a:t>
            </a:r>
          </a:p>
        </p:txBody>
      </p:sp>
    </p:spTree>
    <p:extLst>
      <p:ext uri="{BB962C8B-B14F-4D97-AF65-F5344CB8AC3E}">
        <p14:creationId xmlns:p14="http://schemas.microsoft.com/office/powerpoint/2010/main" val="39545782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4" name="Dikdörtgen 3"/>
          <p:cNvSpPr/>
          <p:nvPr/>
        </p:nvSpPr>
        <p:spPr>
          <a:xfrm>
            <a:off x="611560" y="416858"/>
            <a:ext cx="8189899" cy="707886"/>
          </a:xfrm>
          <a:prstGeom prst="rect">
            <a:avLst/>
          </a:prstGeom>
        </p:spPr>
        <p:txBody>
          <a:bodyPr wrap="square">
            <a:spAutoFit/>
          </a:bodyPr>
          <a:lstStyle/>
          <a:p>
            <a:r>
              <a:rPr lang="tr-TR" sz="4000" dirty="0" smtClean="0">
                <a:solidFill>
                  <a:srgbClr val="7030A0"/>
                </a:solidFill>
                <a:latin typeface="Times New Roman" panose="02020603050405020304" pitchFamily="18" charset="0"/>
                <a:cs typeface="Times New Roman" panose="02020603050405020304" pitchFamily="18" charset="0"/>
              </a:rPr>
              <a:t>1.İsteğe Bağlı </a:t>
            </a:r>
            <a:r>
              <a:rPr lang="tr-TR" sz="4000" dirty="0">
                <a:solidFill>
                  <a:srgbClr val="7030A0"/>
                </a:solidFill>
                <a:latin typeface="Times New Roman" panose="02020603050405020304" pitchFamily="18" charset="0"/>
                <a:cs typeface="Times New Roman" panose="02020603050405020304" pitchFamily="18" charset="0"/>
              </a:rPr>
              <a:t>Emeklilik</a:t>
            </a:r>
          </a:p>
        </p:txBody>
      </p:sp>
      <p:pic>
        <p:nvPicPr>
          <p:cNvPr id="3" name="Picture 6" descr="http://t0.gstatic.com/images?q=tbn:ANd9GcSSzkVoLiFiAtvl_FBN_tUawKtC9ecI-MzDmwBHYFIzSh1ZOlWDjA"/>
          <p:cNvPicPr>
            <a:picLocks noChangeAspect="1" noChangeArrowheads="1"/>
          </p:cNvPicPr>
          <p:nvPr/>
        </p:nvPicPr>
        <p:blipFill>
          <a:blip r:embed="rId2"/>
          <a:srcRect/>
          <a:stretch>
            <a:fillRect/>
          </a:stretch>
        </p:blipFill>
        <p:spPr bwMode="auto">
          <a:xfrm>
            <a:off x="6732240" y="260648"/>
            <a:ext cx="1439863" cy="1292225"/>
          </a:xfrm>
          <a:prstGeom prst="rect">
            <a:avLst/>
          </a:prstGeom>
          <a:noFill/>
          <a:ln w="9525">
            <a:noFill/>
            <a:miter lim="800000"/>
            <a:headEnd/>
            <a:tailEnd/>
          </a:ln>
        </p:spPr>
      </p:pic>
      <p:sp>
        <p:nvSpPr>
          <p:cNvPr id="5" name="Metin Yer Tutucusu 4"/>
          <p:cNvSpPr>
            <a:spLocks noGrp="1"/>
          </p:cNvSpPr>
          <p:nvPr>
            <p:ph type="body" idx="1"/>
          </p:nvPr>
        </p:nvSpPr>
        <p:spPr>
          <a:xfrm>
            <a:off x="755576" y="1988840"/>
            <a:ext cx="7892509" cy="3820343"/>
          </a:xfrm>
        </p:spPr>
        <p:txBody>
          <a:bodyPr>
            <a:normAutofit/>
          </a:bodyPr>
          <a:lstStyle/>
          <a:p>
            <a:pPr algn="just"/>
            <a:r>
              <a:rPr lang="tr-TR" sz="3000" dirty="0">
                <a:solidFill>
                  <a:srgbClr val="002060"/>
                </a:solidFill>
                <a:latin typeface="Times New Roman" panose="02020603050405020304" pitchFamily="18" charset="0"/>
                <a:cs typeface="Times New Roman" panose="02020603050405020304" pitchFamily="18" charset="0"/>
              </a:rPr>
              <a:t>5434 sayılı </a:t>
            </a:r>
            <a:r>
              <a:rPr lang="tr-TR" sz="3000" dirty="0" err="1" smtClean="0">
                <a:solidFill>
                  <a:srgbClr val="002060"/>
                </a:solidFill>
                <a:latin typeface="Times New Roman" panose="02020603050405020304" pitchFamily="18" charset="0"/>
                <a:cs typeface="Times New Roman" panose="02020603050405020304" pitchFamily="18" charset="0"/>
              </a:rPr>
              <a:t>T.C.Emekli</a:t>
            </a:r>
            <a:r>
              <a:rPr lang="tr-TR" sz="3000" dirty="0" smtClean="0">
                <a:solidFill>
                  <a:srgbClr val="002060"/>
                </a:solidFill>
                <a:latin typeface="Times New Roman" panose="02020603050405020304" pitchFamily="18" charset="0"/>
                <a:cs typeface="Times New Roman" panose="02020603050405020304" pitchFamily="18" charset="0"/>
              </a:rPr>
              <a:t> </a:t>
            </a:r>
            <a:r>
              <a:rPr lang="tr-TR" sz="3000" dirty="0">
                <a:solidFill>
                  <a:srgbClr val="002060"/>
                </a:solidFill>
                <a:latin typeface="Times New Roman" panose="02020603050405020304" pitchFamily="18" charset="0"/>
                <a:cs typeface="Times New Roman" panose="02020603050405020304" pitchFamily="18" charset="0"/>
              </a:rPr>
              <a:t>Sandığı </a:t>
            </a:r>
            <a:r>
              <a:rPr lang="tr-TR" sz="3000" dirty="0" smtClean="0">
                <a:solidFill>
                  <a:srgbClr val="002060"/>
                </a:solidFill>
                <a:latin typeface="Times New Roman" panose="02020603050405020304" pitchFamily="18" charset="0"/>
                <a:cs typeface="Times New Roman" panose="02020603050405020304" pitchFamily="18" charset="0"/>
              </a:rPr>
              <a:t>Kanununun </a:t>
            </a:r>
            <a:r>
              <a:rPr lang="tr-TR" sz="3000" dirty="0">
                <a:solidFill>
                  <a:srgbClr val="002060"/>
                </a:solidFill>
                <a:latin typeface="Times New Roman" panose="02020603050405020304" pitchFamily="18" charset="0"/>
                <a:cs typeface="Times New Roman" panose="02020603050405020304" pitchFamily="18" charset="0"/>
              </a:rPr>
              <a:t>39 uncu maddesi </a:t>
            </a:r>
            <a:r>
              <a:rPr lang="tr-TR" sz="3000" dirty="0" smtClean="0">
                <a:solidFill>
                  <a:srgbClr val="002060"/>
                </a:solidFill>
                <a:latin typeface="Times New Roman" panose="02020603050405020304" pitchFamily="18" charset="0"/>
                <a:cs typeface="Times New Roman" panose="02020603050405020304" pitchFamily="18" charset="0"/>
              </a:rPr>
              <a:t>uyarınca yaş </a:t>
            </a:r>
            <a:r>
              <a:rPr lang="tr-TR" sz="3000" dirty="0">
                <a:solidFill>
                  <a:srgbClr val="002060"/>
                </a:solidFill>
                <a:latin typeface="Times New Roman" panose="02020603050405020304" pitchFamily="18" charset="0"/>
                <a:cs typeface="Times New Roman" panose="02020603050405020304" pitchFamily="18" charset="0"/>
              </a:rPr>
              <a:t>ve hizmet yılını tamamlamış olan iştirakçiler istekleri halinde emekli olabilirler.</a:t>
            </a:r>
          </a:p>
          <a:p>
            <a:endParaRPr lang="tr-TR" sz="3000" dirty="0">
              <a:latin typeface="Times New Roman" panose="02020603050405020304" pitchFamily="18" charset="0"/>
              <a:cs typeface="Times New Roman" panose="02020603050405020304" pitchFamily="18" charset="0"/>
            </a:endParaRPr>
          </a:p>
          <a:p>
            <a:endParaRPr lang="tr-TR" sz="3000" dirty="0">
              <a:latin typeface="Times New Roman" panose="02020603050405020304" pitchFamily="18" charset="0"/>
              <a:cs typeface="Times New Roman" panose="02020603050405020304" pitchFamily="18" charset="0"/>
            </a:endParaRPr>
          </a:p>
          <a:p>
            <a:endParaRPr lang="tr-TR"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64751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Başlık 2"/>
          <p:cNvSpPr>
            <a:spLocks noGrp="1"/>
          </p:cNvSpPr>
          <p:nvPr>
            <p:ph type="ctrTitle"/>
          </p:nvPr>
        </p:nvSpPr>
        <p:spPr>
          <a:xfrm>
            <a:off x="251520" y="332655"/>
            <a:ext cx="6552728" cy="1584177"/>
          </a:xfrm>
        </p:spPr>
        <p:txBody>
          <a:bodyPr>
            <a:normAutofit/>
          </a:bodyPr>
          <a:lstStyle/>
          <a:p>
            <a:pPr algn="l"/>
            <a:r>
              <a:rPr lang="tr-TR" sz="4000" dirty="0">
                <a:solidFill>
                  <a:srgbClr val="7030A0"/>
                </a:solidFill>
                <a:latin typeface="Times New Roman" pitchFamily="18" charset="0"/>
                <a:cs typeface="Times New Roman" pitchFamily="18" charset="0"/>
              </a:rPr>
              <a:t>  2- Yaş Haddinden   Emeklilik</a:t>
            </a:r>
          </a:p>
        </p:txBody>
      </p:sp>
      <p:sp>
        <p:nvSpPr>
          <p:cNvPr id="4" name="Dikdörtgen 3"/>
          <p:cNvSpPr/>
          <p:nvPr/>
        </p:nvSpPr>
        <p:spPr>
          <a:xfrm>
            <a:off x="539552" y="1556792"/>
            <a:ext cx="7776863" cy="4708981"/>
          </a:xfrm>
          <a:prstGeom prst="rect">
            <a:avLst/>
          </a:prstGeom>
        </p:spPr>
        <p:txBody>
          <a:bodyPr wrap="square">
            <a:spAutoFit/>
          </a:bodyPr>
          <a:lstStyle/>
          <a:p>
            <a:pPr marL="514350" indent="-514350" algn="just">
              <a:buAutoNum type="arabicPeriod"/>
            </a:pPr>
            <a:endParaRPr lang="tr-TR" sz="3000" dirty="0">
              <a:solidFill>
                <a:srgbClr val="002060"/>
              </a:solidFill>
              <a:latin typeface="Times New Roman" pitchFamily="18" charset="0"/>
              <a:cs typeface="Times New Roman" pitchFamily="18" charset="0"/>
            </a:endParaRPr>
          </a:p>
          <a:p>
            <a:pPr algn="just"/>
            <a:endParaRPr lang="tr-TR" sz="3000" dirty="0">
              <a:solidFill>
                <a:srgbClr val="002060"/>
              </a:solidFill>
              <a:latin typeface="Times New Roman" pitchFamily="18" charset="0"/>
              <a:cs typeface="Times New Roman" pitchFamily="18" charset="0"/>
            </a:endParaRPr>
          </a:p>
          <a:p>
            <a:pPr algn="just"/>
            <a:r>
              <a:rPr lang="tr-TR" sz="3000" dirty="0">
                <a:solidFill>
                  <a:srgbClr val="002060"/>
                </a:solidFill>
                <a:latin typeface="Times New Roman" pitchFamily="18" charset="0"/>
                <a:cs typeface="Times New Roman" pitchFamily="18" charset="0"/>
              </a:rPr>
              <a:t>5434 sayılı </a:t>
            </a:r>
            <a:r>
              <a:rPr lang="tr-TR" sz="3000" dirty="0" err="1">
                <a:solidFill>
                  <a:srgbClr val="002060"/>
                </a:solidFill>
                <a:latin typeface="Times New Roman" pitchFamily="18" charset="0"/>
                <a:cs typeface="Times New Roman" pitchFamily="18" charset="0"/>
              </a:rPr>
              <a:t>T.C.Emekli</a:t>
            </a:r>
            <a:r>
              <a:rPr lang="tr-TR" sz="3000" dirty="0">
                <a:solidFill>
                  <a:srgbClr val="002060"/>
                </a:solidFill>
                <a:latin typeface="Times New Roman" pitchFamily="18" charset="0"/>
                <a:cs typeface="Times New Roman" pitchFamily="18" charset="0"/>
              </a:rPr>
              <a:t> Sandığı Kanunun 40 </a:t>
            </a:r>
            <a:r>
              <a:rPr lang="tr-TR" sz="3000" dirty="0" err="1">
                <a:solidFill>
                  <a:srgbClr val="002060"/>
                </a:solidFill>
                <a:latin typeface="Times New Roman" pitchFamily="18" charset="0"/>
                <a:cs typeface="Times New Roman" pitchFamily="18" charset="0"/>
              </a:rPr>
              <a:t>ıncı</a:t>
            </a:r>
            <a:r>
              <a:rPr lang="tr-TR" sz="3000" dirty="0">
                <a:solidFill>
                  <a:srgbClr val="002060"/>
                </a:solidFill>
                <a:latin typeface="Times New Roman" pitchFamily="18" charset="0"/>
                <a:cs typeface="Times New Roman" pitchFamily="18" charset="0"/>
              </a:rPr>
              <a:t> maddesi üzerine vazifeleriyle </a:t>
            </a:r>
            <a:r>
              <a:rPr lang="tr-TR" sz="3000" dirty="0" smtClean="0">
                <a:solidFill>
                  <a:srgbClr val="002060"/>
                </a:solidFill>
                <a:latin typeface="Times New Roman" pitchFamily="18" charset="0"/>
                <a:cs typeface="Times New Roman" pitchFamily="18" charset="0"/>
              </a:rPr>
              <a:t>ilişiklerinin  </a:t>
            </a:r>
            <a:r>
              <a:rPr lang="tr-TR" sz="3000" dirty="0">
                <a:solidFill>
                  <a:srgbClr val="002060"/>
                </a:solidFill>
                <a:latin typeface="Times New Roman" pitchFamily="18" charset="0"/>
                <a:cs typeface="Times New Roman" pitchFamily="18" charset="0"/>
              </a:rPr>
              <a:t>kesilmesini gereken yaş haddi 65 yaşını doldurdukları tarihtir.</a:t>
            </a:r>
          </a:p>
          <a:p>
            <a:pPr algn="just"/>
            <a:endParaRPr lang="tr-TR" sz="3000" dirty="0">
              <a:solidFill>
                <a:srgbClr val="002060"/>
              </a:solidFill>
              <a:latin typeface="Times New Roman" pitchFamily="18" charset="0"/>
              <a:cs typeface="Times New Roman" pitchFamily="18" charset="0"/>
            </a:endParaRPr>
          </a:p>
          <a:p>
            <a:pPr algn="just"/>
            <a:r>
              <a:rPr lang="tr-TR" sz="3000" dirty="0">
                <a:solidFill>
                  <a:srgbClr val="002060"/>
                </a:solidFill>
                <a:latin typeface="Times New Roman" pitchFamily="18" charset="0"/>
                <a:cs typeface="Times New Roman" pitchFamily="18" charset="0"/>
              </a:rPr>
              <a:t>2547 sayılı Yükseköğretim Kanununda görev yapan öğretim üyelerinin yaş haddi 67 yaşını doldurdukları tarihtir.</a:t>
            </a:r>
          </a:p>
        </p:txBody>
      </p:sp>
      <p:pic>
        <p:nvPicPr>
          <p:cNvPr id="6" name="Picture 11"/>
          <p:cNvPicPr>
            <a:picLocks noChangeAspect="1" noChangeArrowheads="1"/>
          </p:cNvPicPr>
          <p:nvPr/>
        </p:nvPicPr>
        <p:blipFill>
          <a:blip r:embed="rId2"/>
          <a:srcRect/>
          <a:stretch>
            <a:fillRect/>
          </a:stretch>
        </p:blipFill>
        <p:spPr bwMode="auto">
          <a:xfrm>
            <a:off x="6660231" y="260647"/>
            <a:ext cx="1944216" cy="1656185"/>
          </a:xfrm>
          <a:prstGeom prst="rect">
            <a:avLst/>
          </a:prstGeom>
          <a:noFill/>
          <a:ln w="9525">
            <a:noFill/>
            <a:miter lim="800000"/>
            <a:headEnd/>
            <a:tailEnd/>
          </a:ln>
        </p:spPr>
      </p:pic>
    </p:spTree>
    <p:extLst>
      <p:ext uri="{BB962C8B-B14F-4D97-AF65-F5344CB8AC3E}">
        <p14:creationId xmlns:p14="http://schemas.microsoft.com/office/powerpoint/2010/main" val="2449215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Başlık 2"/>
          <p:cNvSpPr>
            <a:spLocks noGrp="1"/>
          </p:cNvSpPr>
          <p:nvPr>
            <p:ph type="ctrTitle"/>
          </p:nvPr>
        </p:nvSpPr>
        <p:spPr>
          <a:xfrm>
            <a:off x="683568" y="332657"/>
            <a:ext cx="7772400" cy="1584175"/>
          </a:xfrm>
        </p:spPr>
        <p:txBody>
          <a:bodyPr>
            <a:normAutofit/>
          </a:bodyPr>
          <a:lstStyle/>
          <a:p>
            <a:pPr algn="l"/>
            <a:r>
              <a:rPr lang="tr-TR" sz="4000" b="1" dirty="0">
                <a:solidFill>
                  <a:srgbClr val="7030A0"/>
                </a:solidFill>
                <a:latin typeface="Times New Roman" pitchFamily="18" charset="0"/>
                <a:cs typeface="Times New Roman" pitchFamily="18" charset="0"/>
              </a:rPr>
              <a:t>3. Malulen Emeklilik </a:t>
            </a:r>
            <a:endParaRPr lang="tr-TR" sz="4000" dirty="0">
              <a:solidFill>
                <a:srgbClr val="7030A0"/>
              </a:solidFill>
              <a:latin typeface="Times New Roman" pitchFamily="18" charset="0"/>
              <a:cs typeface="Times New Roman" pitchFamily="18" charset="0"/>
            </a:endParaRPr>
          </a:p>
        </p:txBody>
      </p:sp>
      <p:sp>
        <p:nvSpPr>
          <p:cNvPr id="4" name="Dikdörtgen 3"/>
          <p:cNvSpPr/>
          <p:nvPr/>
        </p:nvSpPr>
        <p:spPr>
          <a:xfrm>
            <a:off x="539552" y="1556792"/>
            <a:ext cx="7776863" cy="3785652"/>
          </a:xfrm>
          <a:prstGeom prst="rect">
            <a:avLst/>
          </a:prstGeom>
        </p:spPr>
        <p:txBody>
          <a:bodyPr wrap="square">
            <a:spAutoFit/>
          </a:bodyPr>
          <a:lstStyle/>
          <a:p>
            <a:pPr marL="514350" indent="-514350" algn="just">
              <a:buAutoNum type="arabicPeriod"/>
            </a:pPr>
            <a:endParaRPr lang="tr-TR" sz="3000" dirty="0">
              <a:solidFill>
                <a:srgbClr val="002060"/>
              </a:solidFill>
              <a:latin typeface="Times New Roman" pitchFamily="18" charset="0"/>
              <a:cs typeface="Times New Roman" pitchFamily="18" charset="0"/>
            </a:endParaRPr>
          </a:p>
          <a:p>
            <a:pPr algn="just"/>
            <a:r>
              <a:rPr lang="tr-TR" sz="3000" dirty="0">
                <a:solidFill>
                  <a:srgbClr val="002060"/>
                </a:solidFill>
                <a:latin typeface="Times New Roman" pitchFamily="18" charset="0"/>
                <a:cs typeface="Times New Roman" pitchFamily="18" charset="0"/>
              </a:rPr>
              <a:t>5434 sayılı </a:t>
            </a:r>
            <a:r>
              <a:rPr lang="tr-TR" sz="3000" dirty="0" err="1">
                <a:solidFill>
                  <a:srgbClr val="002060"/>
                </a:solidFill>
                <a:latin typeface="Times New Roman" pitchFamily="18" charset="0"/>
                <a:cs typeface="Times New Roman" pitchFamily="18" charset="0"/>
              </a:rPr>
              <a:t>T.C.Emekli</a:t>
            </a:r>
            <a:r>
              <a:rPr lang="tr-TR" sz="3000" dirty="0">
                <a:solidFill>
                  <a:srgbClr val="002060"/>
                </a:solidFill>
                <a:latin typeface="Times New Roman" pitchFamily="18" charset="0"/>
                <a:cs typeface="Times New Roman" pitchFamily="18" charset="0"/>
              </a:rPr>
              <a:t>  Sandığı Kanunun 44 uncu maddesine göre </a:t>
            </a:r>
            <a:r>
              <a:rPr lang="tr-TR" sz="3000" dirty="0" smtClean="0">
                <a:solidFill>
                  <a:srgbClr val="002060"/>
                </a:solidFill>
                <a:latin typeface="Times New Roman" pitchFamily="18" charset="0"/>
                <a:cs typeface="Times New Roman" pitchFamily="18" charset="0"/>
              </a:rPr>
              <a:t>ne sebep </a:t>
            </a:r>
            <a:r>
              <a:rPr lang="tr-TR" sz="3000" dirty="0">
                <a:solidFill>
                  <a:srgbClr val="002060"/>
                </a:solidFill>
                <a:latin typeface="Times New Roman" pitchFamily="18" charset="0"/>
                <a:cs typeface="Times New Roman" pitchFamily="18" charset="0"/>
              </a:rPr>
              <a:t>ve suretle olursa olsun vücutlarında hasıl olan arızalar veya </a:t>
            </a:r>
            <a:r>
              <a:rPr lang="tr-TR" sz="3000" dirty="0" err="1">
                <a:solidFill>
                  <a:srgbClr val="002060"/>
                </a:solidFill>
                <a:latin typeface="Times New Roman" pitchFamily="18" charset="0"/>
                <a:cs typeface="Times New Roman" pitchFamily="18" charset="0"/>
              </a:rPr>
              <a:t>düçar</a:t>
            </a:r>
            <a:r>
              <a:rPr lang="tr-TR" sz="3000" dirty="0">
                <a:solidFill>
                  <a:srgbClr val="002060"/>
                </a:solidFill>
                <a:latin typeface="Times New Roman" pitchFamily="18" charset="0"/>
                <a:cs typeface="Times New Roman" pitchFamily="18" charset="0"/>
              </a:rPr>
              <a:t> oldukları tedavisi imkansız hastalıklar yüzünden vazifelerini yapamayacak duruma giren iştirakçilere (Malul)denir ve haklarında bu kanunun </a:t>
            </a:r>
            <a:r>
              <a:rPr lang="tr-TR" sz="3000" dirty="0" err="1">
                <a:solidFill>
                  <a:srgbClr val="002060"/>
                </a:solidFill>
                <a:latin typeface="Times New Roman" pitchFamily="18" charset="0"/>
                <a:cs typeface="Times New Roman" pitchFamily="18" charset="0"/>
              </a:rPr>
              <a:t>malulüğe</a:t>
            </a:r>
            <a:r>
              <a:rPr lang="tr-TR" sz="3000" dirty="0">
                <a:solidFill>
                  <a:srgbClr val="002060"/>
                </a:solidFill>
                <a:latin typeface="Times New Roman" pitchFamily="18" charset="0"/>
                <a:cs typeface="Times New Roman" pitchFamily="18" charset="0"/>
              </a:rPr>
              <a:t> ait hükümleri uygulanır.</a:t>
            </a:r>
          </a:p>
        </p:txBody>
      </p:sp>
      <p:pic>
        <p:nvPicPr>
          <p:cNvPr id="6" name="Picture 8"/>
          <p:cNvPicPr>
            <a:picLocks noChangeAspect="1" noChangeArrowheads="1"/>
          </p:cNvPicPr>
          <p:nvPr/>
        </p:nvPicPr>
        <p:blipFill>
          <a:blip r:embed="rId2"/>
          <a:srcRect/>
          <a:stretch>
            <a:fillRect/>
          </a:stretch>
        </p:blipFill>
        <p:spPr bwMode="auto">
          <a:xfrm>
            <a:off x="6942737" y="305609"/>
            <a:ext cx="1511300" cy="1511300"/>
          </a:xfrm>
          <a:prstGeom prst="rect">
            <a:avLst/>
          </a:prstGeom>
          <a:noFill/>
          <a:ln w="9525">
            <a:noFill/>
            <a:miter lim="800000"/>
            <a:headEnd/>
            <a:tailEnd/>
          </a:ln>
        </p:spPr>
      </p:pic>
    </p:spTree>
    <p:extLst>
      <p:ext uri="{BB962C8B-B14F-4D97-AF65-F5344CB8AC3E}">
        <p14:creationId xmlns:p14="http://schemas.microsoft.com/office/powerpoint/2010/main" val="1391355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Başlık 2"/>
          <p:cNvSpPr>
            <a:spLocks noGrp="1"/>
          </p:cNvSpPr>
          <p:nvPr>
            <p:ph type="ctrTitle"/>
          </p:nvPr>
        </p:nvSpPr>
        <p:spPr>
          <a:xfrm>
            <a:off x="683568" y="188639"/>
            <a:ext cx="8208912" cy="1584177"/>
          </a:xfrm>
        </p:spPr>
        <p:txBody>
          <a:bodyPr>
            <a:normAutofit/>
          </a:bodyPr>
          <a:lstStyle/>
          <a:p>
            <a:pPr algn="l"/>
            <a:r>
              <a:rPr lang="tr-TR" sz="4000" b="1" dirty="0" smtClean="0">
                <a:solidFill>
                  <a:srgbClr val="7030A0"/>
                </a:solidFill>
                <a:latin typeface="Times New Roman" pitchFamily="18" charset="0"/>
                <a:cs typeface="Times New Roman" pitchFamily="18" charset="0"/>
              </a:rPr>
              <a:t>4.Re’sen </a:t>
            </a:r>
            <a:r>
              <a:rPr lang="tr-TR" sz="4000" b="1" dirty="0">
                <a:solidFill>
                  <a:srgbClr val="7030A0"/>
                </a:solidFill>
                <a:latin typeface="Times New Roman" pitchFamily="18" charset="0"/>
                <a:cs typeface="Times New Roman" pitchFamily="18" charset="0"/>
              </a:rPr>
              <a:t>Emeklilik</a:t>
            </a:r>
            <a:endParaRPr lang="tr-TR" sz="4000" dirty="0">
              <a:solidFill>
                <a:srgbClr val="7030A0"/>
              </a:solidFill>
              <a:latin typeface="Times New Roman" pitchFamily="18" charset="0"/>
              <a:cs typeface="Times New Roman" pitchFamily="18" charset="0"/>
            </a:endParaRPr>
          </a:p>
        </p:txBody>
      </p:sp>
      <p:pic>
        <p:nvPicPr>
          <p:cNvPr id="5" name="Picture 4" descr="http://www.anayurtgazetesi.com/haber_resim/dan%C4%B1%C5%9Ftaysss.jpg"/>
          <p:cNvPicPr>
            <a:picLocks noChangeAspect="1" noChangeArrowheads="1"/>
          </p:cNvPicPr>
          <p:nvPr/>
        </p:nvPicPr>
        <p:blipFill>
          <a:blip r:embed="rId2"/>
          <a:srcRect/>
          <a:stretch>
            <a:fillRect/>
          </a:stretch>
        </p:blipFill>
        <p:spPr bwMode="auto">
          <a:xfrm>
            <a:off x="6156176" y="428203"/>
            <a:ext cx="1919287" cy="1344613"/>
          </a:xfrm>
          <a:prstGeom prst="rect">
            <a:avLst/>
          </a:prstGeom>
          <a:noFill/>
          <a:ln w="9525">
            <a:noFill/>
            <a:miter lim="800000"/>
            <a:headEnd/>
            <a:tailEnd/>
          </a:ln>
        </p:spPr>
      </p:pic>
      <p:sp>
        <p:nvSpPr>
          <p:cNvPr id="2" name="Dikdörtgen 1"/>
          <p:cNvSpPr/>
          <p:nvPr/>
        </p:nvSpPr>
        <p:spPr>
          <a:xfrm>
            <a:off x="323528" y="1772816"/>
            <a:ext cx="8352928" cy="5170646"/>
          </a:xfrm>
          <a:prstGeom prst="rect">
            <a:avLst/>
          </a:prstGeom>
        </p:spPr>
        <p:txBody>
          <a:bodyPr wrap="square">
            <a:spAutoFit/>
          </a:bodyPr>
          <a:lstStyle/>
          <a:p>
            <a:pPr algn="just"/>
            <a:r>
              <a:rPr lang="tr-TR" sz="3000" dirty="0" err="1" smtClean="0">
                <a:solidFill>
                  <a:srgbClr val="002060"/>
                </a:solidFill>
                <a:latin typeface="Times New Roman" pitchFamily="18" charset="0"/>
                <a:cs typeface="Times New Roman" pitchFamily="18" charset="0"/>
              </a:rPr>
              <a:t>Re'sen</a:t>
            </a:r>
            <a:r>
              <a:rPr lang="tr-TR" sz="3000" dirty="0" smtClean="0">
                <a:solidFill>
                  <a:srgbClr val="002060"/>
                </a:solidFill>
                <a:latin typeface="Times New Roman" pitchFamily="18" charset="0"/>
                <a:cs typeface="Times New Roman" pitchFamily="18" charset="0"/>
              </a:rPr>
              <a:t>, yapılan işlem, kurumların yasalarla belirlenmiş belli hallerde tek taraflı olarak yaptıkları göreve son verme işlemidir. </a:t>
            </a:r>
            <a:r>
              <a:rPr lang="tr-TR" sz="3000" dirty="0" err="1" smtClean="0">
                <a:solidFill>
                  <a:srgbClr val="002060"/>
                </a:solidFill>
                <a:latin typeface="Times New Roman" pitchFamily="18" charset="0"/>
                <a:cs typeface="Times New Roman" pitchFamily="18" charset="0"/>
              </a:rPr>
              <a:t>Re'sen</a:t>
            </a:r>
            <a:r>
              <a:rPr lang="tr-TR" sz="3000" dirty="0" smtClean="0">
                <a:solidFill>
                  <a:srgbClr val="002060"/>
                </a:solidFill>
                <a:latin typeface="Times New Roman" pitchFamily="18" charset="0"/>
                <a:cs typeface="Times New Roman" pitchFamily="18" charset="0"/>
              </a:rPr>
              <a:t> emekliye sevk edilenlerin tahsis işlemleri, kurumlarınca 5434 sayılı Kanunun ek 26 </a:t>
            </a:r>
            <a:r>
              <a:rPr lang="tr-TR" sz="3000" dirty="0" err="1" smtClean="0">
                <a:solidFill>
                  <a:srgbClr val="002060"/>
                </a:solidFill>
                <a:latin typeface="Times New Roman" pitchFamily="18" charset="0"/>
                <a:cs typeface="Times New Roman" pitchFamily="18" charset="0"/>
              </a:rPr>
              <a:t>ncı</a:t>
            </a:r>
            <a:r>
              <a:rPr lang="tr-TR" sz="3000" dirty="0" smtClean="0">
                <a:solidFill>
                  <a:srgbClr val="002060"/>
                </a:solidFill>
                <a:latin typeface="Times New Roman" pitchFamily="18" charset="0"/>
                <a:cs typeface="Times New Roman" pitchFamily="18" charset="0"/>
              </a:rPr>
              <a:t> maddedeki usule göre 39 uncu maddenin ilgili fıkrasına istinaden alınacak emekliye sevk onayının ilgililere tebliğ edilerek görevleri ile ilişiklerinin kesilip, düzenlenen emeklilik belgesinin Sosyal Güvenlik Kurumu Kamu Görevlileri Emeklilik İşlemleri Daire Başkanlığına intikal ettirilmesi suretiyle tekemmül eder.</a:t>
            </a:r>
            <a:endParaRPr lang="tr-TR" sz="3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6950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nodeType="afterEffect">
                                  <p:stCondLst>
                                    <p:cond delay="0"/>
                                  </p:stCondLst>
                                  <p:childTnLst>
                                    <p:animEffect transition="out" filter="fade">
                                      <p:cBhvr>
                                        <p:cTn id="6" dur="500" tmFilter="0, 0; .2, .5; .8, .5; 1, 0"/>
                                        <p:tgtEl>
                                          <p:spTgt spid="5"/>
                                        </p:tgtEl>
                                      </p:cBhvr>
                                    </p:animEffect>
                                    <p:animScale>
                                      <p:cBhvr>
                                        <p:cTn id="7" dur="25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Başlık 2"/>
          <p:cNvSpPr>
            <a:spLocks noGrp="1"/>
          </p:cNvSpPr>
          <p:nvPr>
            <p:ph type="ctrTitle"/>
          </p:nvPr>
        </p:nvSpPr>
        <p:spPr>
          <a:xfrm>
            <a:off x="683568" y="1124745"/>
            <a:ext cx="7772400" cy="1470025"/>
          </a:xfrm>
        </p:spPr>
        <p:txBody>
          <a:bodyPr>
            <a:normAutofit fontScale="90000"/>
          </a:bodyPr>
          <a:lstStyle/>
          <a:p>
            <a:r>
              <a:rPr lang="tr-TR" b="1" dirty="0">
                <a:solidFill>
                  <a:srgbClr val="7030A0"/>
                </a:solidFill>
                <a:latin typeface="Times New Roman" pitchFamily="18" charset="0"/>
                <a:cs typeface="Times New Roman" pitchFamily="18" charset="0"/>
              </a:rPr>
              <a:t>KAMU PERSONELİNİN GÖREVİNDEN AYRILMA İŞLEMLER</a:t>
            </a:r>
            <a:r>
              <a:rPr lang="tr-TR" dirty="0">
                <a:solidFill>
                  <a:srgbClr val="7030A0"/>
                </a:solidFill>
                <a:latin typeface="Times New Roman" pitchFamily="18" charset="0"/>
                <a:cs typeface="Times New Roman" pitchFamily="18" charset="0"/>
              </a:rPr>
              <a:t/>
            </a:r>
            <a:br>
              <a:rPr lang="tr-TR" dirty="0">
                <a:solidFill>
                  <a:srgbClr val="7030A0"/>
                </a:solidFill>
                <a:latin typeface="Times New Roman" pitchFamily="18" charset="0"/>
                <a:cs typeface="Times New Roman" pitchFamily="18" charset="0"/>
              </a:rPr>
            </a:br>
            <a:endParaRPr lang="tr-TR" dirty="0">
              <a:solidFill>
                <a:srgbClr val="7030A0"/>
              </a:solidFill>
              <a:latin typeface="Times New Roman" pitchFamily="18" charset="0"/>
              <a:cs typeface="Times New Roman" pitchFamily="18" charset="0"/>
            </a:endParaRPr>
          </a:p>
        </p:txBody>
      </p:sp>
      <p:sp>
        <p:nvSpPr>
          <p:cNvPr id="4" name="Dikdörtgen 3"/>
          <p:cNvSpPr/>
          <p:nvPr/>
        </p:nvSpPr>
        <p:spPr>
          <a:xfrm>
            <a:off x="1018523" y="2708920"/>
            <a:ext cx="6912768" cy="2554545"/>
          </a:xfrm>
          <a:prstGeom prst="rect">
            <a:avLst/>
          </a:prstGeom>
        </p:spPr>
        <p:txBody>
          <a:bodyPr wrap="square">
            <a:spAutoFit/>
          </a:bodyPr>
          <a:lstStyle/>
          <a:p>
            <a:pPr marL="342900" indent="-342900">
              <a:buAutoNum type="arabicPeriod"/>
            </a:pPr>
            <a:r>
              <a:rPr lang="tr-TR" sz="4000" dirty="0" smtClean="0">
                <a:solidFill>
                  <a:srgbClr val="002060"/>
                </a:solidFill>
                <a:latin typeface="Times New Roman" pitchFamily="18" charset="0"/>
                <a:cs typeface="Times New Roman" pitchFamily="18" charset="0"/>
              </a:rPr>
              <a:t>Görevden çekilmiş sayma</a:t>
            </a:r>
          </a:p>
          <a:p>
            <a:pPr marL="342900" indent="-342900">
              <a:buAutoNum type="arabicPeriod"/>
            </a:pPr>
            <a:r>
              <a:rPr lang="tr-TR" sz="4000" dirty="0" smtClean="0">
                <a:solidFill>
                  <a:srgbClr val="002060"/>
                </a:solidFill>
                <a:latin typeface="Times New Roman" pitchFamily="18" charset="0"/>
                <a:cs typeface="Times New Roman" pitchFamily="18" charset="0"/>
              </a:rPr>
              <a:t>İlişiğinin kesilmesi </a:t>
            </a:r>
          </a:p>
          <a:p>
            <a:pPr marL="342900" indent="-342900">
              <a:buAutoNum type="arabicPeriod"/>
            </a:pPr>
            <a:r>
              <a:rPr lang="tr-TR" sz="4000" dirty="0" smtClean="0">
                <a:solidFill>
                  <a:srgbClr val="002060"/>
                </a:solidFill>
                <a:latin typeface="Times New Roman" pitchFamily="18" charset="0"/>
                <a:cs typeface="Times New Roman" pitchFamily="18" charset="0"/>
              </a:rPr>
              <a:t>Nakil işlemleri</a:t>
            </a:r>
          </a:p>
          <a:p>
            <a:pPr marL="342900" indent="-342900">
              <a:buAutoNum type="arabicPeriod"/>
            </a:pPr>
            <a:r>
              <a:rPr lang="tr-TR" sz="4000" dirty="0" smtClean="0">
                <a:solidFill>
                  <a:srgbClr val="002060"/>
                </a:solidFill>
                <a:latin typeface="Times New Roman" pitchFamily="18" charset="0"/>
                <a:cs typeface="Times New Roman" pitchFamily="18" charset="0"/>
              </a:rPr>
              <a:t>Emeklilik İşlemleri </a:t>
            </a:r>
          </a:p>
        </p:txBody>
      </p:sp>
    </p:spTree>
    <p:extLst>
      <p:ext uri="{BB962C8B-B14F-4D97-AF65-F5344CB8AC3E}">
        <p14:creationId xmlns:p14="http://schemas.microsoft.com/office/powerpoint/2010/main" val="25072157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4" name="Dikdörtgen 3"/>
          <p:cNvSpPr/>
          <p:nvPr/>
        </p:nvSpPr>
        <p:spPr>
          <a:xfrm>
            <a:off x="611560" y="116632"/>
            <a:ext cx="7992888" cy="2431435"/>
          </a:xfrm>
          <a:prstGeom prst="rect">
            <a:avLst/>
          </a:prstGeom>
          <a:ln>
            <a:noFill/>
          </a:ln>
        </p:spPr>
        <p:txBody>
          <a:bodyPr wrap="square">
            <a:spAutoFit/>
          </a:bodyPr>
          <a:lstStyle/>
          <a:p>
            <a:pPr algn="ctr"/>
            <a:r>
              <a:rPr lang="tr-TR" sz="3600" dirty="0" smtClean="0">
                <a:solidFill>
                  <a:srgbClr val="7030A0"/>
                </a:solidFill>
                <a:latin typeface="Times New Roman" pitchFamily="18" charset="0"/>
                <a:cs typeface="Times New Roman" pitchFamily="18" charset="0"/>
              </a:rPr>
              <a:t>657 </a:t>
            </a:r>
            <a:r>
              <a:rPr lang="tr-TR" sz="3600" dirty="0">
                <a:solidFill>
                  <a:srgbClr val="7030A0"/>
                </a:solidFill>
                <a:latin typeface="Times New Roman" pitchFamily="18" charset="0"/>
                <a:cs typeface="Times New Roman" pitchFamily="18" charset="0"/>
              </a:rPr>
              <a:t>ve 2547 sayılı Kanuna göre </a:t>
            </a:r>
            <a:endParaRPr lang="tr-TR" sz="3600" dirty="0" smtClean="0">
              <a:solidFill>
                <a:srgbClr val="7030A0"/>
              </a:solidFill>
              <a:latin typeface="Times New Roman" pitchFamily="18" charset="0"/>
              <a:cs typeface="Times New Roman" pitchFamily="18" charset="0"/>
            </a:endParaRPr>
          </a:p>
          <a:p>
            <a:pPr algn="ctr"/>
            <a:r>
              <a:rPr lang="tr-TR" sz="3600" dirty="0" smtClean="0">
                <a:solidFill>
                  <a:srgbClr val="7030A0"/>
                </a:solidFill>
                <a:latin typeface="Times New Roman" pitchFamily="18" charset="0"/>
                <a:cs typeface="Times New Roman" pitchFamily="18" charset="0"/>
              </a:rPr>
              <a:t>görevden </a:t>
            </a:r>
            <a:r>
              <a:rPr lang="tr-TR" sz="3600" dirty="0">
                <a:solidFill>
                  <a:srgbClr val="7030A0"/>
                </a:solidFill>
                <a:latin typeface="Times New Roman" pitchFamily="18" charset="0"/>
                <a:cs typeface="Times New Roman" pitchFamily="18" charset="0"/>
              </a:rPr>
              <a:t>çekilmiş </a:t>
            </a:r>
            <a:r>
              <a:rPr lang="tr-TR" sz="3600" dirty="0" smtClean="0">
                <a:solidFill>
                  <a:srgbClr val="7030A0"/>
                </a:solidFill>
                <a:latin typeface="Times New Roman" pitchFamily="18" charset="0"/>
                <a:cs typeface="Times New Roman" pitchFamily="18" charset="0"/>
              </a:rPr>
              <a:t>sayılma</a:t>
            </a:r>
          </a:p>
          <a:p>
            <a:pPr algn="ctr"/>
            <a:endParaRPr lang="tr-TR" sz="4000" dirty="0">
              <a:solidFill>
                <a:srgbClr val="7030A0"/>
              </a:solidFill>
              <a:latin typeface="Times New Roman" pitchFamily="18" charset="0"/>
              <a:cs typeface="Times New Roman" pitchFamily="18" charset="0"/>
            </a:endParaRPr>
          </a:p>
          <a:p>
            <a:pPr algn="just"/>
            <a:endParaRPr lang="tr-TR" sz="4000" dirty="0">
              <a:solidFill>
                <a:srgbClr val="7030A0"/>
              </a:solidFill>
              <a:latin typeface="Times New Roman" pitchFamily="18" charset="0"/>
              <a:cs typeface="Times New Roman" pitchFamily="18" charset="0"/>
            </a:endParaRPr>
          </a:p>
        </p:txBody>
      </p:sp>
      <p:sp>
        <p:nvSpPr>
          <p:cNvPr id="6" name="Metin kutusu 5"/>
          <p:cNvSpPr txBox="1"/>
          <p:nvPr/>
        </p:nvSpPr>
        <p:spPr>
          <a:xfrm>
            <a:off x="467544" y="1196752"/>
            <a:ext cx="8352928" cy="7017306"/>
          </a:xfrm>
          <a:prstGeom prst="rect">
            <a:avLst/>
          </a:prstGeom>
          <a:noFill/>
        </p:spPr>
        <p:txBody>
          <a:bodyPr wrap="square" rtlCol="0">
            <a:spAutoFit/>
          </a:bodyPr>
          <a:lstStyle/>
          <a:p>
            <a:pPr algn="just"/>
            <a:r>
              <a:rPr lang="tr-TR" sz="3000" dirty="0">
                <a:solidFill>
                  <a:srgbClr val="002060"/>
                </a:solidFill>
                <a:latin typeface="Times New Roman" pitchFamily="18" charset="0"/>
                <a:cs typeface="Times New Roman" pitchFamily="18" charset="0"/>
              </a:rPr>
              <a:t>Madde 94: Devlet memuru bağlı bulunduğu kuruma yazılı olarak müracaat etmek suretiyle </a:t>
            </a:r>
            <a:r>
              <a:rPr lang="tr-TR" sz="3000" dirty="0" smtClean="0">
                <a:solidFill>
                  <a:srgbClr val="002060"/>
                </a:solidFill>
                <a:latin typeface="Times New Roman" pitchFamily="18" charset="0"/>
                <a:cs typeface="Times New Roman" pitchFamily="18" charset="0"/>
              </a:rPr>
              <a:t>memurluktan çekilme isteğinde bulunur.</a:t>
            </a:r>
          </a:p>
          <a:p>
            <a:pPr algn="just"/>
            <a:r>
              <a:rPr lang="tr-TR" sz="3000" dirty="0">
                <a:solidFill>
                  <a:srgbClr val="002060"/>
                </a:solidFill>
                <a:latin typeface="Times New Roman" pitchFamily="18" charset="0"/>
                <a:cs typeface="Times New Roman" pitchFamily="18" charset="0"/>
              </a:rPr>
              <a:t>*</a:t>
            </a:r>
            <a:r>
              <a:rPr lang="tr-TR" sz="3000" dirty="0" smtClean="0">
                <a:solidFill>
                  <a:srgbClr val="002060"/>
                </a:solidFill>
                <a:latin typeface="Times New Roman" pitchFamily="18" charset="0"/>
                <a:cs typeface="Times New Roman" pitchFamily="18" charset="0"/>
              </a:rPr>
              <a:t>Sebepsiz </a:t>
            </a:r>
            <a:r>
              <a:rPr lang="tr-TR" sz="3000" dirty="0">
                <a:solidFill>
                  <a:srgbClr val="002060"/>
                </a:solidFill>
                <a:latin typeface="Times New Roman" pitchFamily="18" charset="0"/>
                <a:cs typeface="Times New Roman" pitchFamily="18" charset="0"/>
              </a:rPr>
              <a:t>veya kurumlarınca kabul edilen mazeretleri olmaksızın </a:t>
            </a:r>
            <a:r>
              <a:rPr lang="tr-TR" sz="3000" dirty="0" smtClean="0">
                <a:solidFill>
                  <a:srgbClr val="002060"/>
                </a:solidFill>
                <a:latin typeface="Times New Roman" pitchFamily="18" charset="0"/>
                <a:cs typeface="Times New Roman" pitchFamily="18" charset="0"/>
              </a:rPr>
              <a:t>görevini terk edilmesi ve bu terkin kesintisiz 10 gün devem etmesi halinde yazılı müracaat şartı aranmaksızın çekilme isteğinde bulunmuş sayılır.</a:t>
            </a:r>
            <a:r>
              <a:rPr lang="tr-TR" sz="3000" dirty="0">
                <a:solidFill>
                  <a:srgbClr val="002060"/>
                </a:solidFill>
                <a:latin typeface="Times New Roman" pitchFamily="18" charset="0"/>
                <a:cs typeface="Times New Roman" pitchFamily="18" charset="0"/>
              </a:rPr>
              <a:t> Çekilen memur yerine </a:t>
            </a:r>
            <a:r>
              <a:rPr lang="tr-TR" sz="3000" dirty="0" smtClean="0">
                <a:solidFill>
                  <a:srgbClr val="002060"/>
                </a:solidFill>
                <a:latin typeface="Times New Roman" pitchFamily="18" charset="0"/>
                <a:cs typeface="Times New Roman" pitchFamily="18" charset="0"/>
              </a:rPr>
              <a:t> atanan  kimsenin  </a:t>
            </a:r>
            <a:r>
              <a:rPr lang="tr-TR" sz="3000" dirty="0">
                <a:solidFill>
                  <a:srgbClr val="002060"/>
                </a:solidFill>
                <a:latin typeface="Times New Roman" pitchFamily="18" charset="0"/>
                <a:cs typeface="Times New Roman" pitchFamily="18" charset="0"/>
              </a:rPr>
              <a:t>gelmesine </a:t>
            </a:r>
            <a:r>
              <a:rPr lang="tr-TR" sz="3000" dirty="0" smtClean="0">
                <a:solidFill>
                  <a:srgbClr val="002060"/>
                </a:solidFill>
                <a:latin typeface="Times New Roman" pitchFamily="18" charset="0"/>
                <a:cs typeface="Times New Roman" pitchFamily="18" charset="0"/>
              </a:rPr>
              <a:t> veya  çekilme isteğinin kabulüne kadar görevine devam eder. Olağanüstü mazeretlerle çekilenler, üstlerine haber vermek şartıyla bir ay kaydına tabi değildirler.</a:t>
            </a:r>
          </a:p>
          <a:p>
            <a:pPr algn="just"/>
            <a:endParaRPr lang="tr-TR" sz="3000" dirty="0" smtClean="0">
              <a:solidFill>
                <a:srgbClr val="002060"/>
              </a:solidFill>
              <a:latin typeface="Times New Roman" pitchFamily="18" charset="0"/>
              <a:cs typeface="Times New Roman" pitchFamily="18" charset="0"/>
            </a:endParaRPr>
          </a:p>
          <a:p>
            <a:pPr algn="just"/>
            <a:endParaRPr lang="tr-TR" sz="3000" dirty="0" smtClean="0">
              <a:solidFill>
                <a:srgbClr val="002060"/>
              </a:solidFill>
              <a:latin typeface="Times New Roman" pitchFamily="18" charset="0"/>
              <a:cs typeface="Times New Roman" pitchFamily="18" charset="0"/>
            </a:endParaRPr>
          </a:p>
          <a:p>
            <a:pPr algn="just"/>
            <a:endParaRPr lang="tr-TR" sz="3000" dirty="0" smtClean="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6004595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Başlık 2"/>
          <p:cNvSpPr>
            <a:spLocks noGrp="1"/>
          </p:cNvSpPr>
          <p:nvPr>
            <p:ph type="ctrTitle"/>
          </p:nvPr>
        </p:nvSpPr>
        <p:spPr>
          <a:xfrm>
            <a:off x="395536" y="116632"/>
            <a:ext cx="8208912" cy="6048672"/>
          </a:xfrm>
        </p:spPr>
        <p:txBody>
          <a:bodyPr>
            <a:noAutofit/>
          </a:bodyPr>
          <a:lstStyle/>
          <a:p>
            <a:pPr algn="l"/>
            <a:r>
              <a:rPr lang="tr-TR" sz="3000" dirty="0" smtClean="0">
                <a:solidFill>
                  <a:srgbClr val="002060"/>
                </a:solidFill>
                <a:latin typeface="Times New Roman" pitchFamily="18" charset="0"/>
                <a:cs typeface="Times New Roman" pitchFamily="18" charset="0"/>
              </a:rPr>
              <a:t/>
            </a:r>
            <a:br>
              <a:rPr lang="tr-TR" sz="3000" dirty="0" smtClean="0">
                <a:solidFill>
                  <a:srgbClr val="002060"/>
                </a:solidFill>
                <a:latin typeface="Times New Roman" pitchFamily="18" charset="0"/>
                <a:cs typeface="Times New Roman" pitchFamily="18" charset="0"/>
              </a:rPr>
            </a:br>
            <a:r>
              <a:rPr lang="tr-TR" sz="3000" dirty="0" smtClean="0">
                <a:solidFill>
                  <a:srgbClr val="002060"/>
                </a:solidFill>
                <a:latin typeface="Times New Roman" pitchFamily="18" charset="0"/>
                <a:cs typeface="Times New Roman" pitchFamily="18" charset="0"/>
              </a:rPr>
              <a:t/>
            </a:r>
            <a:br>
              <a:rPr lang="tr-TR" sz="3000" dirty="0" smtClean="0">
                <a:solidFill>
                  <a:srgbClr val="002060"/>
                </a:solidFill>
                <a:latin typeface="Times New Roman" pitchFamily="18" charset="0"/>
                <a:cs typeface="Times New Roman" pitchFamily="18" charset="0"/>
              </a:rPr>
            </a:br>
            <a:r>
              <a:rPr lang="tr-TR" sz="3000" dirty="0" smtClean="0">
                <a:solidFill>
                  <a:srgbClr val="7030A0"/>
                </a:solidFill>
                <a:latin typeface="Times New Roman" pitchFamily="18" charset="0"/>
                <a:cs typeface="Times New Roman" pitchFamily="18" charset="0"/>
              </a:rPr>
              <a:t>MEMURLUĞUN SONA ERMESİ</a:t>
            </a:r>
            <a:r>
              <a:rPr lang="tr-TR" sz="3000" dirty="0" smtClean="0">
                <a:solidFill>
                  <a:srgbClr val="002060"/>
                </a:solidFill>
                <a:latin typeface="Times New Roman" pitchFamily="18" charset="0"/>
                <a:cs typeface="Times New Roman" pitchFamily="18" charset="0"/>
              </a:rPr>
              <a:t/>
            </a:r>
            <a:br>
              <a:rPr lang="tr-TR" sz="3000" dirty="0" smtClean="0">
                <a:solidFill>
                  <a:srgbClr val="002060"/>
                </a:solidFill>
                <a:latin typeface="Times New Roman" pitchFamily="18" charset="0"/>
                <a:cs typeface="Times New Roman" pitchFamily="18" charset="0"/>
              </a:rPr>
            </a:br>
            <a:r>
              <a:rPr lang="tr-TR" sz="3000" dirty="0" smtClean="0">
                <a:solidFill>
                  <a:srgbClr val="002060"/>
                </a:solidFill>
                <a:latin typeface="Times New Roman" pitchFamily="18" charset="0"/>
                <a:cs typeface="Times New Roman" pitchFamily="18" charset="0"/>
              </a:rPr>
              <a:t>Madde 98:Devlet memurlarının </a:t>
            </a:r>
            <a:br>
              <a:rPr lang="tr-TR" sz="3000" dirty="0" smtClean="0">
                <a:solidFill>
                  <a:srgbClr val="002060"/>
                </a:solidFill>
                <a:latin typeface="Times New Roman" pitchFamily="18" charset="0"/>
                <a:cs typeface="Times New Roman" pitchFamily="18" charset="0"/>
              </a:rPr>
            </a:br>
            <a:r>
              <a:rPr lang="tr-TR" sz="3000" dirty="0" smtClean="0">
                <a:solidFill>
                  <a:srgbClr val="002060"/>
                </a:solidFill>
                <a:latin typeface="Times New Roman" pitchFamily="18" charset="0"/>
                <a:cs typeface="Times New Roman" pitchFamily="18" charset="0"/>
              </a:rPr>
              <a:t>a) Bu kanun hükümlerine göre memurluktan çıkarılma;</a:t>
            </a:r>
            <a:br>
              <a:rPr lang="tr-TR" sz="3000" dirty="0" smtClean="0">
                <a:solidFill>
                  <a:srgbClr val="002060"/>
                </a:solidFill>
                <a:latin typeface="Times New Roman" pitchFamily="18" charset="0"/>
                <a:cs typeface="Times New Roman" pitchFamily="18" charset="0"/>
              </a:rPr>
            </a:br>
            <a:r>
              <a:rPr lang="tr-TR" sz="3000" dirty="0" smtClean="0">
                <a:solidFill>
                  <a:srgbClr val="002060"/>
                </a:solidFill>
                <a:latin typeface="Times New Roman" pitchFamily="18" charset="0"/>
                <a:cs typeface="Times New Roman" pitchFamily="18" charset="0"/>
              </a:rPr>
              <a:t>b) Memurluğa alınma şartlarından her hangi birin taşımadığının sonradan anlaşılması veya memurlukları sırasında bu şartlarından her hangi birini kaybetmesi;</a:t>
            </a:r>
            <a:br>
              <a:rPr lang="tr-TR" sz="3000" dirty="0" smtClean="0">
                <a:solidFill>
                  <a:srgbClr val="002060"/>
                </a:solidFill>
                <a:latin typeface="Times New Roman" pitchFamily="18" charset="0"/>
                <a:cs typeface="Times New Roman" pitchFamily="18" charset="0"/>
              </a:rPr>
            </a:br>
            <a:r>
              <a:rPr lang="tr-TR" sz="3000" dirty="0" smtClean="0">
                <a:solidFill>
                  <a:srgbClr val="002060"/>
                </a:solidFill>
                <a:latin typeface="Times New Roman" pitchFamily="18" charset="0"/>
                <a:cs typeface="Times New Roman" pitchFamily="18" charset="0"/>
              </a:rPr>
              <a:t>c) Memurluktan çekilmesi;</a:t>
            </a:r>
            <a:br>
              <a:rPr lang="tr-TR" sz="3000" dirty="0" smtClean="0">
                <a:solidFill>
                  <a:srgbClr val="002060"/>
                </a:solidFill>
                <a:latin typeface="Times New Roman" pitchFamily="18" charset="0"/>
                <a:cs typeface="Times New Roman" pitchFamily="18" charset="0"/>
              </a:rPr>
            </a:br>
            <a:r>
              <a:rPr lang="tr-TR" sz="3000" dirty="0" smtClean="0">
                <a:solidFill>
                  <a:srgbClr val="002060"/>
                </a:solidFill>
                <a:latin typeface="Times New Roman" pitchFamily="18" charset="0"/>
                <a:cs typeface="Times New Roman" pitchFamily="18" charset="0"/>
              </a:rPr>
              <a:t>d) İstek, yaş haddi, </a:t>
            </a:r>
            <a:r>
              <a:rPr lang="tr-TR" sz="3000" dirty="0" err="1" smtClean="0">
                <a:solidFill>
                  <a:srgbClr val="002060"/>
                </a:solidFill>
                <a:latin typeface="Times New Roman" pitchFamily="18" charset="0"/>
                <a:cs typeface="Times New Roman" pitchFamily="18" charset="0"/>
              </a:rPr>
              <a:t>malulluk</a:t>
            </a:r>
            <a:r>
              <a:rPr lang="tr-TR" sz="3000" dirty="0" smtClean="0">
                <a:solidFill>
                  <a:srgbClr val="002060"/>
                </a:solidFill>
                <a:latin typeface="Times New Roman" pitchFamily="18" charset="0"/>
                <a:cs typeface="Times New Roman" pitchFamily="18" charset="0"/>
              </a:rPr>
              <a:t> ve sicil sebeplerinden biri ile emekli olması;</a:t>
            </a:r>
            <a:br>
              <a:rPr lang="tr-TR" sz="3000" dirty="0" smtClean="0">
                <a:solidFill>
                  <a:srgbClr val="002060"/>
                </a:solidFill>
                <a:latin typeface="Times New Roman" pitchFamily="18" charset="0"/>
                <a:cs typeface="Times New Roman" pitchFamily="18" charset="0"/>
              </a:rPr>
            </a:br>
            <a:r>
              <a:rPr lang="tr-TR" sz="3000" dirty="0" smtClean="0">
                <a:solidFill>
                  <a:srgbClr val="002060"/>
                </a:solidFill>
                <a:latin typeface="Times New Roman" pitchFamily="18" charset="0"/>
                <a:cs typeface="Times New Roman" pitchFamily="18" charset="0"/>
              </a:rPr>
              <a:t>d) Ölüm; </a:t>
            </a:r>
            <a:br>
              <a:rPr lang="tr-TR" sz="3000" dirty="0" smtClean="0">
                <a:solidFill>
                  <a:srgbClr val="002060"/>
                </a:solidFill>
                <a:latin typeface="Times New Roman" pitchFamily="18" charset="0"/>
                <a:cs typeface="Times New Roman" pitchFamily="18" charset="0"/>
              </a:rPr>
            </a:br>
            <a:r>
              <a:rPr lang="tr-TR" sz="3000" dirty="0" smtClean="0">
                <a:solidFill>
                  <a:srgbClr val="002060"/>
                </a:solidFill>
                <a:latin typeface="Times New Roman" pitchFamily="18" charset="0"/>
                <a:cs typeface="Times New Roman" pitchFamily="18" charset="0"/>
              </a:rPr>
              <a:t>hallerinde memurluğu sona erer.</a:t>
            </a:r>
            <a:br>
              <a:rPr lang="tr-TR" sz="3000" dirty="0" smtClean="0">
                <a:solidFill>
                  <a:srgbClr val="002060"/>
                </a:solidFill>
                <a:latin typeface="Times New Roman" pitchFamily="18" charset="0"/>
                <a:cs typeface="Times New Roman" pitchFamily="18" charset="0"/>
              </a:rPr>
            </a:br>
            <a:r>
              <a:rPr lang="tr-TR" sz="3000" dirty="0" smtClean="0">
                <a:solidFill>
                  <a:srgbClr val="002060"/>
                </a:solidFill>
                <a:latin typeface="Times New Roman" pitchFamily="18" charset="0"/>
                <a:cs typeface="Times New Roman" pitchFamily="18" charset="0"/>
              </a:rPr>
              <a:t/>
            </a:r>
            <a:br>
              <a:rPr lang="tr-TR" sz="3000" dirty="0" smtClean="0">
                <a:solidFill>
                  <a:srgbClr val="002060"/>
                </a:solidFill>
                <a:latin typeface="Times New Roman" pitchFamily="18" charset="0"/>
                <a:cs typeface="Times New Roman" pitchFamily="18" charset="0"/>
              </a:rPr>
            </a:br>
            <a:endParaRPr lang="tr-TR" sz="3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9236236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395536" y="116632"/>
            <a:ext cx="8144916" cy="1800200"/>
          </a:xfrm>
        </p:spPr>
        <p:txBody>
          <a:bodyPr>
            <a:normAutofit fontScale="90000"/>
          </a:bodyPr>
          <a:lstStyle/>
          <a:p>
            <a:r>
              <a:rPr lang="tr-TR" dirty="0"/>
              <a:t/>
            </a:r>
            <a:br>
              <a:rPr lang="tr-TR" dirty="0"/>
            </a:br>
            <a:r>
              <a:rPr lang="tr-TR" dirty="0" smtClean="0"/>
              <a:t>  </a:t>
            </a:r>
            <a:r>
              <a:rPr lang="tr-TR" sz="3600" dirty="0" smtClean="0">
                <a:solidFill>
                  <a:srgbClr val="7030A0"/>
                </a:solidFill>
                <a:latin typeface="Times New Roman" pitchFamily="18" charset="0"/>
                <a:cs typeface="Times New Roman" pitchFamily="18" charset="0"/>
              </a:rPr>
              <a:t>YILDIZ </a:t>
            </a:r>
            <a:r>
              <a:rPr lang="tr-TR" sz="3600" dirty="0">
                <a:solidFill>
                  <a:srgbClr val="7030A0"/>
                </a:solidFill>
                <a:latin typeface="Times New Roman" pitchFamily="18" charset="0"/>
                <a:cs typeface="Times New Roman" pitchFamily="18" charset="0"/>
              </a:rPr>
              <a:t>TEKNİK ÜNİVERSİTESİ</a:t>
            </a:r>
            <a:br>
              <a:rPr lang="tr-TR" sz="3600" dirty="0">
                <a:solidFill>
                  <a:srgbClr val="7030A0"/>
                </a:solidFill>
                <a:latin typeface="Times New Roman" pitchFamily="18" charset="0"/>
                <a:cs typeface="Times New Roman" pitchFamily="18" charset="0"/>
              </a:rPr>
            </a:br>
            <a:r>
              <a:rPr lang="tr-TR" sz="3600" dirty="0" smtClean="0">
                <a:solidFill>
                  <a:srgbClr val="7030A0"/>
                </a:solidFill>
                <a:latin typeface="Times New Roman" pitchFamily="18" charset="0"/>
                <a:cs typeface="Times New Roman" pitchFamily="18" charset="0"/>
              </a:rPr>
              <a:t>  Personel </a:t>
            </a:r>
            <a:r>
              <a:rPr lang="tr-TR" sz="3600" dirty="0">
                <a:solidFill>
                  <a:srgbClr val="7030A0"/>
                </a:solidFill>
                <a:latin typeface="Times New Roman" pitchFamily="18" charset="0"/>
                <a:cs typeface="Times New Roman" pitchFamily="18" charset="0"/>
              </a:rPr>
              <a:t>Daire </a:t>
            </a:r>
            <a:r>
              <a:rPr lang="tr-TR" sz="3600" dirty="0" smtClean="0">
                <a:solidFill>
                  <a:srgbClr val="7030A0"/>
                </a:solidFill>
                <a:latin typeface="Times New Roman" pitchFamily="18" charset="0"/>
                <a:cs typeface="Times New Roman" pitchFamily="18" charset="0"/>
              </a:rPr>
              <a:t>Başkanlığı</a:t>
            </a:r>
            <a:br>
              <a:rPr lang="tr-TR" sz="3600" dirty="0" smtClean="0">
                <a:solidFill>
                  <a:srgbClr val="7030A0"/>
                </a:solidFill>
                <a:latin typeface="Times New Roman" pitchFamily="18" charset="0"/>
                <a:cs typeface="Times New Roman" pitchFamily="18" charset="0"/>
              </a:rPr>
            </a:br>
            <a:r>
              <a:rPr lang="tr-TR" sz="3600" dirty="0" smtClean="0">
                <a:solidFill>
                  <a:srgbClr val="7030A0"/>
                </a:solidFill>
                <a:latin typeface="Times New Roman" pitchFamily="18" charset="0"/>
                <a:cs typeface="Times New Roman" pitchFamily="18" charset="0"/>
              </a:rPr>
              <a:t> </a:t>
            </a:r>
            <a:r>
              <a:rPr lang="tr-TR" sz="3600" dirty="0">
                <a:solidFill>
                  <a:srgbClr val="7030A0"/>
                </a:solidFill>
                <a:latin typeface="Times New Roman" pitchFamily="18" charset="0"/>
                <a:cs typeface="Times New Roman" pitchFamily="18" charset="0"/>
              </a:rPr>
              <a:t>İSTİFA OLURU </a:t>
            </a:r>
            <a:r>
              <a:rPr lang="tr-TR" dirty="0">
                <a:solidFill>
                  <a:srgbClr val="7030A0"/>
                </a:solidFill>
                <a:latin typeface="Times New Roman" pitchFamily="18" charset="0"/>
                <a:cs typeface="Times New Roman" pitchFamily="18" charset="0"/>
              </a:rPr>
              <a:t/>
            </a:r>
            <a:br>
              <a:rPr lang="tr-TR" dirty="0">
                <a:solidFill>
                  <a:srgbClr val="7030A0"/>
                </a:solidFill>
                <a:latin typeface="Times New Roman" pitchFamily="18" charset="0"/>
                <a:cs typeface="Times New Roman" pitchFamily="18" charset="0"/>
              </a:rPr>
            </a:br>
            <a:endParaRPr lang="tr-TR" sz="4000" dirty="0">
              <a:solidFill>
                <a:srgbClr val="7030A0"/>
              </a:solidFill>
              <a:latin typeface="Times New Roman" pitchFamily="18" charset="0"/>
              <a:cs typeface="Times New Roman" pitchFamily="18" charset="0"/>
            </a:endParaRP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1824474025"/>
              </p:ext>
            </p:extLst>
          </p:nvPr>
        </p:nvGraphicFramePr>
        <p:xfrm>
          <a:off x="467544" y="1863825"/>
          <a:ext cx="8136902" cy="4389120"/>
        </p:xfrm>
        <a:graphic>
          <a:graphicData uri="http://schemas.openxmlformats.org/drawingml/2006/table">
            <a:tbl>
              <a:tblPr firstRow="1" bandRow="1">
                <a:tableStyleId>{5C22544A-7EE6-4342-B048-85BDC9FD1C3A}</a:tableStyleId>
              </a:tblPr>
              <a:tblGrid>
                <a:gridCol w="1625350">
                  <a:extLst>
                    <a:ext uri="{9D8B030D-6E8A-4147-A177-3AD203B41FA5}">
                      <a16:colId xmlns="" xmlns:a16="http://schemas.microsoft.com/office/drawing/2014/main" val="1575165948"/>
                    </a:ext>
                  </a:extLst>
                </a:gridCol>
                <a:gridCol w="1625354">
                  <a:extLst>
                    <a:ext uri="{9D8B030D-6E8A-4147-A177-3AD203B41FA5}">
                      <a16:colId xmlns="" xmlns:a16="http://schemas.microsoft.com/office/drawing/2014/main" val="2382888069"/>
                    </a:ext>
                  </a:extLst>
                </a:gridCol>
                <a:gridCol w="353333">
                  <a:extLst>
                    <a:ext uri="{9D8B030D-6E8A-4147-A177-3AD203B41FA5}">
                      <a16:colId xmlns="" xmlns:a16="http://schemas.microsoft.com/office/drawing/2014/main" val="1360668876"/>
                    </a:ext>
                  </a:extLst>
                </a:gridCol>
                <a:gridCol w="1878915">
                  <a:extLst>
                    <a:ext uri="{9D8B030D-6E8A-4147-A177-3AD203B41FA5}">
                      <a16:colId xmlns="" xmlns:a16="http://schemas.microsoft.com/office/drawing/2014/main" val="3814240042"/>
                    </a:ext>
                  </a:extLst>
                </a:gridCol>
                <a:gridCol w="2653950">
                  <a:extLst>
                    <a:ext uri="{9D8B030D-6E8A-4147-A177-3AD203B41FA5}">
                      <a16:colId xmlns="" xmlns:a16="http://schemas.microsoft.com/office/drawing/2014/main" val="3265746627"/>
                    </a:ext>
                  </a:extLst>
                </a:gridCol>
              </a:tblGrid>
              <a:tr h="280040">
                <a:tc>
                  <a:txBody>
                    <a:bodyPr/>
                    <a:lstStyle/>
                    <a:p>
                      <a:r>
                        <a:rPr lang="tr-TR" b="0" dirty="0">
                          <a:solidFill>
                            <a:srgbClr val="002060"/>
                          </a:solidFill>
                          <a:latin typeface="Times New Roman" panose="02020603050405020304" pitchFamily="18" charset="0"/>
                          <a:cs typeface="Times New Roman" panose="02020603050405020304" pitchFamily="18" charset="0"/>
                        </a:rPr>
                        <a:t>Adı</a:t>
                      </a:r>
                      <a:r>
                        <a:rPr lang="tr-TR" b="0" baseline="0" dirty="0">
                          <a:solidFill>
                            <a:srgbClr val="002060"/>
                          </a:solidFill>
                          <a:latin typeface="Times New Roman" panose="02020603050405020304" pitchFamily="18" charset="0"/>
                          <a:cs typeface="Times New Roman" panose="02020603050405020304" pitchFamily="18" charset="0"/>
                        </a:rPr>
                        <a:t> Soyadı</a:t>
                      </a:r>
                      <a:endParaRPr lang="tr-TR" b="0"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b="0" dirty="0">
                          <a:solidFill>
                            <a:srgbClr val="002060"/>
                          </a:solidFill>
                          <a:latin typeface="Times New Roman" panose="02020603050405020304" pitchFamily="18" charset="0"/>
                          <a:cs typeface="Times New Roman" panose="02020603050405020304" pitchFamily="18" charset="0"/>
                        </a:rPr>
                        <a:t>Kadrosunun </a:t>
                      </a:r>
                    </a:p>
                    <a:p>
                      <a:r>
                        <a:rPr lang="tr-TR" b="0" dirty="0">
                          <a:solidFill>
                            <a:srgbClr val="002060"/>
                          </a:solidFill>
                          <a:latin typeface="Times New Roman" panose="02020603050405020304" pitchFamily="18" charset="0"/>
                          <a:cs typeface="Times New Roman" panose="02020603050405020304" pitchFamily="18" charset="0"/>
                        </a:rPr>
                        <a:t>Bulunduğu Birim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 xmlns:a16="http://schemas.microsoft.com/office/drawing/2014/main" val="155422735"/>
                  </a:ext>
                </a:extLst>
              </a:tr>
              <a:tr h="519744">
                <a:tc>
                  <a:txBody>
                    <a:bodyPr/>
                    <a:lstStyle/>
                    <a:p>
                      <a:r>
                        <a:rPr lang="tr-TR" dirty="0">
                          <a:solidFill>
                            <a:srgbClr val="002060"/>
                          </a:solidFill>
                          <a:latin typeface="Times New Roman" panose="02020603050405020304" pitchFamily="18" charset="0"/>
                          <a:cs typeface="Times New Roman" panose="02020603050405020304" pitchFamily="18" charset="0"/>
                        </a:rPr>
                        <a:t>Sicil 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dirty="0">
                          <a:solidFill>
                            <a:srgbClr val="002060"/>
                          </a:solidFill>
                          <a:latin typeface="Times New Roman" panose="02020603050405020304" pitchFamily="18" charset="0"/>
                          <a:cs typeface="Times New Roman" panose="02020603050405020304" pitchFamily="18" charset="0"/>
                        </a:rPr>
                        <a:t>Görev Yaptığı Birim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 xmlns:a16="http://schemas.microsoft.com/office/drawing/2014/main" val="3055310519"/>
                  </a:ext>
                </a:extLst>
              </a:tr>
              <a:tr h="317786">
                <a:tc>
                  <a:txBody>
                    <a:bodyPr/>
                    <a:lstStyle/>
                    <a:p>
                      <a:r>
                        <a:rPr lang="tr-TR" dirty="0">
                          <a:solidFill>
                            <a:srgbClr val="002060"/>
                          </a:solidFill>
                          <a:latin typeface="Times New Roman" panose="02020603050405020304" pitchFamily="18" charset="0"/>
                          <a:cs typeface="Times New Roman" panose="02020603050405020304" pitchFamily="18" charset="0"/>
                        </a:rPr>
                        <a:t>Ayrılış Tarihi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dirty="0">
                          <a:solidFill>
                            <a:srgbClr val="002060"/>
                          </a:solidFill>
                          <a:latin typeface="Times New Roman" panose="02020603050405020304" pitchFamily="18" charset="0"/>
                          <a:cs typeface="Times New Roman" panose="02020603050405020304" pitchFamily="18" charset="0"/>
                        </a:rPr>
                        <a:t>Ayrılış Nedeni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 xmlns:a16="http://schemas.microsoft.com/office/drawing/2014/main" val="3680665931"/>
                  </a:ext>
                </a:extLst>
              </a:tr>
              <a:tr h="317786">
                <a:tc>
                  <a:txBody>
                    <a:bodyPr/>
                    <a:lstStyle/>
                    <a:p>
                      <a:r>
                        <a:rPr lang="tr-TR" dirty="0">
                          <a:solidFill>
                            <a:srgbClr val="002060"/>
                          </a:solidFill>
                          <a:latin typeface="Times New Roman" panose="02020603050405020304" pitchFamily="18" charset="0"/>
                          <a:cs typeface="Times New Roman" panose="02020603050405020304" pitchFamily="18" charset="0"/>
                        </a:rPr>
                        <a:t>Kadro Unvanı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tr-TR" dirty="0">
                        <a:solidFill>
                          <a:srgbClr val="002060"/>
                        </a:solidFill>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tr-TR"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 xmlns:a16="http://schemas.microsoft.com/office/drawing/2014/main" val="4168461906"/>
                  </a:ext>
                </a:extLst>
              </a:tr>
              <a:tr h="317786">
                <a:tc>
                  <a:txBody>
                    <a:bodyPr/>
                    <a:lstStyle/>
                    <a:p>
                      <a:r>
                        <a:rPr lang="tr-TR" dirty="0">
                          <a:solidFill>
                            <a:srgbClr val="002060"/>
                          </a:solidFill>
                          <a:latin typeface="Times New Roman" panose="02020603050405020304" pitchFamily="18" charset="0"/>
                          <a:cs typeface="Times New Roman" panose="02020603050405020304" pitchFamily="18" charset="0"/>
                        </a:rPr>
                        <a:t>Görev Unvanı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tr-TR" dirty="0">
                        <a:solidFill>
                          <a:srgbClr val="002060"/>
                        </a:solidFill>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tr-TR"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 xmlns:a16="http://schemas.microsoft.com/office/drawing/2014/main" val="520766610"/>
                  </a:ext>
                </a:extLst>
              </a:tr>
              <a:tr h="1322958">
                <a:tc>
                  <a:txBody>
                    <a:bodyPr/>
                    <a:lstStyle/>
                    <a:p>
                      <a:endParaRPr lang="tr-TR" dirty="0">
                        <a:solidFill>
                          <a:srgbClr val="002060"/>
                        </a:solidFill>
                        <a:latin typeface="Times New Roman" panose="02020603050405020304" pitchFamily="18" charset="0"/>
                        <a:cs typeface="Times New Roman" panose="02020603050405020304" pitchFamily="18" charset="0"/>
                      </a:endParaRPr>
                    </a:p>
                    <a:p>
                      <a:r>
                        <a:rPr lang="tr-TR" dirty="0" smtClean="0">
                          <a:solidFill>
                            <a:srgbClr val="002060"/>
                          </a:solidFill>
                          <a:latin typeface="Times New Roman" panose="02020603050405020304" pitchFamily="18" charset="0"/>
                          <a:cs typeface="Times New Roman" panose="02020603050405020304" pitchFamily="18" charset="0"/>
                        </a:rPr>
                        <a:t>           Gerekçe</a:t>
                      </a:r>
                      <a:endParaRPr lang="tr-TR"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p>
                      <a:endParaRPr lang="tr-TR" dirty="0"/>
                    </a:p>
                    <a:p>
                      <a:endParaRPr lang="tr-TR" dirty="0"/>
                    </a:p>
                    <a:p>
                      <a:endParaRPr lang="tr-TR" dirty="0"/>
                    </a:p>
                    <a:p>
                      <a:endParaRPr lang="tr-TR" dirty="0"/>
                    </a:p>
                    <a:p>
                      <a:endParaRPr lang="tr-TR" dirty="0"/>
                    </a:p>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tr-TR" dirty="0">
                        <a:solidFill>
                          <a:srgbClr val="002060"/>
                        </a:solidFill>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endParaRPr lang="tr-TR"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 xmlns:a16="http://schemas.microsoft.com/office/drawing/2014/main" val="3714378295"/>
                  </a:ext>
                </a:extLst>
              </a:tr>
            </a:tbl>
          </a:graphicData>
        </a:graphic>
      </p:graphicFrame>
      <p:pic>
        <p:nvPicPr>
          <p:cNvPr id="9" name="Resim 8" descr="C:\Users\user\AppData\Local\Microsoft\Windows\Temporary Internet Files\Low\Content.IE5\36G9IWV0\Yildiz_Logo_Baski_Formati[1].tif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1885" y="260648"/>
            <a:ext cx="1077788" cy="792088"/>
          </a:xfrm>
          <a:prstGeom prst="rect">
            <a:avLst/>
          </a:prstGeom>
          <a:solidFill>
            <a:schemeClr val="accent1">
              <a:lumMod val="40000"/>
              <a:lumOff val="60000"/>
            </a:schemeClr>
          </a:solidFill>
          <a:ln>
            <a:noFill/>
          </a:ln>
        </p:spPr>
      </p:pic>
      <p:sp>
        <p:nvSpPr>
          <p:cNvPr id="5" name="Metin kutusu 4"/>
          <p:cNvSpPr txBox="1"/>
          <p:nvPr/>
        </p:nvSpPr>
        <p:spPr>
          <a:xfrm>
            <a:off x="517003" y="6286535"/>
            <a:ext cx="2738636" cy="369332"/>
          </a:xfrm>
          <a:prstGeom prst="rect">
            <a:avLst/>
          </a:prstGeom>
          <a:noFill/>
        </p:spPr>
        <p:txBody>
          <a:bodyPr wrap="square" rtlCol="0">
            <a:spAutoFit/>
          </a:bodyPr>
          <a:lstStyle/>
          <a:p>
            <a:r>
              <a:rPr lang="tr-TR" dirty="0">
                <a:solidFill>
                  <a:srgbClr val="002060"/>
                </a:solidFill>
                <a:latin typeface="Times New Roman" pitchFamily="18" charset="0"/>
                <a:cs typeface="Times New Roman" pitchFamily="18" charset="0"/>
              </a:rPr>
              <a:t>Olurlarınıza arz ederim.</a:t>
            </a:r>
          </a:p>
        </p:txBody>
      </p:sp>
    </p:spTree>
    <p:extLst>
      <p:ext uri="{BB962C8B-B14F-4D97-AF65-F5344CB8AC3E}">
        <p14:creationId xmlns:p14="http://schemas.microsoft.com/office/powerpoint/2010/main" val="3715573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457200" y="0"/>
            <a:ext cx="8229600" cy="1417638"/>
          </a:xfrm>
        </p:spPr>
        <p:txBody>
          <a:bodyPr>
            <a:normAutofit fontScale="90000"/>
          </a:bodyPr>
          <a:lstStyle/>
          <a:p>
            <a:r>
              <a:rPr lang="tr-TR" dirty="0"/>
              <a:t/>
            </a:r>
            <a:br>
              <a:rPr lang="tr-TR" dirty="0"/>
            </a:br>
            <a:r>
              <a:rPr lang="tr-TR" dirty="0" smtClean="0"/>
              <a:t/>
            </a:r>
            <a:br>
              <a:rPr lang="tr-TR" dirty="0" smtClean="0"/>
            </a:br>
            <a:r>
              <a:rPr lang="tr-TR" dirty="0"/>
              <a:t/>
            </a:r>
            <a:br>
              <a:rPr lang="tr-TR" dirty="0"/>
            </a:br>
            <a:r>
              <a:rPr lang="tr-TR" sz="4000" dirty="0" smtClean="0">
                <a:solidFill>
                  <a:srgbClr val="7030A0"/>
                </a:solidFill>
              </a:rPr>
              <a:t>YILDIZ </a:t>
            </a:r>
            <a:r>
              <a:rPr lang="tr-TR" sz="4000" dirty="0">
                <a:solidFill>
                  <a:srgbClr val="7030A0"/>
                </a:solidFill>
              </a:rPr>
              <a:t>TEKNİK ÜNİVERSİTESİ</a:t>
            </a:r>
            <a:br>
              <a:rPr lang="tr-TR" sz="4000" dirty="0">
                <a:solidFill>
                  <a:srgbClr val="7030A0"/>
                </a:solidFill>
              </a:rPr>
            </a:br>
            <a:r>
              <a:rPr lang="tr-TR" sz="4000" dirty="0">
                <a:solidFill>
                  <a:srgbClr val="7030A0"/>
                </a:solidFill>
              </a:rPr>
              <a:t>Personel Daire </a:t>
            </a:r>
            <a:r>
              <a:rPr lang="tr-TR" sz="4000" dirty="0" smtClean="0">
                <a:solidFill>
                  <a:srgbClr val="7030A0"/>
                </a:solidFill>
              </a:rPr>
              <a:t>Başkanlığı</a:t>
            </a:r>
            <a:br>
              <a:rPr lang="tr-TR" sz="4000" dirty="0" smtClean="0">
                <a:solidFill>
                  <a:srgbClr val="7030A0"/>
                </a:solidFill>
              </a:rPr>
            </a:br>
            <a:r>
              <a:rPr lang="tr-TR" dirty="0">
                <a:solidFill>
                  <a:srgbClr val="7030A0"/>
                </a:solidFill>
                <a:latin typeface="Times New Roman" pitchFamily="18" charset="0"/>
                <a:cs typeface="Times New Roman" pitchFamily="18" charset="0"/>
              </a:rPr>
              <a:t> </a:t>
            </a:r>
            <a:r>
              <a:rPr lang="tr-TR" sz="3100" dirty="0" smtClean="0">
                <a:solidFill>
                  <a:srgbClr val="7030A0"/>
                </a:solidFill>
                <a:latin typeface="Times New Roman" pitchFamily="18" charset="0"/>
                <a:cs typeface="Times New Roman" pitchFamily="18" charset="0"/>
              </a:rPr>
              <a:t>İSTİFA OLURU</a:t>
            </a:r>
            <a:r>
              <a:rPr lang="tr-TR" sz="4000" dirty="0">
                <a:solidFill>
                  <a:srgbClr val="7030A0"/>
                </a:solidFill>
                <a:latin typeface="Times New Roman" pitchFamily="18" charset="0"/>
                <a:cs typeface="Times New Roman" pitchFamily="18" charset="0"/>
              </a:rPr>
              <a:t/>
            </a:r>
            <a:br>
              <a:rPr lang="tr-TR" sz="4000" dirty="0">
                <a:solidFill>
                  <a:srgbClr val="7030A0"/>
                </a:solidFill>
                <a:latin typeface="Times New Roman" pitchFamily="18" charset="0"/>
                <a:cs typeface="Times New Roman" pitchFamily="18" charset="0"/>
              </a:rPr>
            </a:br>
            <a:r>
              <a:rPr lang="tr-TR" sz="4000" dirty="0">
                <a:latin typeface="Times New Roman" pitchFamily="18" charset="0"/>
                <a:cs typeface="Times New Roman" pitchFamily="18" charset="0"/>
              </a:rPr>
              <a:t/>
            </a:r>
            <a:br>
              <a:rPr lang="tr-TR" sz="4000" dirty="0">
                <a:latin typeface="Times New Roman" pitchFamily="18" charset="0"/>
                <a:cs typeface="Times New Roman" pitchFamily="18" charset="0"/>
              </a:rPr>
            </a:br>
            <a:endParaRPr lang="tr-TR" sz="4000" dirty="0">
              <a:solidFill>
                <a:srgbClr val="002060"/>
              </a:solidFill>
              <a:latin typeface="Times New Roman" pitchFamily="18" charset="0"/>
              <a:cs typeface="Times New Roman" pitchFamily="18" charset="0"/>
            </a:endParaRP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2287943275"/>
              </p:ext>
            </p:extLst>
          </p:nvPr>
        </p:nvGraphicFramePr>
        <p:xfrm>
          <a:off x="541951" y="1844824"/>
          <a:ext cx="8139234" cy="3960440"/>
        </p:xfrm>
        <a:graphic>
          <a:graphicData uri="http://schemas.openxmlformats.org/drawingml/2006/table">
            <a:tbl>
              <a:tblPr firstRow="1" bandRow="1">
                <a:tableStyleId>{5C22544A-7EE6-4342-B048-85BDC9FD1C3A}</a:tableStyleId>
              </a:tblPr>
              <a:tblGrid>
                <a:gridCol w="1586508">
                  <a:extLst>
                    <a:ext uri="{9D8B030D-6E8A-4147-A177-3AD203B41FA5}">
                      <a16:colId xmlns="" xmlns:a16="http://schemas.microsoft.com/office/drawing/2014/main" val="1575165948"/>
                    </a:ext>
                  </a:extLst>
                </a:gridCol>
                <a:gridCol w="1800200">
                  <a:extLst>
                    <a:ext uri="{9D8B030D-6E8A-4147-A177-3AD203B41FA5}">
                      <a16:colId xmlns="" xmlns:a16="http://schemas.microsoft.com/office/drawing/2014/main" val="2382888069"/>
                    </a:ext>
                  </a:extLst>
                </a:gridCol>
                <a:gridCol w="219661">
                  <a:extLst>
                    <a:ext uri="{9D8B030D-6E8A-4147-A177-3AD203B41FA5}">
                      <a16:colId xmlns="" xmlns:a16="http://schemas.microsoft.com/office/drawing/2014/main" val="1360668876"/>
                    </a:ext>
                  </a:extLst>
                </a:gridCol>
                <a:gridCol w="1878915">
                  <a:extLst>
                    <a:ext uri="{9D8B030D-6E8A-4147-A177-3AD203B41FA5}">
                      <a16:colId xmlns="" xmlns:a16="http://schemas.microsoft.com/office/drawing/2014/main" val="3814240042"/>
                    </a:ext>
                  </a:extLst>
                </a:gridCol>
                <a:gridCol w="2653950">
                  <a:extLst>
                    <a:ext uri="{9D8B030D-6E8A-4147-A177-3AD203B41FA5}">
                      <a16:colId xmlns="" xmlns:a16="http://schemas.microsoft.com/office/drawing/2014/main" val="3265746627"/>
                    </a:ext>
                  </a:extLst>
                </a:gridCol>
              </a:tblGrid>
              <a:tr h="576064">
                <a:tc>
                  <a:txBody>
                    <a:bodyPr/>
                    <a:lstStyle/>
                    <a:p>
                      <a:r>
                        <a:rPr lang="tr-TR" b="0" dirty="0">
                          <a:solidFill>
                            <a:srgbClr val="002060"/>
                          </a:solidFill>
                          <a:latin typeface="Times New Roman" panose="02020603050405020304" pitchFamily="18" charset="0"/>
                          <a:cs typeface="Times New Roman" panose="02020603050405020304" pitchFamily="18" charset="0"/>
                        </a:rPr>
                        <a:t>Adı</a:t>
                      </a:r>
                      <a:r>
                        <a:rPr lang="tr-TR" b="0" baseline="0" dirty="0">
                          <a:solidFill>
                            <a:srgbClr val="002060"/>
                          </a:solidFill>
                          <a:latin typeface="Times New Roman" panose="02020603050405020304" pitchFamily="18" charset="0"/>
                          <a:cs typeface="Times New Roman" panose="02020603050405020304" pitchFamily="18" charset="0"/>
                        </a:rPr>
                        <a:t> Soyadı</a:t>
                      </a:r>
                      <a:endParaRPr lang="tr-TR" b="0"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b="0" dirty="0" smtClean="0">
                          <a:solidFill>
                            <a:srgbClr val="002060"/>
                          </a:solidFill>
                        </a:rPr>
                        <a:t>Gürcan</a:t>
                      </a:r>
                      <a:r>
                        <a:rPr lang="tr-TR" b="0" baseline="0" dirty="0" smtClean="0">
                          <a:solidFill>
                            <a:srgbClr val="002060"/>
                          </a:solidFill>
                        </a:rPr>
                        <a:t> YANIK</a:t>
                      </a:r>
                      <a:endParaRPr lang="tr-TR" b="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b="0" dirty="0">
                          <a:solidFill>
                            <a:srgbClr val="002060"/>
                          </a:solidFill>
                          <a:latin typeface="Times New Roman" panose="02020603050405020304" pitchFamily="18" charset="0"/>
                          <a:cs typeface="Times New Roman" panose="02020603050405020304" pitchFamily="18" charset="0"/>
                        </a:rPr>
                        <a:t>Kadrosunun </a:t>
                      </a:r>
                    </a:p>
                    <a:p>
                      <a:r>
                        <a:rPr lang="tr-TR" b="0" dirty="0">
                          <a:solidFill>
                            <a:srgbClr val="002060"/>
                          </a:solidFill>
                          <a:latin typeface="Times New Roman" panose="02020603050405020304" pitchFamily="18" charset="0"/>
                          <a:cs typeface="Times New Roman" panose="02020603050405020304" pitchFamily="18" charset="0"/>
                        </a:rPr>
                        <a:t>Bulunduğu Birim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b="0" dirty="0" smtClean="0">
                          <a:solidFill>
                            <a:srgbClr val="002060"/>
                          </a:solidFill>
                        </a:rPr>
                        <a:t>Elektrik-Elektronik</a:t>
                      </a:r>
                      <a:r>
                        <a:rPr lang="tr-TR" b="0" baseline="0" dirty="0" smtClean="0">
                          <a:solidFill>
                            <a:srgbClr val="002060"/>
                          </a:solidFill>
                        </a:rPr>
                        <a:t> Fak.</a:t>
                      </a:r>
                    </a:p>
                    <a:p>
                      <a:endParaRPr lang="tr-TR"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 xmlns:a16="http://schemas.microsoft.com/office/drawing/2014/main" val="155422735"/>
                  </a:ext>
                </a:extLst>
              </a:tr>
              <a:tr h="391363">
                <a:tc>
                  <a:txBody>
                    <a:bodyPr/>
                    <a:lstStyle/>
                    <a:p>
                      <a:r>
                        <a:rPr lang="tr-TR" dirty="0">
                          <a:solidFill>
                            <a:srgbClr val="002060"/>
                          </a:solidFill>
                          <a:latin typeface="Times New Roman" panose="02020603050405020304" pitchFamily="18" charset="0"/>
                          <a:cs typeface="Times New Roman" panose="02020603050405020304" pitchFamily="18" charset="0"/>
                        </a:rPr>
                        <a:t>Sicil 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dirty="0" smtClean="0">
                          <a:solidFill>
                            <a:srgbClr val="002060"/>
                          </a:solidFill>
                        </a:rPr>
                        <a:t>15106</a:t>
                      </a:r>
                      <a:endParaRPr lang="tr-TR"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dirty="0">
                          <a:solidFill>
                            <a:srgbClr val="002060"/>
                          </a:solidFill>
                          <a:latin typeface="Times New Roman" panose="02020603050405020304" pitchFamily="18" charset="0"/>
                          <a:cs typeface="Times New Roman" panose="02020603050405020304" pitchFamily="18" charset="0"/>
                        </a:rPr>
                        <a:t>Görev Yaptığı Birim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dirty="0" smtClean="0">
                          <a:solidFill>
                            <a:srgbClr val="002060"/>
                          </a:solidFill>
                        </a:rPr>
                        <a:t>Elektrik-Elektronik</a:t>
                      </a:r>
                      <a:r>
                        <a:rPr lang="tr-TR" baseline="0" dirty="0" smtClean="0">
                          <a:solidFill>
                            <a:srgbClr val="002060"/>
                          </a:solidFill>
                        </a:rPr>
                        <a:t> Fak.</a:t>
                      </a:r>
                      <a:endParaRPr lang="tr-TR"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 xmlns:a16="http://schemas.microsoft.com/office/drawing/2014/main" val="3055310519"/>
                  </a:ext>
                </a:extLst>
              </a:tr>
              <a:tr h="391363">
                <a:tc>
                  <a:txBody>
                    <a:bodyPr/>
                    <a:lstStyle/>
                    <a:p>
                      <a:r>
                        <a:rPr lang="tr-TR" dirty="0">
                          <a:solidFill>
                            <a:srgbClr val="002060"/>
                          </a:solidFill>
                          <a:latin typeface="Times New Roman" panose="02020603050405020304" pitchFamily="18" charset="0"/>
                          <a:cs typeface="Times New Roman" panose="02020603050405020304" pitchFamily="18" charset="0"/>
                        </a:rPr>
                        <a:t>Ayrılış Tarihi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dirty="0" smtClean="0">
                          <a:solidFill>
                            <a:srgbClr val="002060"/>
                          </a:solidFill>
                        </a:rPr>
                        <a:t>04/04/2016</a:t>
                      </a:r>
                    </a:p>
                    <a:p>
                      <a:r>
                        <a:rPr lang="tr-TR" dirty="0" smtClean="0">
                          <a:solidFill>
                            <a:srgbClr val="002060"/>
                          </a:solidFill>
                        </a:rPr>
                        <a:t>tarihi</a:t>
                      </a:r>
                      <a:r>
                        <a:rPr lang="tr-TR" baseline="0" dirty="0" smtClean="0">
                          <a:solidFill>
                            <a:srgbClr val="002060"/>
                          </a:solidFill>
                        </a:rPr>
                        <a:t> itibarıyla</a:t>
                      </a:r>
                      <a:endParaRPr lang="tr-TR"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dirty="0">
                          <a:solidFill>
                            <a:srgbClr val="002060"/>
                          </a:solidFill>
                          <a:latin typeface="Times New Roman" panose="02020603050405020304" pitchFamily="18" charset="0"/>
                          <a:cs typeface="Times New Roman" panose="02020603050405020304" pitchFamily="18" charset="0"/>
                        </a:rPr>
                        <a:t>Ayrılış Nedeni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dirty="0" smtClean="0">
                          <a:solidFill>
                            <a:srgbClr val="002060"/>
                          </a:solidFill>
                        </a:rPr>
                        <a:t>İstifa</a:t>
                      </a:r>
                      <a:endParaRPr lang="tr-TR"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 xmlns:a16="http://schemas.microsoft.com/office/drawing/2014/main" val="3680665931"/>
                  </a:ext>
                </a:extLst>
              </a:tr>
              <a:tr h="391363">
                <a:tc>
                  <a:txBody>
                    <a:bodyPr/>
                    <a:lstStyle/>
                    <a:p>
                      <a:r>
                        <a:rPr lang="tr-TR" dirty="0">
                          <a:solidFill>
                            <a:srgbClr val="002060"/>
                          </a:solidFill>
                          <a:latin typeface="Times New Roman" panose="02020603050405020304" pitchFamily="18" charset="0"/>
                          <a:cs typeface="Times New Roman" panose="02020603050405020304" pitchFamily="18" charset="0"/>
                        </a:rPr>
                        <a:t>Kadro Unvanı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4">
                  <a:txBody>
                    <a:bodyPr/>
                    <a:lstStyle/>
                    <a:p>
                      <a:r>
                        <a:rPr lang="tr-TR" smtClean="0">
                          <a:solidFill>
                            <a:srgbClr val="002060"/>
                          </a:solidFill>
                        </a:rPr>
                        <a:t>Araştırma Görevlisi</a:t>
                      </a:r>
                      <a:endParaRPr lang="tr-TR" dirty="0" smtClean="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solidFill>
                          <a:srgbClr val="002060"/>
                        </a:solidFill>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 xmlns:a16="http://schemas.microsoft.com/office/drawing/2014/main" val="4168461906"/>
                  </a:ext>
                </a:extLst>
              </a:tr>
              <a:tr h="391363">
                <a:tc>
                  <a:txBody>
                    <a:bodyPr/>
                    <a:lstStyle/>
                    <a:p>
                      <a:r>
                        <a:rPr lang="tr-TR" dirty="0">
                          <a:solidFill>
                            <a:srgbClr val="002060"/>
                          </a:solidFill>
                          <a:latin typeface="Times New Roman" panose="02020603050405020304" pitchFamily="18" charset="0"/>
                          <a:cs typeface="Times New Roman" panose="02020603050405020304" pitchFamily="18" charset="0"/>
                        </a:rPr>
                        <a:t>Görev Unvanı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4">
                  <a:txBody>
                    <a:bodyPr/>
                    <a:lstStyle/>
                    <a:p>
                      <a:r>
                        <a:rPr lang="tr-TR" dirty="0" smtClean="0">
                          <a:solidFill>
                            <a:srgbClr val="002060"/>
                          </a:solidFill>
                        </a:rPr>
                        <a:t>Araştırma Görevlisi</a:t>
                      </a:r>
                      <a:endParaRPr lang="tr-TR"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solidFill>
                          <a:srgbClr val="002060"/>
                        </a:solidFill>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 xmlns:a16="http://schemas.microsoft.com/office/drawing/2014/main" val="520766610"/>
                  </a:ext>
                </a:extLst>
              </a:tr>
              <a:tr h="1257474">
                <a:tc>
                  <a:txBody>
                    <a:bodyPr/>
                    <a:lstStyle/>
                    <a:p>
                      <a:endParaRPr lang="tr-TR" dirty="0">
                        <a:solidFill>
                          <a:srgbClr val="002060"/>
                        </a:solidFill>
                        <a:latin typeface="Times New Roman" panose="02020603050405020304" pitchFamily="18" charset="0"/>
                        <a:cs typeface="Times New Roman" panose="02020603050405020304" pitchFamily="18" charset="0"/>
                      </a:endParaRPr>
                    </a:p>
                    <a:p>
                      <a:r>
                        <a:rPr lang="tr-TR" dirty="0" smtClean="0">
                          <a:solidFill>
                            <a:srgbClr val="002060"/>
                          </a:solidFill>
                          <a:latin typeface="Times New Roman" panose="02020603050405020304" pitchFamily="18" charset="0"/>
                          <a:cs typeface="Times New Roman" panose="02020603050405020304" pitchFamily="18" charset="0"/>
                        </a:rPr>
                        <a:t>           Gerekçe</a:t>
                      </a:r>
                      <a:endParaRPr lang="tr-TR"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4">
                  <a:txBody>
                    <a:bodyPr/>
                    <a:lstStyle/>
                    <a:p>
                      <a:pPr algn="just"/>
                      <a:r>
                        <a:rPr lang="tr-TR" dirty="0" smtClean="0">
                          <a:solidFill>
                            <a:srgbClr val="002060"/>
                          </a:solidFill>
                          <a:latin typeface="Times New Roman" pitchFamily="18" charset="0"/>
                          <a:cs typeface="Times New Roman" pitchFamily="18" charset="0"/>
                        </a:rPr>
                        <a:t>Elektrik-Elektronik Fakültesi Dekanlığının 25/03/2016 tarih ve E.1603250088</a:t>
                      </a:r>
                      <a:r>
                        <a:rPr lang="tr-TR" baseline="0" dirty="0" smtClean="0">
                          <a:solidFill>
                            <a:srgbClr val="002060"/>
                          </a:solidFill>
                          <a:latin typeface="Times New Roman" pitchFamily="18" charset="0"/>
                          <a:cs typeface="Times New Roman" pitchFamily="18" charset="0"/>
                        </a:rPr>
                        <a:t>  sayılı yazısı ile ekinde alının </a:t>
                      </a:r>
                      <a:r>
                        <a:rPr lang="tr-TR" baseline="0" dirty="0" err="1" smtClean="0">
                          <a:solidFill>
                            <a:srgbClr val="002060"/>
                          </a:solidFill>
                          <a:latin typeface="Times New Roman" pitchFamily="18" charset="0"/>
                          <a:cs typeface="Times New Roman" pitchFamily="18" charset="0"/>
                        </a:rPr>
                        <a:t>Arş.Gör.Gürcan</a:t>
                      </a:r>
                      <a:r>
                        <a:rPr lang="tr-TR" baseline="0" dirty="0" smtClean="0">
                          <a:solidFill>
                            <a:srgbClr val="002060"/>
                          </a:solidFill>
                          <a:latin typeface="Times New Roman" pitchFamily="18" charset="0"/>
                          <a:cs typeface="Times New Roman" pitchFamily="18" charset="0"/>
                        </a:rPr>
                        <a:t> </a:t>
                      </a:r>
                      <a:r>
                        <a:rPr lang="tr-TR" baseline="0" dirty="0" err="1" smtClean="0">
                          <a:solidFill>
                            <a:srgbClr val="002060"/>
                          </a:solidFill>
                          <a:latin typeface="Times New Roman" pitchFamily="18" charset="0"/>
                          <a:cs typeface="Times New Roman" pitchFamily="18" charset="0"/>
                        </a:rPr>
                        <a:t>YANIK’ın</a:t>
                      </a:r>
                      <a:r>
                        <a:rPr lang="tr-TR" baseline="0" dirty="0" smtClean="0">
                          <a:solidFill>
                            <a:srgbClr val="002060"/>
                          </a:solidFill>
                          <a:latin typeface="Times New Roman" pitchFamily="18" charset="0"/>
                          <a:cs typeface="Times New Roman" pitchFamily="18" charset="0"/>
                        </a:rPr>
                        <a:t> 17/03/2016 tarihli dilekçesi üzerine 04/04/2016  tarihi itibariyle adı geçenin istifasını </a:t>
                      </a:r>
                      <a:endParaRPr lang="tr-TR" dirty="0">
                        <a:solidFill>
                          <a:srgbClr val="002060"/>
                        </a:solidFill>
                        <a:latin typeface="Times New Roman" pitchFamily="18" charset="0"/>
                        <a:cs typeface="Times New Roman"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 xmlns:a16="http://schemas.microsoft.com/office/drawing/2014/main" val="3714378295"/>
                  </a:ext>
                </a:extLst>
              </a:tr>
            </a:tbl>
          </a:graphicData>
        </a:graphic>
      </p:graphicFrame>
      <p:pic>
        <p:nvPicPr>
          <p:cNvPr id="9" name="Resim 8" descr="C:\Users\user\AppData\Local\Microsoft\Windows\Temporary Internet Files\Low\Content.IE5\36G9IWV0\Yildiz_Logo_Baski_Formati[1].tif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1884" y="260648"/>
            <a:ext cx="1299633" cy="792088"/>
          </a:xfrm>
          <a:prstGeom prst="rect">
            <a:avLst/>
          </a:prstGeom>
          <a:solidFill>
            <a:schemeClr val="accent1">
              <a:lumMod val="40000"/>
              <a:lumOff val="60000"/>
            </a:schemeClr>
          </a:solidFill>
          <a:ln>
            <a:noFill/>
          </a:ln>
        </p:spPr>
      </p:pic>
      <p:sp>
        <p:nvSpPr>
          <p:cNvPr id="3" name="Metin kutusu 2"/>
          <p:cNvSpPr txBox="1"/>
          <p:nvPr/>
        </p:nvSpPr>
        <p:spPr>
          <a:xfrm>
            <a:off x="547022" y="5908630"/>
            <a:ext cx="2738636" cy="369332"/>
          </a:xfrm>
          <a:prstGeom prst="rect">
            <a:avLst/>
          </a:prstGeom>
          <a:noFill/>
        </p:spPr>
        <p:txBody>
          <a:bodyPr wrap="square" rtlCol="0">
            <a:spAutoFit/>
          </a:bodyPr>
          <a:lstStyle/>
          <a:p>
            <a:r>
              <a:rPr lang="tr-TR" dirty="0">
                <a:solidFill>
                  <a:srgbClr val="002060"/>
                </a:solidFill>
                <a:latin typeface="Times New Roman" pitchFamily="18" charset="0"/>
                <a:cs typeface="Times New Roman" pitchFamily="18" charset="0"/>
              </a:rPr>
              <a:t>Olurlarınıza arz ederim.</a:t>
            </a:r>
          </a:p>
        </p:txBody>
      </p:sp>
    </p:spTree>
    <p:extLst>
      <p:ext uri="{BB962C8B-B14F-4D97-AF65-F5344CB8AC3E}">
        <p14:creationId xmlns:p14="http://schemas.microsoft.com/office/powerpoint/2010/main" val="16822512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Başlık 2"/>
          <p:cNvSpPr>
            <a:spLocks noGrp="1"/>
          </p:cNvSpPr>
          <p:nvPr>
            <p:ph type="ctrTitle"/>
          </p:nvPr>
        </p:nvSpPr>
        <p:spPr>
          <a:xfrm>
            <a:off x="683568" y="692696"/>
            <a:ext cx="7772400" cy="1998222"/>
          </a:xfrm>
        </p:spPr>
        <p:txBody>
          <a:bodyPr>
            <a:normAutofit/>
          </a:bodyPr>
          <a:lstStyle/>
          <a:p>
            <a:r>
              <a:rPr lang="tr-TR" sz="4000" b="1" dirty="0">
                <a:solidFill>
                  <a:srgbClr val="7030A0"/>
                </a:solidFill>
                <a:latin typeface="Times New Roman" pitchFamily="18" charset="0"/>
                <a:cs typeface="Times New Roman" pitchFamily="18" charset="0"/>
              </a:rPr>
              <a:t>MEZUN OLMAS NEDENİYLE İLİŞİĞİN KESİLMESİ</a:t>
            </a:r>
            <a:endParaRPr lang="tr-TR" sz="4000" dirty="0">
              <a:solidFill>
                <a:srgbClr val="7030A0"/>
              </a:solidFill>
              <a:latin typeface="Times New Roman" pitchFamily="18" charset="0"/>
              <a:cs typeface="Times New Roman" pitchFamily="18" charset="0"/>
            </a:endParaRPr>
          </a:p>
        </p:txBody>
      </p:sp>
      <p:sp>
        <p:nvSpPr>
          <p:cNvPr id="4" name="Dikdörtgen 3"/>
          <p:cNvSpPr/>
          <p:nvPr/>
        </p:nvSpPr>
        <p:spPr>
          <a:xfrm>
            <a:off x="539552" y="2492895"/>
            <a:ext cx="8136904" cy="2400657"/>
          </a:xfrm>
          <a:prstGeom prst="rect">
            <a:avLst/>
          </a:prstGeom>
          <a:ln>
            <a:noFill/>
          </a:ln>
        </p:spPr>
        <p:txBody>
          <a:bodyPr wrap="square">
            <a:spAutoFit/>
          </a:bodyPr>
          <a:lstStyle/>
          <a:p>
            <a:pPr algn="just"/>
            <a:r>
              <a:rPr lang="tr-TR" sz="3000" dirty="0" smtClean="0">
                <a:solidFill>
                  <a:srgbClr val="002060"/>
                </a:solidFill>
                <a:latin typeface="Times New Roman" pitchFamily="18" charset="0"/>
                <a:cs typeface="Times New Roman" pitchFamily="18" charset="0"/>
              </a:rPr>
              <a:t>a-</a:t>
            </a:r>
            <a:r>
              <a:rPr lang="tr-TR" sz="3000" dirty="0">
                <a:solidFill>
                  <a:srgbClr val="002060"/>
                </a:solidFill>
                <a:latin typeface="Times New Roman" pitchFamily="18" charset="0"/>
                <a:cs typeface="Times New Roman" pitchFamily="18" charset="0"/>
              </a:rPr>
              <a:t>) Lisansüstü Öğrenim Görenlerden Öğretim Yardımcısı Kadrolarına Atanacakların Hak ve Yükümlülükleri ile Tıpta Uzmanlık Öğrencilerinin Giriş Sınavları Hakkında Yönetmeliğin 10.maddesi uyarınca kadrosuyla ilişikleri kesilir</a:t>
            </a:r>
          </a:p>
        </p:txBody>
      </p:sp>
    </p:spTree>
    <p:extLst>
      <p:ext uri="{BB962C8B-B14F-4D97-AF65-F5344CB8AC3E}">
        <p14:creationId xmlns:p14="http://schemas.microsoft.com/office/powerpoint/2010/main" val="960037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Başlık 2"/>
          <p:cNvSpPr>
            <a:spLocks noGrp="1"/>
          </p:cNvSpPr>
          <p:nvPr>
            <p:ph type="ctrTitle"/>
          </p:nvPr>
        </p:nvSpPr>
        <p:spPr>
          <a:xfrm>
            <a:off x="683568" y="404664"/>
            <a:ext cx="7772400" cy="1974556"/>
          </a:xfrm>
        </p:spPr>
        <p:txBody>
          <a:bodyPr>
            <a:normAutofit/>
          </a:bodyPr>
          <a:lstStyle/>
          <a:p>
            <a:r>
              <a:rPr lang="tr-TR" sz="4000" b="1" dirty="0">
                <a:solidFill>
                  <a:srgbClr val="7030A0"/>
                </a:solidFill>
                <a:latin typeface="Times New Roman" pitchFamily="18" charset="0"/>
                <a:cs typeface="Times New Roman" pitchFamily="18" charset="0"/>
              </a:rPr>
              <a:t>MEZUN OLAMAMASI NEDENİYLE İLİŞİĞİN KESİLMESİ</a:t>
            </a:r>
            <a:endParaRPr lang="tr-TR" sz="4000" dirty="0">
              <a:solidFill>
                <a:srgbClr val="7030A0"/>
              </a:solidFill>
              <a:latin typeface="Times New Roman" pitchFamily="18" charset="0"/>
              <a:cs typeface="Times New Roman" pitchFamily="18" charset="0"/>
            </a:endParaRPr>
          </a:p>
        </p:txBody>
      </p:sp>
      <p:sp>
        <p:nvSpPr>
          <p:cNvPr id="5" name="Metin kutusu 4"/>
          <p:cNvSpPr txBox="1"/>
          <p:nvPr/>
        </p:nvSpPr>
        <p:spPr>
          <a:xfrm>
            <a:off x="683568" y="2924944"/>
            <a:ext cx="7632848" cy="1938992"/>
          </a:xfrm>
          <a:prstGeom prst="rect">
            <a:avLst/>
          </a:prstGeom>
          <a:noFill/>
        </p:spPr>
        <p:txBody>
          <a:bodyPr wrap="square" rtlCol="0">
            <a:spAutoFit/>
          </a:bodyPr>
          <a:lstStyle/>
          <a:p>
            <a:pPr algn="just"/>
            <a:r>
              <a:rPr lang="tr-TR" sz="3000" dirty="0">
                <a:solidFill>
                  <a:srgbClr val="002060"/>
                </a:solidFill>
                <a:latin typeface="Times New Roman" pitchFamily="18" charset="0"/>
                <a:cs typeface="Times New Roman" pitchFamily="18" charset="0"/>
              </a:rPr>
              <a:t>b-) </a:t>
            </a:r>
            <a:r>
              <a:rPr lang="tr-TR" sz="3000" dirty="0" smtClean="0">
                <a:solidFill>
                  <a:srgbClr val="002060"/>
                </a:solidFill>
                <a:latin typeface="Times New Roman" pitchFamily="18" charset="0"/>
                <a:cs typeface="Times New Roman" pitchFamily="18" charset="0"/>
              </a:rPr>
              <a:t>Azami öğrenim </a:t>
            </a:r>
            <a:r>
              <a:rPr lang="tr-TR" sz="3000" dirty="0">
                <a:solidFill>
                  <a:srgbClr val="002060"/>
                </a:solidFill>
                <a:latin typeface="Times New Roman" pitchFamily="18" charset="0"/>
                <a:cs typeface="Times New Roman" pitchFamily="18" charset="0"/>
              </a:rPr>
              <a:t>süresi dolan bir öğretim elemanın görev süresi 2547 sayılı Kanunun 6111 sayılı Kanunla değişik 44.maddesi uyarınca kadrosuyla ilişiği kesilir.</a:t>
            </a:r>
          </a:p>
        </p:txBody>
      </p:sp>
    </p:spTree>
    <p:extLst>
      <p:ext uri="{BB962C8B-B14F-4D97-AF65-F5344CB8AC3E}">
        <p14:creationId xmlns:p14="http://schemas.microsoft.com/office/powerpoint/2010/main" val="25510878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457200" y="116632"/>
            <a:ext cx="8363272" cy="1656184"/>
          </a:xfrm>
        </p:spPr>
        <p:txBody>
          <a:bodyPr>
            <a:normAutofit fontScale="90000"/>
          </a:bodyPr>
          <a:lstStyle/>
          <a:p>
            <a:r>
              <a:rPr lang="tr-TR" dirty="0"/>
              <a:t/>
            </a:r>
            <a:br>
              <a:rPr lang="tr-TR" dirty="0"/>
            </a:br>
            <a:r>
              <a:rPr lang="tr-TR" sz="2700" dirty="0" smtClean="0">
                <a:solidFill>
                  <a:srgbClr val="7030A0"/>
                </a:solidFill>
              </a:rPr>
              <a:t>YILDIZ </a:t>
            </a:r>
            <a:r>
              <a:rPr lang="tr-TR" sz="2700" dirty="0">
                <a:solidFill>
                  <a:srgbClr val="7030A0"/>
                </a:solidFill>
              </a:rPr>
              <a:t>TEKNİK ÜNİVERSİTESİ</a:t>
            </a:r>
            <a:br>
              <a:rPr lang="tr-TR" sz="2700" dirty="0">
                <a:solidFill>
                  <a:srgbClr val="7030A0"/>
                </a:solidFill>
              </a:rPr>
            </a:br>
            <a:r>
              <a:rPr lang="tr-TR" sz="2700" dirty="0">
                <a:solidFill>
                  <a:srgbClr val="7030A0"/>
                </a:solidFill>
              </a:rPr>
              <a:t>Personel Daire </a:t>
            </a:r>
            <a:r>
              <a:rPr lang="tr-TR" sz="2700" dirty="0" smtClean="0">
                <a:solidFill>
                  <a:srgbClr val="7030A0"/>
                </a:solidFill>
              </a:rPr>
              <a:t>Başkanlığı</a:t>
            </a:r>
            <a:r>
              <a:rPr lang="tr-TR" sz="2700" dirty="0" smtClean="0">
                <a:solidFill>
                  <a:srgbClr val="002060"/>
                </a:solidFill>
              </a:rPr>
              <a:t/>
            </a:r>
            <a:br>
              <a:rPr lang="tr-TR" sz="2700" dirty="0" smtClean="0">
                <a:solidFill>
                  <a:srgbClr val="002060"/>
                </a:solidFill>
              </a:rPr>
            </a:br>
            <a:r>
              <a:rPr lang="tr-TR" sz="2700" dirty="0">
                <a:solidFill>
                  <a:srgbClr val="002060"/>
                </a:solidFill>
                <a:latin typeface="Times New Roman" pitchFamily="18" charset="0"/>
                <a:cs typeface="Times New Roman" pitchFamily="18" charset="0"/>
              </a:rPr>
              <a:t> </a:t>
            </a:r>
            <a:r>
              <a:rPr lang="tr-TR" sz="2700" dirty="0" smtClean="0">
                <a:solidFill>
                  <a:srgbClr val="7030A0"/>
                </a:solidFill>
                <a:latin typeface="Times New Roman" pitchFamily="18" charset="0"/>
                <a:cs typeface="Times New Roman" pitchFamily="18" charset="0"/>
              </a:rPr>
              <a:t>İLİŞİK KESME OLURU</a:t>
            </a:r>
            <a:r>
              <a:rPr lang="tr-TR" sz="2700" dirty="0">
                <a:solidFill>
                  <a:srgbClr val="7030A0"/>
                </a:solidFill>
                <a:latin typeface="Times New Roman" pitchFamily="18" charset="0"/>
                <a:cs typeface="Times New Roman" pitchFamily="18" charset="0"/>
              </a:rPr>
              <a:t/>
            </a:r>
            <a:br>
              <a:rPr lang="tr-TR" sz="2700" dirty="0">
                <a:solidFill>
                  <a:srgbClr val="7030A0"/>
                </a:solidFill>
                <a:latin typeface="Times New Roman" pitchFamily="18" charset="0"/>
                <a:cs typeface="Times New Roman" pitchFamily="18" charset="0"/>
              </a:rPr>
            </a:br>
            <a:r>
              <a:rPr lang="tr-TR" sz="4000" dirty="0">
                <a:solidFill>
                  <a:srgbClr val="7030A0"/>
                </a:solidFill>
                <a:latin typeface="Times New Roman" pitchFamily="18" charset="0"/>
                <a:cs typeface="Times New Roman" pitchFamily="18" charset="0"/>
              </a:rPr>
              <a:t/>
            </a:r>
            <a:br>
              <a:rPr lang="tr-TR" sz="4000" dirty="0">
                <a:solidFill>
                  <a:srgbClr val="7030A0"/>
                </a:solidFill>
                <a:latin typeface="Times New Roman" pitchFamily="18" charset="0"/>
                <a:cs typeface="Times New Roman" pitchFamily="18" charset="0"/>
              </a:rPr>
            </a:br>
            <a:endParaRPr lang="tr-TR" sz="4000" dirty="0">
              <a:solidFill>
                <a:srgbClr val="7030A0"/>
              </a:solidFill>
              <a:latin typeface="Times New Roman" pitchFamily="18" charset="0"/>
              <a:cs typeface="Times New Roman" pitchFamily="18" charset="0"/>
            </a:endParaRP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1252867437"/>
              </p:ext>
            </p:extLst>
          </p:nvPr>
        </p:nvGraphicFramePr>
        <p:xfrm>
          <a:off x="541884" y="1340768"/>
          <a:ext cx="8139234" cy="4714646"/>
        </p:xfrm>
        <a:graphic>
          <a:graphicData uri="http://schemas.openxmlformats.org/drawingml/2006/table">
            <a:tbl>
              <a:tblPr firstRow="1" bandRow="1">
                <a:tableStyleId>{5C22544A-7EE6-4342-B048-85BDC9FD1C3A}</a:tableStyleId>
              </a:tblPr>
              <a:tblGrid>
                <a:gridCol w="1586508">
                  <a:extLst>
                    <a:ext uri="{9D8B030D-6E8A-4147-A177-3AD203B41FA5}">
                      <a16:colId xmlns="" xmlns:a16="http://schemas.microsoft.com/office/drawing/2014/main" val="1575165948"/>
                    </a:ext>
                  </a:extLst>
                </a:gridCol>
                <a:gridCol w="1800200">
                  <a:extLst>
                    <a:ext uri="{9D8B030D-6E8A-4147-A177-3AD203B41FA5}">
                      <a16:colId xmlns="" xmlns:a16="http://schemas.microsoft.com/office/drawing/2014/main" val="2382888069"/>
                    </a:ext>
                  </a:extLst>
                </a:gridCol>
                <a:gridCol w="219661">
                  <a:extLst>
                    <a:ext uri="{9D8B030D-6E8A-4147-A177-3AD203B41FA5}">
                      <a16:colId xmlns="" xmlns:a16="http://schemas.microsoft.com/office/drawing/2014/main" val="1360668876"/>
                    </a:ext>
                  </a:extLst>
                </a:gridCol>
                <a:gridCol w="1878915">
                  <a:extLst>
                    <a:ext uri="{9D8B030D-6E8A-4147-A177-3AD203B41FA5}">
                      <a16:colId xmlns="" xmlns:a16="http://schemas.microsoft.com/office/drawing/2014/main" val="3814240042"/>
                    </a:ext>
                  </a:extLst>
                </a:gridCol>
                <a:gridCol w="2653950">
                  <a:extLst>
                    <a:ext uri="{9D8B030D-6E8A-4147-A177-3AD203B41FA5}">
                      <a16:colId xmlns="" xmlns:a16="http://schemas.microsoft.com/office/drawing/2014/main" val="3265746627"/>
                    </a:ext>
                  </a:extLst>
                </a:gridCol>
              </a:tblGrid>
              <a:tr h="388695">
                <a:tc>
                  <a:txBody>
                    <a:bodyPr/>
                    <a:lstStyle/>
                    <a:p>
                      <a:r>
                        <a:rPr lang="tr-TR" b="0" dirty="0">
                          <a:solidFill>
                            <a:srgbClr val="002060"/>
                          </a:solidFill>
                          <a:latin typeface="Times New Roman" panose="02020603050405020304" pitchFamily="18" charset="0"/>
                          <a:cs typeface="Times New Roman" panose="02020603050405020304" pitchFamily="18" charset="0"/>
                        </a:rPr>
                        <a:t>Adı</a:t>
                      </a:r>
                      <a:r>
                        <a:rPr lang="tr-TR" b="0" baseline="0" dirty="0">
                          <a:solidFill>
                            <a:srgbClr val="002060"/>
                          </a:solidFill>
                          <a:latin typeface="Times New Roman" panose="02020603050405020304" pitchFamily="18" charset="0"/>
                          <a:cs typeface="Times New Roman" panose="02020603050405020304" pitchFamily="18" charset="0"/>
                        </a:rPr>
                        <a:t> Soyadı</a:t>
                      </a:r>
                      <a:endParaRPr lang="tr-TR" b="0"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b="0" dirty="0" smtClean="0">
                          <a:solidFill>
                            <a:srgbClr val="002060"/>
                          </a:solidFill>
                        </a:rPr>
                        <a:t>Nurhan NEBİOĞLU</a:t>
                      </a:r>
                      <a:endParaRPr lang="tr-TR" b="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b="0" dirty="0">
                          <a:solidFill>
                            <a:srgbClr val="002060"/>
                          </a:solidFill>
                          <a:latin typeface="Times New Roman" panose="02020603050405020304" pitchFamily="18" charset="0"/>
                          <a:cs typeface="Times New Roman" panose="02020603050405020304" pitchFamily="18" charset="0"/>
                        </a:rPr>
                        <a:t>Kadrosunun </a:t>
                      </a:r>
                    </a:p>
                    <a:p>
                      <a:r>
                        <a:rPr lang="tr-TR" b="0" dirty="0">
                          <a:solidFill>
                            <a:srgbClr val="002060"/>
                          </a:solidFill>
                          <a:latin typeface="Times New Roman" panose="02020603050405020304" pitchFamily="18" charset="0"/>
                          <a:cs typeface="Times New Roman" panose="02020603050405020304" pitchFamily="18" charset="0"/>
                        </a:rPr>
                        <a:t>Bulunduğu Birim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b="0" dirty="0" smtClean="0">
                          <a:solidFill>
                            <a:srgbClr val="002060"/>
                          </a:solidFill>
                        </a:rPr>
                        <a:t>Sanat ve Tasarım Fak.</a:t>
                      </a:r>
                      <a:endParaRPr lang="tr-TR"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 xmlns:a16="http://schemas.microsoft.com/office/drawing/2014/main" val="155422735"/>
                  </a:ext>
                </a:extLst>
              </a:tr>
              <a:tr h="576064">
                <a:tc>
                  <a:txBody>
                    <a:bodyPr/>
                    <a:lstStyle/>
                    <a:p>
                      <a:r>
                        <a:rPr lang="tr-TR" dirty="0">
                          <a:solidFill>
                            <a:srgbClr val="002060"/>
                          </a:solidFill>
                          <a:latin typeface="Times New Roman" panose="02020603050405020304" pitchFamily="18" charset="0"/>
                          <a:cs typeface="Times New Roman" panose="02020603050405020304" pitchFamily="18" charset="0"/>
                        </a:rPr>
                        <a:t>Sicil 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dirty="0" smtClean="0">
                          <a:solidFill>
                            <a:srgbClr val="002060"/>
                          </a:solidFill>
                        </a:rPr>
                        <a:t>22717</a:t>
                      </a:r>
                      <a:endParaRPr lang="tr-TR"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dirty="0">
                          <a:solidFill>
                            <a:srgbClr val="002060"/>
                          </a:solidFill>
                          <a:latin typeface="Times New Roman" panose="02020603050405020304" pitchFamily="18" charset="0"/>
                          <a:cs typeface="Times New Roman" panose="02020603050405020304" pitchFamily="18" charset="0"/>
                        </a:rPr>
                        <a:t>Görev Yaptığı Birim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dirty="0" smtClean="0">
                          <a:solidFill>
                            <a:srgbClr val="002060"/>
                          </a:solidFill>
                        </a:rPr>
                        <a:t>Sanat ve Tasarım Fak.</a:t>
                      </a:r>
                      <a:endParaRPr lang="tr-TR"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 xmlns:a16="http://schemas.microsoft.com/office/drawing/2014/main" val="3055310519"/>
                  </a:ext>
                </a:extLst>
              </a:tr>
              <a:tr h="391363">
                <a:tc>
                  <a:txBody>
                    <a:bodyPr/>
                    <a:lstStyle/>
                    <a:p>
                      <a:endParaRPr lang="tr-TR" dirty="0" smtClean="0">
                        <a:solidFill>
                          <a:srgbClr val="002060"/>
                        </a:solidFill>
                        <a:latin typeface="Times New Roman" panose="02020603050405020304" pitchFamily="18" charset="0"/>
                        <a:cs typeface="Times New Roman" panose="02020603050405020304" pitchFamily="18" charset="0"/>
                      </a:endParaRPr>
                    </a:p>
                    <a:p>
                      <a:r>
                        <a:rPr lang="tr-TR" dirty="0" smtClean="0">
                          <a:solidFill>
                            <a:srgbClr val="002060"/>
                          </a:solidFill>
                          <a:latin typeface="Times New Roman" panose="02020603050405020304" pitchFamily="18" charset="0"/>
                          <a:cs typeface="Times New Roman" panose="02020603050405020304" pitchFamily="18" charset="0"/>
                        </a:rPr>
                        <a:t>Ayrılış </a:t>
                      </a:r>
                      <a:r>
                        <a:rPr lang="tr-TR" dirty="0">
                          <a:solidFill>
                            <a:srgbClr val="002060"/>
                          </a:solidFill>
                          <a:latin typeface="Times New Roman" panose="02020603050405020304" pitchFamily="18" charset="0"/>
                          <a:cs typeface="Times New Roman" panose="02020603050405020304" pitchFamily="18" charset="0"/>
                        </a:rPr>
                        <a:t>Tarihi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smtClean="0">
                        <a:solidFill>
                          <a:srgbClr val="002060"/>
                        </a:solidFill>
                      </a:endParaRPr>
                    </a:p>
                    <a:p>
                      <a:r>
                        <a:rPr lang="tr-TR" dirty="0" smtClean="0">
                          <a:solidFill>
                            <a:srgbClr val="002060"/>
                          </a:solidFill>
                        </a:rPr>
                        <a:t>28/02/2014</a:t>
                      </a:r>
                    </a:p>
                    <a:p>
                      <a:r>
                        <a:rPr lang="tr-TR" dirty="0" smtClean="0">
                          <a:solidFill>
                            <a:srgbClr val="002060"/>
                          </a:solidFill>
                        </a:rPr>
                        <a:t>mesai bitimi</a:t>
                      </a:r>
                      <a:endParaRPr lang="tr-TR"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lang="tr-TR" dirty="0" smtClean="0">
                        <a:solidFill>
                          <a:srgbClr val="002060"/>
                        </a:solidFill>
                        <a:latin typeface="Times New Roman" panose="02020603050405020304" pitchFamily="18" charset="0"/>
                        <a:cs typeface="Times New Roman" panose="02020603050405020304" pitchFamily="18" charset="0"/>
                      </a:endParaRPr>
                    </a:p>
                    <a:p>
                      <a:r>
                        <a:rPr lang="tr-TR" dirty="0" smtClean="0">
                          <a:solidFill>
                            <a:srgbClr val="002060"/>
                          </a:solidFill>
                          <a:latin typeface="Times New Roman" panose="02020603050405020304" pitchFamily="18" charset="0"/>
                          <a:cs typeface="Times New Roman" panose="02020603050405020304" pitchFamily="18" charset="0"/>
                        </a:rPr>
                        <a:t>Ayrılış </a:t>
                      </a:r>
                      <a:r>
                        <a:rPr lang="tr-TR" dirty="0">
                          <a:solidFill>
                            <a:srgbClr val="002060"/>
                          </a:solidFill>
                          <a:latin typeface="Times New Roman" panose="02020603050405020304" pitchFamily="18" charset="0"/>
                          <a:cs typeface="Times New Roman" panose="02020603050405020304" pitchFamily="18" charset="0"/>
                        </a:rPr>
                        <a:t>Nedeni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tr-TR" dirty="0" smtClean="0">
                          <a:solidFill>
                            <a:srgbClr val="002060"/>
                          </a:solidFill>
                        </a:rPr>
                        <a:t>Azami</a:t>
                      </a:r>
                      <a:r>
                        <a:rPr lang="tr-TR" baseline="0" dirty="0" smtClean="0">
                          <a:solidFill>
                            <a:srgbClr val="002060"/>
                          </a:solidFill>
                        </a:rPr>
                        <a:t> öğrenim süresinin dolması nedeniyle</a:t>
                      </a:r>
                      <a:endParaRPr lang="tr-TR"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 xmlns:a16="http://schemas.microsoft.com/office/drawing/2014/main" val="3680665931"/>
                  </a:ext>
                </a:extLst>
              </a:tr>
              <a:tr h="391363">
                <a:tc>
                  <a:txBody>
                    <a:bodyPr/>
                    <a:lstStyle/>
                    <a:p>
                      <a:r>
                        <a:rPr lang="tr-TR" dirty="0">
                          <a:solidFill>
                            <a:srgbClr val="002060"/>
                          </a:solidFill>
                          <a:latin typeface="Times New Roman" panose="02020603050405020304" pitchFamily="18" charset="0"/>
                          <a:cs typeface="Times New Roman" panose="02020603050405020304" pitchFamily="18" charset="0"/>
                        </a:rPr>
                        <a:t>Kadro Unvanı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4">
                  <a:txBody>
                    <a:bodyPr/>
                    <a:lstStyle/>
                    <a:p>
                      <a:r>
                        <a:rPr lang="tr-TR" smtClean="0">
                          <a:solidFill>
                            <a:srgbClr val="002060"/>
                          </a:solidFill>
                        </a:rPr>
                        <a:t>Araştırma Görevlisi</a:t>
                      </a:r>
                      <a:endParaRPr lang="tr-TR" dirty="0" smtClean="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solidFill>
                          <a:srgbClr val="002060"/>
                        </a:solidFill>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 xmlns:a16="http://schemas.microsoft.com/office/drawing/2014/main" val="4168461906"/>
                  </a:ext>
                </a:extLst>
              </a:tr>
              <a:tr h="391363">
                <a:tc>
                  <a:txBody>
                    <a:bodyPr/>
                    <a:lstStyle/>
                    <a:p>
                      <a:r>
                        <a:rPr lang="tr-TR" dirty="0">
                          <a:solidFill>
                            <a:srgbClr val="002060"/>
                          </a:solidFill>
                          <a:latin typeface="Times New Roman" panose="02020603050405020304" pitchFamily="18" charset="0"/>
                          <a:cs typeface="Times New Roman" panose="02020603050405020304" pitchFamily="18" charset="0"/>
                        </a:rPr>
                        <a:t>Görev Unvanı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4">
                  <a:txBody>
                    <a:bodyPr/>
                    <a:lstStyle/>
                    <a:p>
                      <a:r>
                        <a:rPr lang="tr-TR" dirty="0" smtClean="0">
                          <a:solidFill>
                            <a:srgbClr val="002060"/>
                          </a:solidFill>
                        </a:rPr>
                        <a:t>Araştırma Görevlisi</a:t>
                      </a:r>
                      <a:endParaRPr lang="tr-TR"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solidFill>
                          <a:srgbClr val="002060"/>
                        </a:solidFill>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 xmlns:a16="http://schemas.microsoft.com/office/drawing/2014/main" val="520766610"/>
                  </a:ext>
                </a:extLst>
              </a:tr>
              <a:tr h="1703234">
                <a:tc>
                  <a:txBody>
                    <a:bodyPr/>
                    <a:lstStyle/>
                    <a:p>
                      <a:r>
                        <a:rPr lang="tr-TR" dirty="0" smtClean="0">
                          <a:solidFill>
                            <a:srgbClr val="002060"/>
                          </a:solidFill>
                          <a:latin typeface="Times New Roman" panose="02020603050405020304" pitchFamily="18" charset="0"/>
                          <a:cs typeface="Times New Roman" panose="02020603050405020304" pitchFamily="18" charset="0"/>
                        </a:rPr>
                        <a:t>           Gerekçe</a:t>
                      </a:r>
                      <a:endParaRPr lang="tr-TR"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4">
                  <a:txBody>
                    <a:bodyPr/>
                    <a:lstStyle/>
                    <a:p>
                      <a:pPr algn="just"/>
                      <a:r>
                        <a:rPr lang="tr-TR" dirty="0" smtClean="0">
                          <a:solidFill>
                            <a:srgbClr val="002060"/>
                          </a:solidFill>
                          <a:latin typeface="Times New Roman" pitchFamily="18" charset="0"/>
                          <a:cs typeface="Times New Roman" pitchFamily="18" charset="0"/>
                        </a:rPr>
                        <a:t>Sanat ve Tasarım Fak.Dek.06/03/2014 trh.ve 1403060515 sayılı yazısı.</a:t>
                      </a:r>
                      <a:endParaRPr lang="tr-TR" baseline="0" dirty="0" smtClean="0">
                        <a:solidFill>
                          <a:srgbClr val="002060"/>
                        </a:solidFill>
                        <a:latin typeface="Times New Roman" pitchFamily="18" charset="0"/>
                        <a:cs typeface="Times New Roman" pitchFamily="18" charset="0"/>
                      </a:endParaRPr>
                    </a:p>
                    <a:p>
                      <a:pPr algn="just"/>
                      <a:r>
                        <a:rPr lang="tr-TR" dirty="0" smtClean="0">
                          <a:solidFill>
                            <a:srgbClr val="002060"/>
                          </a:solidFill>
                          <a:latin typeface="Times New Roman" pitchFamily="18" charset="0"/>
                          <a:cs typeface="Times New Roman" pitchFamily="18" charset="0"/>
                        </a:rPr>
                        <a:t>  2547 sayılı</a:t>
                      </a:r>
                      <a:r>
                        <a:rPr lang="tr-TR" baseline="0" dirty="0" smtClean="0">
                          <a:solidFill>
                            <a:srgbClr val="002060"/>
                          </a:solidFill>
                          <a:latin typeface="Times New Roman" pitchFamily="18" charset="0"/>
                          <a:cs typeface="Times New Roman" pitchFamily="18" charset="0"/>
                        </a:rPr>
                        <a:t> Kanunun 6111 sayılı Kanunla değişik 44.maddesi uyarınca </a:t>
                      </a:r>
                      <a:r>
                        <a:rPr lang="tr-TR" baseline="0" dirty="0" err="1" smtClean="0">
                          <a:solidFill>
                            <a:srgbClr val="002060"/>
                          </a:solidFill>
                          <a:latin typeface="Times New Roman" pitchFamily="18" charset="0"/>
                          <a:cs typeface="Times New Roman" pitchFamily="18" charset="0"/>
                        </a:rPr>
                        <a:t>Arş.Gör.Nurhan</a:t>
                      </a:r>
                      <a:r>
                        <a:rPr lang="tr-TR" baseline="0" dirty="0" smtClean="0">
                          <a:solidFill>
                            <a:srgbClr val="002060"/>
                          </a:solidFill>
                          <a:latin typeface="Times New Roman" pitchFamily="18" charset="0"/>
                          <a:cs typeface="Times New Roman" pitchFamily="18" charset="0"/>
                        </a:rPr>
                        <a:t> </a:t>
                      </a:r>
                      <a:r>
                        <a:rPr lang="tr-TR" baseline="0" dirty="0" err="1" smtClean="0">
                          <a:solidFill>
                            <a:srgbClr val="002060"/>
                          </a:solidFill>
                          <a:latin typeface="Times New Roman" pitchFamily="18" charset="0"/>
                          <a:cs typeface="Times New Roman" pitchFamily="18" charset="0"/>
                        </a:rPr>
                        <a:t>NEBİOĞLU’nun</a:t>
                      </a:r>
                      <a:r>
                        <a:rPr lang="tr-TR" baseline="0" dirty="0" smtClean="0">
                          <a:solidFill>
                            <a:srgbClr val="002060"/>
                          </a:solidFill>
                          <a:latin typeface="Times New Roman" pitchFamily="18" charset="0"/>
                          <a:cs typeface="Times New Roman" pitchFamily="18" charset="0"/>
                        </a:rPr>
                        <a:t> 28/02/2014 mesai bitimi itibariyle kadrosu ile ilişiğinin kesilmesini;</a:t>
                      </a:r>
                      <a:r>
                        <a:rPr lang="tr-TR" dirty="0" smtClean="0">
                          <a:solidFill>
                            <a:srgbClr val="002060"/>
                          </a:solidFill>
                          <a:latin typeface="Times New Roman" pitchFamily="18" charset="0"/>
                          <a:cs typeface="Times New Roman" pitchFamily="18" charset="0"/>
                        </a:rPr>
                        <a:t>  </a:t>
                      </a:r>
                    </a:p>
                    <a:p>
                      <a:pPr algn="just"/>
                      <a:endParaRPr lang="tr-TR" dirty="0">
                        <a:solidFill>
                          <a:srgbClr val="002060"/>
                        </a:solidFill>
                        <a:latin typeface="Times New Roman" pitchFamily="18" charset="0"/>
                        <a:cs typeface="Times New Roman"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endParaRPr lang="tr-TR"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 xmlns:a16="http://schemas.microsoft.com/office/drawing/2014/main" val="3714378295"/>
                  </a:ext>
                </a:extLst>
              </a:tr>
            </a:tbl>
          </a:graphicData>
        </a:graphic>
      </p:graphicFrame>
      <p:pic>
        <p:nvPicPr>
          <p:cNvPr id="9" name="Resim 8" descr="C:\Users\user\AppData\Local\Microsoft\Windows\Temporary Internet Files\Low\Content.IE5\36G9IWV0\Yildiz_Logo_Baski_Formati[1].tif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1884" y="260648"/>
            <a:ext cx="1299633" cy="792088"/>
          </a:xfrm>
          <a:prstGeom prst="rect">
            <a:avLst/>
          </a:prstGeom>
          <a:solidFill>
            <a:schemeClr val="accent1">
              <a:lumMod val="40000"/>
              <a:lumOff val="60000"/>
            </a:schemeClr>
          </a:solidFill>
          <a:ln>
            <a:noFill/>
          </a:ln>
        </p:spPr>
      </p:pic>
    </p:spTree>
    <p:extLst>
      <p:ext uri="{BB962C8B-B14F-4D97-AF65-F5344CB8AC3E}">
        <p14:creationId xmlns:p14="http://schemas.microsoft.com/office/powerpoint/2010/main" val="554498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1923</TotalTime>
  <Words>618</Words>
  <Application>Microsoft Office PowerPoint</Application>
  <PresentationFormat>Ekran Gösterisi (4:3)</PresentationFormat>
  <Paragraphs>118</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2547 SAYILI YÜKSEKÖĞRETİM MEVZUATI VE  657 SAYILI  DEVLET MEMURLARI KANUNLARINDA  AYRILMA İŞLEMLERİ  </vt:lpstr>
      <vt:lpstr>KAMU PERSONELİNİN GÖREVİNDEN AYRILMA İŞLEMLER </vt:lpstr>
      <vt:lpstr>PowerPoint Sunusu</vt:lpstr>
      <vt:lpstr>  MEMURLUĞUN SONA ERMESİ Madde 98:Devlet memurlarının  a) Bu kanun hükümlerine göre memurluktan çıkarılma; b) Memurluğa alınma şartlarından her hangi birin taşımadığının sonradan anlaşılması veya memurlukları sırasında bu şartlarından her hangi birini kaybetmesi; c) Memurluktan çekilmesi; d) İstek, yaş haddi, malulluk ve sicil sebeplerinden biri ile emekli olması; d) Ölüm;  hallerinde memurluğu sona erer.  </vt:lpstr>
      <vt:lpstr>   YILDIZ TEKNİK ÜNİVERSİTESİ   Personel Daire Başkanlığı  İSTİFA OLURU  </vt:lpstr>
      <vt:lpstr>   YILDIZ TEKNİK ÜNİVERSİTESİ Personel Daire Başkanlığı  İSTİFA OLURU  </vt:lpstr>
      <vt:lpstr>MEZUN OLMAS NEDENİYLE İLİŞİĞİN KESİLMESİ</vt:lpstr>
      <vt:lpstr>MEZUN OLAMAMASI NEDENİYLE İLİŞİĞİN KESİLMESİ</vt:lpstr>
      <vt:lpstr> YILDIZ TEKNİK ÜNİVERSİTESİ Personel Daire Başkanlığı  İLİŞİK KESME OLURU  </vt:lpstr>
      <vt:lpstr>PowerPoint Sunusu</vt:lpstr>
      <vt:lpstr>EMEKLİLİK</vt:lpstr>
      <vt:lpstr>08.09.1999 tarihine kadar T.C. Emekli Sandığı iştirakçilerinden kadın ise 20, erkek ise 25 fiili hizmet yılını dolduranlar istedikleri tarihte yaş kaydı aranmaksızın emekliliğe hak kazanabilmekte iken 5434 sayılı Kanunda bir kısım değişiklikleri getiren 4447 sayılı Kanunla; Kanunun yürürlüğe girdiği 08.09.1999 tarihinden sonra memuriyete başlayan kadınların 58, erkeklerin 60 yaşını ve 25 fiili hizmet sürelerini doldurdukları takdirde bu haktan yararlanabilecekleri öngörülüyor.</vt:lpstr>
      <vt:lpstr>PowerPoint Sunusu</vt:lpstr>
      <vt:lpstr>Bununla birlikte 4447 sayılı Kanunla 5434 sayılı Kanuna eklenen Geçici 205 inci maddenin bir bölümü  ile Geçici 206 ncı maddenin Anayasa Mahkemesi kararı ile iptal edilmesi ve söz konusu mahkeme kararının 23.05.2002 tarihinde yürürlüğe girmesi nedeniyle 01.06.2002 tarih ve 24772 sayılı Resmi Gazete’de yayımlanan ve yayımı tarihinde yürürlüğe giren 23.05.2002 tarih ve 4759 sayılı Kanun ile 5434 sayılı Kanunun Geçici 205 inci maddesi yeniden düzenlenmiş ve bu düzenleme sonucunda emeklilikte kademeli geçiş süreci başlamıştır.</vt:lpstr>
      <vt:lpstr>PowerPoint Sunusu</vt:lpstr>
      <vt:lpstr>  2- Yaş Haddinden   Emeklilik</vt:lpstr>
      <vt:lpstr>3. Malulen Emeklilik </vt:lpstr>
      <vt:lpstr>4.Re’sen Emeklilik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2547 SAYILI VE 657 SAYILI DEVLET MEMURLARI KANUNLARI AYRILMA İŞLEMLERİ</dc:title>
  <dc:creator>user</dc:creator>
  <cp:lastModifiedBy>user</cp:lastModifiedBy>
  <cp:revision>148</cp:revision>
  <dcterms:created xsi:type="dcterms:W3CDTF">2016-04-20T06:08:55Z</dcterms:created>
  <dcterms:modified xsi:type="dcterms:W3CDTF">2016-05-05T07:54:13Z</dcterms:modified>
</cp:coreProperties>
</file>