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sldIdLst>
    <p:sldId id="359" r:id="rId2"/>
    <p:sldId id="386" r:id="rId3"/>
    <p:sldId id="385" r:id="rId4"/>
    <p:sldId id="389" r:id="rId5"/>
    <p:sldId id="390" r:id="rId6"/>
    <p:sldId id="391" r:id="rId7"/>
    <p:sldId id="414" r:id="rId8"/>
    <p:sldId id="415" r:id="rId9"/>
    <p:sldId id="402" r:id="rId10"/>
    <p:sldId id="398" r:id="rId11"/>
    <p:sldId id="397" r:id="rId12"/>
    <p:sldId id="403" r:id="rId13"/>
    <p:sldId id="404" r:id="rId14"/>
    <p:sldId id="407" r:id="rId15"/>
    <p:sldId id="405" r:id="rId16"/>
    <p:sldId id="406" r:id="rId17"/>
    <p:sldId id="411" r:id="rId18"/>
    <p:sldId id="418" r:id="rId19"/>
    <p:sldId id="419" r:id="rId20"/>
    <p:sldId id="420" r:id="rId21"/>
    <p:sldId id="417" r:id="rId22"/>
    <p:sldId id="408" r:id="rId23"/>
    <p:sldId id="416" r:id="rId24"/>
    <p:sldId id="409" r:id="rId25"/>
    <p:sldId id="410" r:id="rId26"/>
    <p:sldId id="412" r:id="rId27"/>
    <p:sldId id="413" r:id="rId28"/>
    <p:sldId id="421" r:id="rId29"/>
    <p:sldId id="423" r:id="rId30"/>
    <p:sldId id="380" r:id="rId3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FF7C80"/>
    <a:srgbClr val="71FFDA"/>
    <a:srgbClr val="BDFFEE"/>
    <a:srgbClr val="FF9900"/>
    <a:srgbClr val="E3FFF8"/>
    <a:srgbClr val="D3FFF3"/>
    <a:srgbClr val="DADADA"/>
    <a:srgbClr val="E0E0E0"/>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tr-TR"/>
          </a:p>
        </p:txBody>
      </p:sp>
      <p:sp>
        <p:nvSpPr>
          <p:cNvPr id="131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tr-TR"/>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1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131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tr-TR"/>
          </a:p>
        </p:txBody>
      </p:sp>
      <p:sp>
        <p:nvSpPr>
          <p:cNvPr id="131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B955DB0-1A5A-4796-8E64-4F4AA2610A64}" type="slidenum">
              <a:rPr lang="tr-TR"/>
              <a:pPr>
                <a:defRPr/>
              </a:pPr>
              <a:t>‹#›</a:t>
            </a:fld>
            <a:endParaRPr lang="tr-TR"/>
          </a:p>
        </p:txBody>
      </p:sp>
    </p:spTree>
    <p:extLst>
      <p:ext uri="{BB962C8B-B14F-4D97-AF65-F5344CB8AC3E}">
        <p14:creationId xmlns:p14="http://schemas.microsoft.com/office/powerpoint/2010/main" val="19677363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D789B6E-A1D4-4A52-8591-18A6A991B965}" type="slidenum">
              <a:rPr lang="tr-TR" altLang="tr-TR" smtClean="0"/>
              <a:pPr/>
              <a:t>3</a:t>
            </a:fld>
            <a:endParaRPr lang="tr-TR" altLang="tr-T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tr-TR" altLang="tr-TR" smtClean="0"/>
          </a:p>
        </p:txBody>
      </p:sp>
    </p:spTree>
    <p:extLst>
      <p:ext uri="{BB962C8B-B14F-4D97-AF65-F5344CB8AC3E}">
        <p14:creationId xmlns:p14="http://schemas.microsoft.com/office/powerpoint/2010/main" val="2505880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D789B6E-A1D4-4A52-8591-18A6A991B965}" type="slidenum">
              <a:rPr lang="tr-TR" altLang="tr-TR" smtClean="0"/>
              <a:pPr/>
              <a:t>14</a:t>
            </a:fld>
            <a:endParaRPr lang="tr-TR" altLang="tr-T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tr-TR" altLang="tr-TR" smtClean="0"/>
          </a:p>
        </p:txBody>
      </p:sp>
    </p:spTree>
    <p:extLst>
      <p:ext uri="{BB962C8B-B14F-4D97-AF65-F5344CB8AC3E}">
        <p14:creationId xmlns:p14="http://schemas.microsoft.com/office/powerpoint/2010/main" val="2505880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D789B6E-A1D4-4A52-8591-18A6A991B965}" type="slidenum">
              <a:rPr lang="tr-TR" altLang="tr-TR" smtClean="0"/>
              <a:pPr/>
              <a:t>16</a:t>
            </a:fld>
            <a:endParaRPr lang="tr-TR" altLang="tr-T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tr-TR" altLang="tr-TR" smtClean="0"/>
          </a:p>
        </p:txBody>
      </p:sp>
    </p:spTree>
    <p:extLst>
      <p:ext uri="{BB962C8B-B14F-4D97-AF65-F5344CB8AC3E}">
        <p14:creationId xmlns:p14="http://schemas.microsoft.com/office/powerpoint/2010/main" val="2505880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D789B6E-A1D4-4A52-8591-18A6A991B965}" type="slidenum">
              <a:rPr lang="tr-TR" altLang="tr-TR" smtClean="0"/>
              <a:pPr/>
              <a:t>29</a:t>
            </a:fld>
            <a:endParaRPr lang="tr-TR" altLang="tr-T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tr-TR" altLang="tr-TR" smtClean="0"/>
          </a:p>
        </p:txBody>
      </p:sp>
    </p:spTree>
    <p:extLst>
      <p:ext uri="{BB962C8B-B14F-4D97-AF65-F5344CB8AC3E}">
        <p14:creationId xmlns:p14="http://schemas.microsoft.com/office/powerpoint/2010/main" val="2505880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endParaRPr lang="tr-T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endParaRPr lang="tr-T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endParaRPr lang="tr-T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endParaRPr lang="tr-T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endParaRPr lang="tr-T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endParaRPr lang="tr-T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tr-TR"/>
            </a:p>
          </p:txBody>
        </p:sp>
      </p:grpSp>
      <p:sp>
        <p:nvSpPr>
          <p:cNvPr id="75788" name="Rectangle 12"/>
          <p:cNvSpPr>
            <a:spLocks noGrp="1" noChangeArrowheads="1"/>
          </p:cNvSpPr>
          <p:nvPr>
            <p:ph type="ctrTitle"/>
          </p:nvPr>
        </p:nvSpPr>
        <p:spPr>
          <a:xfrm>
            <a:off x="990600" y="1676400"/>
            <a:ext cx="7772400" cy="1462088"/>
          </a:xfrm>
        </p:spPr>
        <p:txBody>
          <a:bodyPr/>
          <a:lstStyle>
            <a:lvl1pPr>
              <a:defRPr/>
            </a:lvl1pPr>
          </a:lstStyle>
          <a:p>
            <a:r>
              <a:rPr lang="tr-TR"/>
              <a:t>Click to edit Master title style</a:t>
            </a:r>
          </a:p>
        </p:txBody>
      </p:sp>
      <p:sp>
        <p:nvSpPr>
          <p:cNvPr id="7578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tr-T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D4BF7389-ECD0-4741-9160-CFBA04B436CC}" type="datetime1">
              <a:rPr lang="tr-TR" smtClean="0"/>
              <a:pPr>
                <a:defRPr/>
              </a:pPr>
              <a:t>05.05.2016</a:t>
            </a:fld>
            <a:endParaRPr lang="tr-T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tr-TR"/>
              <a:t>İşletmelerde Motivasyon</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67BE1692-D21A-4989-AB45-285118E39EDF}"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fld id="{1EDA6280-E4C6-4C4C-AFEB-71258FF11C3C}" type="datetime1">
              <a:rPr lang="tr-TR" smtClean="0"/>
              <a:pPr>
                <a:defRPr/>
              </a:pPr>
              <a:t>05.05.2016</a:t>
            </a:fld>
            <a:endParaRPr lang="tr-TR"/>
          </a:p>
        </p:txBody>
      </p:sp>
      <p:sp>
        <p:nvSpPr>
          <p:cNvPr id="5"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6" name="Rectangle 13"/>
          <p:cNvSpPr>
            <a:spLocks noGrp="1" noChangeArrowheads="1"/>
          </p:cNvSpPr>
          <p:nvPr>
            <p:ph type="sldNum" sz="quarter" idx="12"/>
          </p:nvPr>
        </p:nvSpPr>
        <p:spPr>
          <a:ln/>
        </p:spPr>
        <p:txBody>
          <a:bodyPr/>
          <a:lstStyle>
            <a:lvl1pPr>
              <a:defRPr/>
            </a:lvl1pPr>
          </a:lstStyle>
          <a:p>
            <a:pPr>
              <a:defRPr/>
            </a:pPr>
            <a:fld id="{EA6C7D1C-1DD3-4B2D-A7FB-6402EA9E67DC}"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004050" y="214313"/>
            <a:ext cx="1951038" cy="5918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1150938" y="214313"/>
            <a:ext cx="5700712" cy="5918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fld id="{1CC7C1F6-B974-4E64-B324-DD7F41C1FC2F}" type="datetime1">
              <a:rPr lang="tr-TR" smtClean="0"/>
              <a:pPr>
                <a:defRPr/>
              </a:pPr>
              <a:t>05.05.2016</a:t>
            </a:fld>
            <a:endParaRPr lang="tr-TR"/>
          </a:p>
        </p:txBody>
      </p:sp>
      <p:sp>
        <p:nvSpPr>
          <p:cNvPr id="5"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6" name="Rectangle 13"/>
          <p:cNvSpPr>
            <a:spLocks noGrp="1" noChangeArrowheads="1"/>
          </p:cNvSpPr>
          <p:nvPr>
            <p:ph type="sldNum" sz="quarter" idx="12"/>
          </p:nvPr>
        </p:nvSpPr>
        <p:spPr>
          <a:ln/>
        </p:spPr>
        <p:txBody>
          <a:bodyPr/>
          <a:lstStyle>
            <a:lvl1pPr>
              <a:defRPr/>
            </a:lvl1pPr>
          </a:lstStyle>
          <a:p>
            <a:pPr>
              <a:defRPr/>
            </a:pPr>
            <a:fld id="{B98A5F95-830B-43C3-93A8-F073C459975F}"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462087"/>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182688" y="2017713"/>
            <a:ext cx="7772400" cy="4114800"/>
          </a:xfrm>
        </p:spPr>
        <p:txBody>
          <a:bodyPr/>
          <a:lstStyle/>
          <a:p>
            <a:pPr lvl="0"/>
            <a:endParaRPr lang="tr-TR" noProof="0" smtClean="0"/>
          </a:p>
        </p:txBody>
      </p:sp>
      <p:sp>
        <p:nvSpPr>
          <p:cNvPr id="4" name="Rectangle 11"/>
          <p:cNvSpPr>
            <a:spLocks noGrp="1" noChangeArrowheads="1"/>
          </p:cNvSpPr>
          <p:nvPr>
            <p:ph type="dt" sz="half" idx="10"/>
          </p:nvPr>
        </p:nvSpPr>
        <p:spPr>
          <a:ln/>
        </p:spPr>
        <p:txBody>
          <a:bodyPr/>
          <a:lstStyle>
            <a:lvl1pPr>
              <a:defRPr/>
            </a:lvl1pPr>
          </a:lstStyle>
          <a:p>
            <a:pPr>
              <a:defRPr/>
            </a:pPr>
            <a:fld id="{C3736533-0471-4A87-99F2-AAAD053579CD}" type="datetime1">
              <a:rPr lang="tr-TR" smtClean="0"/>
              <a:pPr>
                <a:defRPr/>
              </a:pPr>
              <a:t>05.05.2016</a:t>
            </a:fld>
            <a:endParaRPr lang="tr-TR"/>
          </a:p>
        </p:txBody>
      </p:sp>
      <p:sp>
        <p:nvSpPr>
          <p:cNvPr id="5"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6" name="Rectangle 13"/>
          <p:cNvSpPr>
            <a:spLocks noGrp="1" noChangeArrowheads="1"/>
          </p:cNvSpPr>
          <p:nvPr>
            <p:ph type="sldNum" sz="quarter" idx="12"/>
          </p:nvPr>
        </p:nvSpPr>
        <p:spPr>
          <a:ln/>
        </p:spPr>
        <p:txBody>
          <a:bodyPr/>
          <a:lstStyle>
            <a:lvl1pPr>
              <a:defRPr/>
            </a:lvl1pPr>
          </a:lstStyle>
          <a:p>
            <a:pPr>
              <a:defRPr/>
            </a:pPr>
            <a:fld id="{B308680F-4AF9-4887-AB72-F2ADA6B26EC9}"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462087"/>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1182688" y="2017713"/>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145088" y="2017713"/>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fld id="{2D691EFF-C776-46BC-9BFD-528D0B6E8E8E}" type="datetime1">
              <a:rPr lang="tr-TR" smtClean="0"/>
              <a:pPr>
                <a:defRPr/>
              </a:pPr>
              <a:t>05.05.2016</a:t>
            </a:fld>
            <a:endParaRPr lang="tr-TR"/>
          </a:p>
        </p:txBody>
      </p:sp>
      <p:sp>
        <p:nvSpPr>
          <p:cNvPr id="6"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7" name="Rectangle 13"/>
          <p:cNvSpPr>
            <a:spLocks noGrp="1" noChangeArrowheads="1"/>
          </p:cNvSpPr>
          <p:nvPr>
            <p:ph type="sldNum" sz="quarter" idx="12"/>
          </p:nvPr>
        </p:nvSpPr>
        <p:spPr>
          <a:ln/>
        </p:spPr>
        <p:txBody>
          <a:bodyPr/>
          <a:lstStyle>
            <a:lvl1pPr>
              <a:defRPr/>
            </a:lvl1pPr>
          </a:lstStyle>
          <a:p>
            <a:pPr>
              <a:defRPr/>
            </a:pPr>
            <a:fld id="{39039CCF-96C8-409C-9713-55AE63933826}"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462087"/>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1182688" y="2017713"/>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5145088" y="2017713"/>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5145088" y="4151313"/>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11"/>
          <p:cNvSpPr>
            <a:spLocks noGrp="1" noChangeArrowheads="1"/>
          </p:cNvSpPr>
          <p:nvPr>
            <p:ph type="dt" sz="half" idx="10"/>
          </p:nvPr>
        </p:nvSpPr>
        <p:spPr>
          <a:ln/>
        </p:spPr>
        <p:txBody>
          <a:bodyPr/>
          <a:lstStyle>
            <a:lvl1pPr>
              <a:defRPr/>
            </a:lvl1pPr>
          </a:lstStyle>
          <a:p>
            <a:pPr>
              <a:defRPr/>
            </a:pPr>
            <a:fld id="{B4BB96CA-B77E-4D03-ACD5-83EA6263ADD3}" type="datetime1">
              <a:rPr lang="tr-TR" smtClean="0"/>
              <a:pPr>
                <a:defRPr/>
              </a:pPr>
              <a:t>05.05.2016</a:t>
            </a:fld>
            <a:endParaRPr lang="tr-TR"/>
          </a:p>
        </p:txBody>
      </p:sp>
      <p:sp>
        <p:nvSpPr>
          <p:cNvPr id="7"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8" name="Rectangle 13"/>
          <p:cNvSpPr>
            <a:spLocks noGrp="1" noChangeArrowheads="1"/>
          </p:cNvSpPr>
          <p:nvPr>
            <p:ph type="sldNum" sz="quarter" idx="12"/>
          </p:nvPr>
        </p:nvSpPr>
        <p:spPr>
          <a:ln/>
        </p:spPr>
        <p:txBody>
          <a:bodyPr/>
          <a:lstStyle>
            <a:lvl1pPr>
              <a:defRPr/>
            </a:lvl1pPr>
          </a:lstStyle>
          <a:p>
            <a:pPr>
              <a:defRPr/>
            </a:pPr>
            <a:fld id="{F572034F-24B2-497A-A1EF-77EE5591EDB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fld id="{534D8F76-87CB-4261-9DE7-2F3A309AF5F0}" type="datetime1">
              <a:rPr lang="tr-TR" smtClean="0"/>
              <a:pPr>
                <a:defRPr/>
              </a:pPr>
              <a:t>05.05.2016</a:t>
            </a:fld>
            <a:endParaRPr lang="tr-TR"/>
          </a:p>
        </p:txBody>
      </p:sp>
      <p:sp>
        <p:nvSpPr>
          <p:cNvPr id="5"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6" name="Rectangle 13"/>
          <p:cNvSpPr>
            <a:spLocks noGrp="1" noChangeArrowheads="1"/>
          </p:cNvSpPr>
          <p:nvPr>
            <p:ph type="sldNum" sz="quarter" idx="12"/>
          </p:nvPr>
        </p:nvSpPr>
        <p:spPr>
          <a:ln/>
        </p:spPr>
        <p:txBody>
          <a:bodyPr/>
          <a:lstStyle>
            <a:lvl1pPr>
              <a:defRPr/>
            </a:lvl1pPr>
          </a:lstStyle>
          <a:p>
            <a:pPr>
              <a:defRPr/>
            </a:pPr>
            <a:fld id="{4E428B25-BD81-4153-986A-1D36778375E0}"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11"/>
          <p:cNvSpPr>
            <a:spLocks noGrp="1" noChangeArrowheads="1"/>
          </p:cNvSpPr>
          <p:nvPr>
            <p:ph type="dt" sz="half" idx="10"/>
          </p:nvPr>
        </p:nvSpPr>
        <p:spPr>
          <a:ln/>
        </p:spPr>
        <p:txBody>
          <a:bodyPr/>
          <a:lstStyle>
            <a:lvl1pPr>
              <a:defRPr/>
            </a:lvl1pPr>
          </a:lstStyle>
          <a:p>
            <a:pPr>
              <a:defRPr/>
            </a:pPr>
            <a:fld id="{0299788F-C281-44FE-A365-0F3B60AD9F0F}" type="datetime1">
              <a:rPr lang="tr-TR" smtClean="0"/>
              <a:pPr>
                <a:defRPr/>
              </a:pPr>
              <a:t>05.05.2016</a:t>
            </a:fld>
            <a:endParaRPr lang="tr-TR"/>
          </a:p>
        </p:txBody>
      </p:sp>
      <p:sp>
        <p:nvSpPr>
          <p:cNvPr id="5"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6" name="Rectangle 13"/>
          <p:cNvSpPr>
            <a:spLocks noGrp="1" noChangeArrowheads="1"/>
          </p:cNvSpPr>
          <p:nvPr>
            <p:ph type="sldNum" sz="quarter" idx="12"/>
          </p:nvPr>
        </p:nvSpPr>
        <p:spPr>
          <a:ln/>
        </p:spPr>
        <p:txBody>
          <a:bodyPr/>
          <a:lstStyle>
            <a:lvl1pPr>
              <a:defRPr/>
            </a:lvl1pPr>
          </a:lstStyle>
          <a:p>
            <a:pPr>
              <a:defRPr/>
            </a:pPr>
            <a:fld id="{87321937-2692-4967-A450-0BF3BC9E127D}"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fld id="{0D636BE0-4699-42FA-B2E1-A4A2642088B4}" type="datetime1">
              <a:rPr lang="tr-TR" smtClean="0"/>
              <a:pPr>
                <a:defRPr/>
              </a:pPr>
              <a:t>05.05.2016</a:t>
            </a:fld>
            <a:endParaRPr lang="tr-TR"/>
          </a:p>
        </p:txBody>
      </p:sp>
      <p:sp>
        <p:nvSpPr>
          <p:cNvPr id="6"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7" name="Rectangle 13"/>
          <p:cNvSpPr>
            <a:spLocks noGrp="1" noChangeArrowheads="1"/>
          </p:cNvSpPr>
          <p:nvPr>
            <p:ph type="sldNum" sz="quarter" idx="12"/>
          </p:nvPr>
        </p:nvSpPr>
        <p:spPr>
          <a:ln/>
        </p:spPr>
        <p:txBody>
          <a:bodyPr/>
          <a:lstStyle>
            <a:lvl1pPr>
              <a:defRPr/>
            </a:lvl1pPr>
          </a:lstStyle>
          <a:p>
            <a:pPr>
              <a:defRPr/>
            </a:pPr>
            <a:fld id="{7C0D67A9-4A62-41C8-942B-B150B52A299D}"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11"/>
          <p:cNvSpPr>
            <a:spLocks noGrp="1" noChangeArrowheads="1"/>
          </p:cNvSpPr>
          <p:nvPr>
            <p:ph type="dt" sz="half" idx="10"/>
          </p:nvPr>
        </p:nvSpPr>
        <p:spPr>
          <a:ln/>
        </p:spPr>
        <p:txBody>
          <a:bodyPr/>
          <a:lstStyle>
            <a:lvl1pPr>
              <a:defRPr/>
            </a:lvl1pPr>
          </a:lstStyle>
          <a:p>
            <a:pPr>
              <a:defRPr/>
            </a:pPr>
            <a:fld id="{060A593E-510B-474A-970E-F09EEB8AB961}" type="datetime1">
              <a:rPr lang="tr-TR" smtClean="0"/>
              <a:pPr>
                <a:defRPr/>
              </a:pPr>
              <a:t>05.05.2016</a:t>
            </a:fld>
            <a:endParaRPr lang="tr-TR"/>
          </a:p>
        </p:txBody>
      </p:sp>
      <p:sp>
        <p:nvSpPr>
          <p:cNvPr id="8"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9" name="Rectangle 13"/>
          <p:cNvSpPr>
            <a:spLocks noGrp="1" noChangeArrowheads="1"/>
          </p:cNvSpPr>
          <p:nvPr>
            <p:ph type="sldNum" sz="quarter" idx="12"/>
          </p:nvPr>
        </p:nvSpPr>
        <p:spPr>
          <a:ln/>
        </p:spPr>
        <p:txBody>
          <a:bodyPr/>
          <a:lstStyle>
            <a:lvl1pPr>
              <a:defRPr/>
            </a:lvl1pPr>
          </a:lstStyle>
          <a:p>
            <a:pPr>
              <a:defRPr/>
            </a:pPr>
            <a:fld id="{3709A5C5-0246-49E9-82CC-58E9209D98C1}"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11"/>
          <p:cNvSpPr>
            <a:spLocks noGrp="1" noChangeArrowheads="1"/>
          </p:cNvSpPr>
          <p:nvPr>
            <p:ph type="dt" sz="half" idx="10"/>
          </p:nvPr>
        </p:nvSpPr>
        <p:spPr>
          <a:ln/>
        </p:spPr>
        <p:txBody>
          <a:bodyPr/>
          <a:lstStyle>
            <a:lvl1pPr>
              <a:defRPr/>
            </a:lvl1pPr>
          </a:lstStyle>
          <a:p>
            <a:pPr>
              <a:defRPr/>
            </a:pPr>
            <a:fld id="{723EC116-5135-430F-B396-F0841000C0A6}" type="datetime1">
              <a:rPr lang="tr-TR" smtClean="0"/>
              <a:pPr>
                <a:defRPr/>
              </a:pPr>
              <a:t>05.05.2016</a:t>
            </a:fld>
            <a:endParaRPr lang="tr-TR"/>
          </a:p>
        </p:txBody>
      </p:sp>
      <p:sp>
        <p:nvSpPr>
          <p:cNvPr id="4"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5" name="Rectangle 13"/>
          <p:cNvSpPr>
            <a:spLocks noGrp="1" noChangeArrowheads="1"/>
          </p:cNvSpPr>
          <p:nvPr>
            <p:ph type="sldNum" sz="quarter" idx="12"/>
          </p:nvPr>
        </p:nvSpPr>
        <p:spPr>
          <a:ln/>
        </p:spPr>
        <p:txBody>
          <a:bodyPr/>
          <a:lstStyle>
            <a:lvl1pPr>
              <a:defRPr/>
            </a:lvl1pPr>
          </a:lstStyle>
          <a:p>
            <a:pPr>
              <a:defRPr/>
            </a:pPr>
            <a:fld id="{B4594D75-1753-45E4-947C-DD412FE82836}"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A0C7E75D-38E3-4F0A-BDE8-E119C6E5951F}" type="datetime1">
              <a:rPr lang="tr-TR" smtClean="0"/>
              <a:pPr>
                <a:defRPr/>
              </a:pPr>
              <a:t>05.05.2016</a:t>
            </a:fld>
            <a:endParaRPr lang="tr-TR"/>
          </a:p>
        </p:txBody>
      </p:sp>
      <p:sp>
        <p:nvSpPr>
          <p:cNvPr id="3"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4" name="Rectangle 13"/>
          <p:cNvSpPr>
            <a:spLocks noGrp="1" noChangeArrowheads="1"/>
          </p:cNvSpPr>
          <p:nvPr>
            <p:ph type="sldNum" sz="quarter" idx="12"/>
          </p:nvPr>
        </p:nvSpPr>
        <p:spPr>
          <a:ln/>
        </p:spPr>
        <p:txBody>
          <a:bodyPr/>
          <a:lstStyle>
            <a:lvl1pPr>
              <a:defRPr/>
            </a:lvl1pPr>
          </a:lstStyle>
          <a:p>
            <a:pPr>
              <a:defRPr/>
            </a:pPr>
            <a:fld id="{33738E49-BF71-49F0-8FFD-C33E4A2DDF53}"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fld id="{1EC84B82-2015-4118-AC4A-F660F6B4A3D9}" type="datetime1">
              <a:rPr lang="tr-TR" smtClean="0"/>
              <a:pPr>
                <a:defRPr/>
              </a:pPr>
              <a:t>05.05.2016</a:t>
            </a:fld>
            <a:endParaRPr lang="tr-TR"/>
          </a:p>
        </p:txBody>
      </p:sp>
      <p:sp>
        <p:nvSpPr>
          <p:cNvPr id="6"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7" name="Rectangle 13"/>
          <p:cNvSpPr>
            <a:spLocks noGrp="1" noChangeArrowheads="1"/>
          </p:cNvSpPr>
          <p:nvPr>
            <p:ph type="sldNum" sz="quarter" idx="12"/>
          </p:nvPr>
        </p:nvSpPr>
        <p:spPr>
          <a:ln/>
        </p:spPr>
        <p:txBody>
          <a:bodyPr/>
          <a:lstStyle>
            <a:lvl1pPr>
              <a:defRPr/>
            </a:lvl1pPr>
          </a:lstStyle>
          <a:p>
            <a:pPr>
              <a:defRPr/>
            </a:pPr>
            <a:fld id="{92E87275-3A3B-473D-BACD-E8FEC90D106E}"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fld id="{8CBB0C8D-462F-427C-8BBE-71CD44209CE2}" type="datetime1">
              <a:rPr lang="tr-TR" smtClean="0"/>
              <a:pPr>
                <a:defRPr/>
              </a:pPr>
              <a:t>05.05.2016</a:t>
            </a:fld>
            <a:endParaRPr lang="tr-TR"/>
          </a:p>
        </p:txBody>
      </p:sp>
      <p:sp>
        <p:nvSpPr>
          <p:cNvPr id="6" name="Rectangle 12"/>
          <p:cNvSpPr>
            <a:spLocks noGrp="1" noChangeArrowheads="1"/>
          </p:cNvSpPr>
          <p:nvPr>
            <p:ph type="ftr" sz="quarter" idx="11"/>
          </p:nvPr>
        </p:nvSpPr>
        <p:spPr>
          <a:ln/>
        </p:spPr>
        <p:txBody>
          <a:bodyPr/>
          <a:lstStyle>
            <a:lvl1pPr>
              <a:defRPr/>
            </a:lvl1pPr>
          </a:lstStyle>
          <a:p>
            <a:pPr>
              <a:defRPr/>
            </a:pPr>
            <a:r>
              <a:rPr lang="tr-TR"/>
              <a:t>İşletmelerde Motivasyon</a:t>
            </a:r>
          </a:p>
        </p:txBody>
      </p:sp>
      <p:sp>
        <p:nvSpPr>
          <p:cNvPr id="7" name="Rectangle 13"/>
          <p:cNvSpPr>
            <a:spLocks noGrp="1" noChangeArrowheads="1"/>
          </p:cNvSpPr>
          <p:nvPr>
            <p:ph type="sldNum" sz="quarter" idx="12"/>
          </p:nvPr>
        </p:nvSpPr>
        <p:spPr>
          <a:ln/>
        </p:spPr>
        <p:txBody>
          <a:bodyPr/>
          <a:lstStyle>
            <a:lvl1pPr>
              <a:defRPr/>
            </a:lvl1pPr>
          </a:lstStyle>
          <a:p>
            <a:pPr>
              <a:defRPr/>
            </a:pPr>
            <a:fld id="{A1443CB3-A7B2-4C18-9CAB-3D6DE22D1620}"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ADADA"/>
            </a:gs>
            <a:gs pos="50000">
              <a:schemeClr val="bg1"/>
            </a:gs>
            <a:gs pos="100000">
              <a:srgbClr val="DADADA"/>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a:endParaRPr kumimoji="1" lang="tr-TR"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a:endParaRPr kumimoji="1" lang="tr-TR"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a:endParaRPr kumimoji="1" lang="tr-TR"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endParaRPr kumimoji="1" lang="tr-TR"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a:endParaRPr kumimoji="1" lang="tr-TR"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a:endParaRPr kumimoji="1" lang="tr-TR"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a:endParaRPr kumimoji="1" lang="tr-TR"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tr-TR" altLang="tr-T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smtClean="0"/>
              <a:t>Click to edit Master text styles</a:t>
            </a:r>
          </a:p>
          <a:p>
            <a:pPr lvl="1"/>
            <a:r>
              <a:rPr lang="tr-TR" altLang="tr-TR" smtClean="0"/>
              <a:t>Second level</a:t>
            </a:r>
          </a:p>
          <a:p>
            <a:pPr lvl="2"/>
            <a:r>
              <a:rPr lang="tr-TR" altLang="tr-TR" smtClean="0"/>
              <a:t>Third level</a:t>
            </a:r>
          </a:p>
          <a:p>
            <a:pPr lvl="3"/>
            <a:r>
              <a:rPr lang="tr-TR" altLang="tr-TR" smtClean="0"/>
              <a:t>Fourth level</a:t>
            </a:r>
          </a:p>
          <a:p>
            <a:pPr lvl="4"/>
            <a:r>
              <a:rPr lang="tr-TR" altLang="tr-TR" smtClean="0"/>
              <a:t>Fifth level</a:t>
            </a:r>
          </a:p>
        </p:txBody>
      </p:sp>
      <p:sp>
        <p:nvSpPr>
          <p:cNvPr id="7476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fld id="{6739FB04-3C16-4E17-8C87-BF95B6D80D6A}" type="datetime1">
              <a:rPr lang="tr-TR" smtClean="0"/>
              <a:pPr>
                <a:defRPr/>
              </a:pPr>
              <a:t>05.05.2016</a:t>
            </a:fld>
            <a:endParaRPr lang="tr-TR"/>
          </a:p>
        </p:txBody>
      </p:sp>
      <p:sp>
        <p:nvSpPr>
          <p:cNvPr id="7476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r>
              <a:rPr lang="tr-TR"/>
              <a:t>İşletmelerde Motivasyon</a:t>
            </a:r>
          </a:p>
        </p:txBody>
      </p:sp>
      <p:sp>
        <p:nvSpPr>
          <p:cNvPr id="7476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CA5DEDE0-DA65-4DF9-8240-9AB0F9BE0098}"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3"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tr/url?sa=i&amp;rct=j&amp;q=&amp;esrc=s&amp;source=images&amp;cd=&amp;cad=rja&amp;uact=8&amp;ved=0CAcQjRxqFQoTCO6F6cvMlMkCFcU9GgodfQsBdg&amp;url=http://beforeitsnews.com/alternative/2015/06/more-on-motivation-and-spiritual-revolution-3176650.html&amp;bvm=bv.107467506,d.d2s&amp;psig=AFQjCNHfNOnYG7WZn08z2Qaa312qoFIiOw&amp;ust=1447751449126401"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kalite.yildiz.edu.tr/login/sys/admin/subPages/img/FR-258-Atama%20Ba%C5%9Fvuru%20Formu.doc"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kalite.yildiz.edu.tr/login/sys/admin/subPages/img/FR-255-Mal%20Bildirimi.xl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kalite.yildiz.edu.tr/login/sys/admin/subPages/img/FR-258-Atama%20Ba%C5%9Fvuru%20Formu.do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www.kalite.yildiz.edu.tr/login/sys/admin/subPages/img/FR-270-Ki%C5%9Fisel%20Beyan%20Formu.doc" TargetMode="External"/><Relationship Id="rId4" Type="http://schemas.openxmlformats.org/officeDocument/2006/relationships/hyperlink" Target="http://www.kalite.yildiz.edu.tr/login/sys/admin/subPages/img/FR-255-Mal%20Bildirimi.xl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90" y="0"/>
            <a:ext cx="913511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r-TR"/>
          </a:p>
        </p:txBody>
      </p:sp>
      <p:pic>
        <p:nvPicPr>
          <p:cNvPr id="4098" name="Picture 2" descr="http://www.motivationalmemo.com/wp-content/uploads/2011/10/motivation.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3283" y="388204"/>
            <a:ext cx="9144000" cy="6096000"/>
          </a:xfrm>
          <a:prstGeom prst="rect">
            <a:avLst/>
          </a:prstGeom>
          <a:noFill/>
          <a:ln>
            <a:noFill/>
          </a:ln>
          <a:extLst/>
        </p:spPr>
      </p:pic>
      <p:pic>
        <p:nvPicPr>
          <p:cNvPr id="5" name="4 Resim" descr="atama resim.jpg"/>
          <p:cNvPicPr>
            <a:picLocks noChangeAspect="1"/>
          </p:cNvPicPr>
          <p:nvPr/>
        </p:nvPicPr>
        <p:blipFill>
          <a:blip r:embed="rId4" cstate="print"/>
          <a:stretch>
            <a:fillRect/>
          </a:stretch>
        </p:blipFill>
        <p:spPr>
          <a:xfrm>
            <a:off x="251520" y="400050"/>
            <a:ext cx="8892480" cy="6057900"/>
          </a:xfrm>
          <a:prstGeom prst="rect">
            <a:avLst/>
          </a:prstGeom>
        </p:spPr>
      </p:pic>
    </p:spTree>
    <p:extLst>
      <p:ext uri="{BB962C8B-B14F-4D97-AF65-F5344CB8AC3E}">
        <p14:creationId xmlns:p14="http://schemas.microsoft.com/office/powerpoint/2010/main" val="3489081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270471"/>
          </a:xfrm>
        </p:spPr>
        <p:txBody>
          <a:bodyPr/>
          <a:lstStyle/>
          <a:p>
            <a:pPr algn="ctr"/>
            <a:r>
              <a:rPr lang="tr-TR" sz="3600" b="1" dirty="0" smtClean="0">
                <a:latin typeface="Times New Roman" pitchFamily="18" charset="0"/>
                <a:cs typeface="Times New Roman" pitchFamily="18" charset="0"/>
              </a:rPr>
              <a:t>Öğretim Üyelerinin Görev Aylığı (2914 s.k.3/a md.)</a:t>
            </a:r>
            <a:endParaRPr lang="tr-TR" sz="36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1844824"/>
            <a:ext cx="8559552" cy="4287689"/>
          </a:xfrm>
        </p:spPr>
        <p:txBody>
          <a:bodyPr/>
          <a:lstStyle/>
          <a:p>
            <a:pPr algn="just"/>
            <a:endParaRPr lang="tr-TR" sz="2000" b="1" dirty="0" smtClean="0">
              <a:solidFill>
                <a:schemeClr val="tx2"/>
              </a:solidFill>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Profesörler;</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profesör kadrosuna atandıkları tarihi izleyen aybaşından itibaren 1 inci derecenin 1 inci kademe aylığından,</a:t>
            </a:r>
          </a:p>
          <a:p>
            <a:pPr algn="just"/>
            <a:endParaRPr lang="tr-TR" sz="2000" dirty="0" smtClean="0">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Doçentler;</a:t>
            </a:r>
            <a:r>
              <a:rPr lang="tr-TR" sz="2000" dirty="0" smtClean="0">
                <a:solidFill>
                  <a:schemeClr val="tx2"/>
                </a:solidFill>
                <a:latin typeface="Times New Roman" pitchFamily="18" charset="0"/>
                <a:cs typeface="Times New Roman" pitchFamily="18" charset="0"/>
              </a:rPr>
              <a:t> </a:t>
            </a:r>
            <a:r>
              <a:rPr lang="tr-TR" sz="2000" dirty="0" smtClean="0">
                <a:latin typeface="Times New Roman" pitchFamily="18" charset="0"/>
                <a:cs typeface="Times New Roman" pitchFamily="18" charset="0"/>
              </a:rPr>
              <a:t>doçent kadrosuna atandıkları tarihi izleyen aybaşından itibaren 3 üncü derecenin 1 inci kademe aylığından, </a:t>
            </a:r>
          </a:p>
          <a:p>
            <a:pPr algn="just"/>
            <a:endParaRPr lang="tr-TR" sz="2000" dirty="0" smtClean="0">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Yardımcı Doçentler; </a:t>
            </a:r>
            <a:r>
              <a:rPr lang="tr-TR" sz="2000" dirty="0" smtClean="0">
                <a:latin typeface="Times New Roman" pitchFamily="18" charset="0"/>
                <a:cs typeface="Times New Roman" pitchFamily="18" charset="0"/>
              </a:rPr>
              <a:t>yardımcı doçentliğe atandıkları tarihi izleyen aybaşından itibaren 5 inci derecenin 1 inci kademe aylığından göreve başlarlar</a:t>
            </a:r>
            <a:r>
              <a:rPr lang="tr-TR" sz="2000" dirty="0" smtClean="0">
                <a:solidFill>
                  <a:schemeClr val="tx2"/>
                </a:solidFill>
                <a:latin typeface="Times New Roman" pitchFamily="18" charset="0"/>
                <a:cs typeface="Times New Roman" pitchFamily="18" charset="0"/>
              </a:rPr>
              <a:t>.</a:t>
            </a:r>
            <a:endParaRPr lang="tr-T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702519"/>
          </a:xfrm>
        </p:spPr>
        <p:txBody>
          <a:bodyPr/>
          <a:lstStyle/>
          <a:p>
            <a:pPr algn="ctr"/>
            <a:r>
              <a:rPr lang="tr-TR" sz="3200" b="1" dirty="0" smtClean="0">
                <a:latin typeface="Times New Roman" pitchFamily="18" charset="0"/>
                <a:cs typeface="Times New Roman" pitchFamily="18" charset="0"/>
              </a:rPr>
              <a:t>Öğretim Görevlisi ve Okutmanlar ile Öğretim Yardımcılarının Görev Aylığı (2914 s.k.3/c md.)</a:t>
            </a:r>
            <a:endParaRPr lang="tr-TR" sz="32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1844824"/>
            <a:ext cx="8559552" cy="4287689"/>
          </a:xfrm>
        </p:spPr>
        <p:txBody>
          <a:bodyPr/>
          <a:lstStyle/>
          <a:p>
            <a:pPr algn="just">
              <a:buNone/>
            </a:pPr>
            <a:endParaRPr lang="tr-TR" sz="2000" b="1" dirty="0" smtClean="0">
              <a:solidFill>
                <a:schemeClr val="tx2"/>
              </a:solidFill>
              <a:latin typeface="Times New Roman" pitchFamily="18" charset="0"/>
              <a:cs typeface="Times New Roman" pitchFamily="18" charset="0"/>
            </a:endParaRPr>
          </a:p>
          <a:p>
            <a:pPr algn="just">
              <a:buNone/>
            </a:pPr>
            <a:endParaRPr lang="tr-TR" sz="2000" b="1" dirty="0" smtClean="0">
              <a:solidFill>
                <a:schemeClr val="tx2"/>
              </a:solidFill>
              <a:latin typeface="Times New Roman" pitchFamily="18" charset="0"/>
              <a:cs typeface="Times New Roman" pitchFamily="18" charset="0"/>
            </a:endParaRPr>
          </a:p>
          <a:p>
            <a:pPr algn="just">
              <a:buNone/>
            </a:pPr>
            <a:endParaRPr lang="tr-TR" sz="2000" b="1" dirty="0" smtClean="0">
              <a:solidFill>
                <a:schemeClr val="tx2"/>
              </a:solidFill>
              <a:latin typeface="Times New Roman" pitchFamily="18" charset="0"/>
              <a:cs typeface="Times New Roman" pitchFamily="18" charset="0"/>
            </a:endParaRPr>
          </a:p>
          <a:p>
            <a:pPr algn="ctr"/>
            <a:r>
              <a:rPr lang="tr-TR" sz="2000" dirty="0" smtClean="0">
                <a:latin typeface="Times New Roman" pitchFamily="18" charset="0"/>
                <a:cs typeface="Times New Roman" pitchFamily="18" charset="0"/>
              </a:rPr>
              <a:t>Öğretim üyesi dışındaki öğretim elemanlarının giriş dereceleri 657 sayılı Devlet Memurları Kanunu uyarınca öğretim niteliğine ve süresine göre tespit edilecek kazanılmış hak aylık derece ve kademelerine 2 derece eklenmek suretiyle belirlenir.</a:t>
            </a:r>
          </a:p>
          <a:p>
            <a:pPr algn="just"/>
            <a:endParaRPr lang="tr-TR" sz="2000" dirty="0" smtClean="0">
              <a:solidFill>
                <a:schemeClr val="tx2"/>
              </a:solidFill>
              <a:latin typeface="Times New Roman" pitchFamily="18" charset="0"/>
              <a:cs typeface="Times New Roman" pitchFamily="18" charset="0"/>
            </a:endParaRPr>
          </a:p>
          <a:p>
            <a:pPr algn="just">
              <a:buNone/>
            </a:pPr>
            <a:endParaRPr lang="tr-TR" sz="2000" b="1" dirty="0" smtClean="0">
              <a:solidFill>
                <a:schemeClr val="tx2"/>
              </a:solidFill>
              <a:latin typeface="Times New Roman" pitchFamily="18" charset="0"/>
              <a:cs typeface="Times New Roman" pitchFamily="18" charset="0"/>
            </a:endParaRPr>
          </a:p>
          <a:p>
            <a:pPr algn="just">
              <a:buNone/>
            </a:pPr>
            <a:endParaRPr lang="tr-TR" sz="2000" b="1" dirty="0" smtClean="0">
              <a:solidFill>
                <a:schemeClr val="tx2"/>
              </a:solidFill>
              <a:latin typeface="Times New Roman" pitchFamily="18" charset="0"/>
              <a:cs typeface="Times New Roman" pitchFamily="18" charset="0"/>
            </a:endParaRPr>
          </a:p>
          <a:p>
            <a:pPr algn="just"/>
            <a:endParaRPr lang="tr-TR" sz="2000" b="1" dirty="0" smtClean="0">
              <a:solidFill>
                <a:schemeClr val="tx2"/>
              </a:solidFill>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342479"/>
          </a:xfrm>
        </p:spPr>
        <p:txBody>
          <a:bodyPr/>
          <a:lstStyle/>
          <a:p>
            <a:pPr algn="ctr"/>
            <a:r>
              <a:rPr lang="tr-TR" sz="3600" b="1" dirty="0" smtClean="0">
                <a:latin typeface="Times New Roman" pitchFamily="18" charset="0"/>
                <a:cs typeface="Times New Roman" pitchFamily="18" charset="0"/>
              </a:rPr>
              <a:t>Kazanılmış Hak Aylığı </a:t>
            </a:r>
            <a:endParaRPr lang="tr-TR" sz="36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1844824"/>
            <a:ext cx="8559552" cy="4287689"/>
          </a:xfrm>
        </p:spPr>
        <p:txBody>
          <a:bodyPr/>
          <a:lstStyle/>
          <a:p>
            <a:pPr algn="just">
              <a:buNone/>
            </a:pPr>
            <a:endParaRPr lang="tr-TR" sz="2000" b="1" dirty="0" smtClean="0">
              <a:solidFill>
                <a:schemeClr val="tx2"/>
              </a:solidFill>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Öğretim elemanlarının kazanılmış hak aylıkları,  657 sayılı Devlet Memurları Kanunu nda gösterildiği şekilde belirlenmektedir. </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Kazanılmış hak aylık derecelerinin aylık aldıkları derecelerden düşük olduğu durumlarda, eşitlik sağlanıncaya kadar  (her yıl 1 kademe ilerlemesi ve her 3 yıla 1 derece yükseltilmesi yapılarak) öğretim elemanları kadro derecesinin 1 inci kademe aylığından almaya devam ederler. Daha sonra ise aylık kademe ve dereceleri ile kazanılmış hak aylık kademe ve dereceleri birlikte ilerler. </a:t>
            </a:r>
            <a:endParaRPr lang="tr-TR" sz="2000" b="1" dirty="0" smtClean="0">
              <a:solidFill>
                <a:schemeClr val="tx2"/>
              </a:solidFill>
              <a:latin typeface="Times New Roman" pitchFamily="18" charset="0"/>
              <a:cs typeface="Times New Roman" pitchFamily="18" charset="0"/>
            </a:endParaRPr>
          </a:p>
          <a:p>
            <a:pPr algn="just"/>
            <a:endParaRPr lang="tr-TR" sz="2000" b="1" dirty="0" smtClean="0">
              <a:solidFill>
                <a:schemeClr val="tx2"/>
              </a:solidFill>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o"/>
          <p:cNvGraphicFramePr>
            <a:graphicFrameLocks noGrp="1"/>
          </p:cNvGraphicFramePr>
          <p:nvPr>
            <p:extLst>
              <p:ext uri="{D42A27DB-BD31-4B8C-83A1-F6EECF244321}">
                <p14:modId xmlns:p14="http://schemas.microsoft.com/office/powerpoint/2010/main" val="3648497988"/>
              </p:ext>
            </p:extLst>
          </p:nvPr>
        </p:nvGraphicFramePr>
        <p:xfrm>
          <a:off x="0" y="-2"/>
          <a:ext cx="9324530" cy="7014111"/>
        </p:xfrm>
        <a:graphic>
          <a:graphicData uri="http://schemas.openxmlformats.org/drawingml/2006/table">
            <a:tbl>
              <a:tblPr firstRow="1" bandRow="1">
                <a:tableStyleId>{00A15C55-8517-42AA-B614-E9B94910E393}</a:tableStyleId>
              </a:tblPr>
              <a:tblGrid>
                <a:gridCol w="1864906"/>
                <a:gridCol w="1864906"/>
                <a:gridCol w="1706284"/>
                <a:gridCol w="1872208"/>
                <a:gridCol w="2016226"/>
              </a:tblGrid>
              <a:tr h="836714">
                <a:tc>
                  <a:txBody>
                    <a:bodyPr/>
                    <a:lstStyle/>
                    <a:p>
                      <a:r>
                        <a:rPr lang="tr-TR" dirty="0" smtClean="0"/>
                        <a:t>SINIF</a:t>
                      </a:r>
                      <a:endParaRPr lang="tr-TR" dirty="0"/>
                    </a:p>
                  </a:txBody>
                  <a:tcPr/>
                </a:tc>
                <a:tc>
                  <a:txBody>
                    <a:bodyPr/>
                    <a:lstStyle/>
                    <a:p>
                      <a:r>
                        <a:rPr lang="tr-TR" dirty="0" smtClean="0"/>
                        <a:t>UNVAN</a:t>
                      </a:r>
                      <a:endParaRPr lang="tr-TR" dirty="0"/>
                    </a:p>
                  </a:txBody>
                  <a:tcPr/>
                </a:tc>
                <a:tc>
                  <a:txBody>
                    <a:bodyPr/>
                    <a:lstStyle/>
                    <a:p>
                      <a:r>
                        <a:rPr lang="tr-TR" dirty="0" smtClean="0"/>
                        <a:t>GÖREV AYLIĞI</a:t>
                      </a:r>
                      <a:endParaRPr lang="tr-TR" dirty="0"/>
                    </a:p>
                  </a:txBody>
                  <a:tcPr/>
                </a:tc>
                <a:tc>
                  <a:txBody>
                    <a:bodyPr/>
                    <a:lstStyle/>
                    <a:p>
                      <a:r>
                        <a:rPr lang="tr-TR" dirty="0" smtClean="0"/>
                        <a:t>KAZANILMIŞ HAK</a:t>
                      </a:r>
                      <a:r>
                        <a:rPr lang="tr-TR" baseline="0" dirty="0" smtClean="0"/>
                        <a:t> AYLIĞI</a:t>
                      </a:r>
                      <a:endParaRPr lang="tr-TR" dirty="0"/>
                    </a:p>
                  </a:txBody>
                  <a:tcPr/>
                </a:tc>
                <a:tc>
                  <a:txBody>
                    <a:bodyPr/>
                    <a:lstStyle/>
                    <a:p>
                      <a:r>
                        <a:rPr lang="tr-TR" dirty="0" smtClean="0"/>
                        <a:t>EMEKLİ</a:t>
                      </a:r>
                      <a:r>
                        <a:rPr lang="tr-TR" baseline="0" dirty="0" smtClean="0"/>
                        <a:t> KESENEĞİNE  ESAS AYLIK</a:t>
                      </a:r>
                      <a:endParaRPr lang="tr-TR" dirty="0"/>
                    </a:p>
                  </a:txBody>
                  <a:tcPr/>
                </a:tc>
              </a:tr>
              <a:tr h="478757">
                <a:tc rowSpan="3">
                  <a:txBody>
                    <a:bodyPr/>
                    <a:lstStyle/>
                    <a:p>
                      <a:endParaRPr lang="tr-TR" dirty="0" smtClean="0"/>
                    </a:p>
                    <a:p>
                      <a:endParaRPr lang="tr-TR" dirty="0" smtClean="0"/>
                    </a:p>
                    <a:p>
                      <a:endParaRPr lang="tr-TR" dirty="0" smtClean="0"/>
                    </a:p>
                    <a:p>
                      <a:r>
                        <a:rPr lang="tr-TR" dirty="0" smtClean="0"/>
                        <a:t>Öğreti</a:t>
                      </a:r>
                      <a:r>
                        <a:rPr lang="tr-TR" baseline="0" dirty="0" smtClean="0"/>
                        <a:t>m Üyesi</a:t>
                      </a:r>
                      <a:endParaRPr lang="tr-TR" dirty="0"/>
                    </a:p>
                  </a:txBody>
                  <a:tcPr/>
                </a:tc>
                <a:tc>
                  <a:txBody>
                    <a:bodyPr/>
                    <a:lstStyle/>
                    <a:p>
                      <a:r>
                        <a:rPr lang="tr-TR" dirty="0" smtClean="0"/>
                        <a:t>Profesör</a:t>
                      </a:r>
                      <a:r>
                        <a:rPr lang="tr-TR" baseline="0" dirty="0" smtClean="0"/>
                        <a:t> (mühendis)</a:t>
                      </a:r>
                      <a:endParaRPr lang="tr-TR" dirty="0"/>
                    </a:p>
                  </a:txBody>
                  <a:tcPr/>
                </a:tc>
                <a:tc>
                  <a:txBody>
                    <a:bodyPr/>
                    <a:lstStyle/>
                    <a:p>
                      <a:r>
                        <a:rPr lang="tr-TR" dirty="0" smtClean="0"/>
                        <a:t>1/1</a:t>
                      </a:r>
                      <a:endParaRPr lang="tr-TR" dirty="0"/>
                    </a:p>
                  </a:txBody>
                  <a:tcPr/>
                </a:tc>
                <a:tc>
                  <a:txBody>
                    <a:bodyPr/>
                    <a:lstStyle/>
                    <a:p>
                      <a:r>
                        <a:rPr lang="tr-TR" dirty="0" smtClean="0"/>
                        <a:t>7/1</a:t>
                      </a:r>
                      <a:endParaRPr lang="tr-TR" dirty="0"/>
                    </a:p>
                  </a:txBody>
                  <a:tcPr/>
                </a:tc>
                <a:tc>
                  <a:txBody>
                    <a:bodyPr/>
                    <a:lstStyle/>
                    <a:p>
                      <a:r>
                        <a:rPr lang="tr-TR" dirty="0" smtClean="0"/>
                        <a:t>7/1</a:t>
                      </a:r>
                      <a:endParaRPr lang="tr-TR" dirty="0"/>
                    </a:p>
                  </a:txBody>
                  <a:tcPr/>
                </a:tc>
              </a:tr>
              <a:tr h="478757">
                <a:tc vMerge="1">
                  <a:txBody>
                    <a:bodyPr/>
                    <a:lstStyle/>
                    <a:p>
                      <a:endParaRPr lang="tr-TR" dirty="0"/>
                    </a:p>
                  </a:txBody>
                  <a:tcPr/>
                </a:tc>
                <a:tc>
                  <a:txBody>
                    <a:bodyPr/>
                    <a:lstStyle/>
                    <a:p>
                      <a:r>
                        <a:rPr lang="tr-TR" dirty="0" smtClean="0"/>
                        <a:t>Doçent (işletme)</a:t>
                      </a:r>
                      <a:endParaRPr lang="tr-TR" dirty="0"/>
                    </a:p>
                  </a:txBody>
                  <a:tcPr/>
                </a:tc>
                <a:tc>
                  <a:txBody>
                    <a:bodyPr/>
                    <a:lstStyle/>
                    <a:p>
                      <a:r>
                        <a:rPr lang="tr-TR" dirty="0" smtClean="0"/>
                        <a:t>3/1</a:t>
                      </a:r>
                      <a:endParaRPr lang="tr-TR" dirty="0"/>
                    </a:p>
                  </a:txBody>
                  <a:tcPr/>
                </a:tc>
                <a:tc>
                  <a:txBody>
                    <a:bodyPr/>
                    <a:lstStyle/>
                    <a:p>
                      <a:r>
                        <a:rPr lang="tr-TR" dirty="0" smtClean="0"/>
                        <a:t>7/1</a:t>
                      </a:r>
                      <a:endParaRPr lang="tr-TR" dirty="0"/>
                    </a:p>
                  </a:txBody>
                  <a:tcPr/>
                </a:tc>
                <a:tc>
                  <a:txBody>
                    <a:bodyPr/>
                    <a:lstStyle/>
                    <a:p>
                      <a:r>
                        <a:rPr lang="tr-TR" dirty="0" smtClean="0"/>
                        <a:t>7/1</a:t>
                      </a:r>
                      <a:endParaRPr lang="tr-TR" dirty="0"/>
                    </a:p>
                  </a:txBody>
                  <a:tcPr/>
                </a:tc>
              </a:tr>
              <a:tr h="478757">
                <a:tc vMerge="1">
                  <a:txBody>
                    <a:bodyPr/>
                    <a:lstStyle/>
                    <a:p>
                      <a:endParaRPr lang="tr-TR" dirty="0"/>
                    </a:p>
                  </a:txBody>
                  <a:tcPr/>
                </a:tc>
                <a:tc>
                  <a:txBody>
                    <a:bodyPr/>
                    <a:lstStyle/>
                    <a:p>
                      <a:r>
                        <a:rPr lang="tr-TR" dirty="0" smtClean="0"/>
                        <a:t>Yardımcı Doçent (mühendis)</a:t>
                      </a:r>
                      <a:endParaRPr lang="tr-TR" dirty="0"/>
                    </a:p>
                  </a:txBody>
                  <a:tcPr/>
                </a:tc>
                <a:tc>
                  <a:txBody>
                    <a:bodyPr/>
                    <a:lstStyle/>
                    <a:p>
                      <a:r>
                        <a:rPr lang="tr-TR" dirty="0" smtClean="0"/>
                        <a:t>5/1</a:t>
                      </a:r>
                      <a:endParaRPr lang="tr-TR" dirty="0"/>
                    </a:p>
                  </a:txBody>
                  <a:tcPr/>
                </a:tc>
                <a:tc>
                  <a:txBody>
                    <a:bodyPr/>
                    <a:lstStyle/>
                    <a:p>
                      <a:r>
                        <a:rPr lang="tr-TR" dirty="0" smtClean="0"/>
                        <a:t>7/1</a:t>
                      </a:r>
                      <a:endParaRPr lang="tr-TR" dirty="0"/>
                    </a:p>
                  </a:txBody>
                  <a:tcPr/>
                </a:tc>
                <a:tc>
                  <a:txBody>
                    <a:bodyPr/>
                    <a:lstStyle/>
                    <a:p>
                      <a:r>
                        <a:rPr lang="tr-TR" dirty="0" smtClean="0"/>
                        <a:t>7/1</a:t>
                      </a:r>
                      <a:endParaRPr lang="tr-TR" dirty="0"/>
                    </a:p>
                  </a:txBody>
                  <a:tcPr/>
                </a:tc>
              </a:tr>
              <a:tr h="478757">
                <a:tc rowSpan="2">
                  <a:txBody>
                    <a:bodyPr/>
                    <a:lstStyle/>
                    <a:p>
                      <a:endParaRPr lang="tr-TR" dirty="0" smtClean="0"/>
                    </a:p>
                    <a:p>
                      <a:r>
                        <a:rPr lang="tr-TR" dirty="0" smtClean="0"/>
                        <a:t>Öğretim Görevlisi</a:t>
                      </a:r>
                      <a:r>
                        <a:rPr lang="tr-TR" baseline="0" dirty="0" smtClean="0"/>
                        <a:t> ve Okutman</a:t>
                      </a:r>
                      <a:endParaRPr lang="tr-TR" dirty="0"/>
                    </a:p>
                  </a:txBody>
                  <a:tcPr/>
                </a:tc>
                <a:tc>
                  <a:txBody>
                    <a:bodyPr/>
                    <a:lstStyle/>
                    <a:p>
                      <a:r>
                        <a:rPr lang="tr-TR" dirty="0" smtClean="0"/>
                        <a:t>Öğretim Görevlisi (mimar)</a:t>
                      </a:r>
                      <a:endParaRPr lang="tr-TR" dirty="0"/>
                    </a:p>
                  </a:txBody>
                  <a:tcPr/>
                </a:tc>
                <a:tc>
                  <a:txBody>
                    <a:bodyPr/>
                    <a:lstStyle/>
                    <a:p>
                      <a:r>
                        <a:rPr lang="tr-TR" dirty="0" smtClean="0"/>
                        <a:t>6/1</a:t>
                      </a:r>
                      <a:endParaRPr lang="tr-TR" dirty="0"/>
                    </a:p>
                  </a:txBody>
                  <a:tcPr/>
                </a:tc>
                <a:tc>
                  <a:txBody>
                    <a:bodyPr/>
                    <a:lstStyle/>
                    <a:p>
                      <a:r>
                        <a:rPr lang="tr-TR" dirty="0" smtClean="0"/>
                        <a:t>8/1</a:t>
                      </a:r>
                      <a:endParaRPr lang="tr-TR" dirty="0"/>
                    </a:p>
                  </a:txBody>
                  <a:tcPr/>
                </a:tc>
                <a:tc>
                  <a:txBody>
                    <a:bodyPr/>
                    <a:lstStyle/>
                    <a:p>
                      <a:r>
                        <a:rPr lang="tr-TR" dirty="0" smtClean="0"/>
                        <a:t>8/1</a:t>
                      </a:r>
                      <a:endParaRPr lang="tr-TR" dirty="0"/>
                    </a:p>
                  </a:txBody>
                  <a:tcPr/>
                </a:tc>
              </a:tr>
              <a:tr h="478757">
                <a:tc vMerge="1">
                  <a:txBody>
                    <a:bodyPr/>
                    <a:lstStyle/>
                    <a:p>
                      <a:endParaRPr lang="tr-TR" dirty="0"/>
                    </a:p>
                  </a:txBody>
                  <a:tcPr/>
                </a:tc>
                <a:tc>
                  <a:txBody>
                    <a:bodyPr/>
                    <a:lstStyle/>
                    <a:p>
                      <a:r>
                        <a:rPr lang="tr-TR" dirty="0" smtClean="0"/>
                        <a:t>Okutman</a:t>
                      </a:r>
                      <a:r>
                        <a:rPr lang="tr-TR" baseline="0" dirty="0" smtClean="0"/>
                        <a:t> (Kimyager)</a:t>
                      </a:r>
                      <a:endParaRPr lang="tr-TR" dirty="0"/>
                    </a:p>
                  </a:txBody>
                  <a:tcPr/>
                </a:tc>
                <a:tc>
                  <a:txBody>
                    <a:bodyPr/>
                    <a:lstStyle/>
                    <a:p>
                      <a:r>
                        <a:rPr lang="tr-TR" dirty="0" smtClean="0"/>
                        <a:t>7/1</a:t>
                      </a:r>
                      <a:endParaRPr lang="tr-TR" dirty="0"/>
                    </a:p>
                  </a:txBody>
                  <a:tcPr/>
                </a:tc>
                <a:tc>
                  <a:txBody>
                    <a:bodyPr/>
                    <a:lstStyle/>
                    <a:p>
                      <a:r>
                        <a:rPr lang="tr-TR" dirty="0" smtClean="0"/>
                        <a:t>9/1</a:t>
                      </a:r>
                      <a:endParaRPr lang="tr-TR" dirty="0"/>
                    </a:p>
                  </a:txBody>
                  <a:tcPr/>
                </a:tc>
                <a:tc>
                  <a:txBody>
                    <a:bodyPr/>
                    <a:lstStyle/>
                    <a:p>
                      <a:r>
                        <a:rPr lang="tr-TR" dirty="0" smtClean="0"/>
                        <a:t>9/1</a:t>
                      </a:r>
                      <a:endParaRPr lang="tr-TR" dirty="0"/>
                    </a:p>
                  </a:txBody>
                  <a:tcPr/>
                </a:tc>
              </a:tr>
              <a:tr h="478757">
                <a:tc rowSpan="4">
                  <a:txBody>
                    <a:bodyPr/>
                    <a:lstStyle/>
                    <a:p>
                      <a:endParaRPr lang="tr-TR" dirty="0" smtClean="0"/>
                    </a:p>
                    <a:p>
                      <a:endParaRPr lang="tr-TR" dirty="0" smtClean="0"/>
                    </a:p>
                    <a:p>
                      <a:endParaRPr lang="tr-TR" dirty="0" smtClean="0"/>
                    </a:p>
                    <a:p>
                      <a:endParaRPr lang="tr-TR" dirty="0" smtClean="0"/>
                    </a:p>
                    <a:p>
                      <a:r>
                        <a:rPr lang="tr-TR" dirty="0" smtClean="0"/>
                        <a:t>Öğretim Yardımcısı</a:t>
                      </a:r>
                      <a:endParaRPr lang="tr-TR" dirty="0"/>
                    </a:p>
                  </a:txBody>
                  <a:tcPr/>
                </a:tc>
                <a:tc>
                  <a:txBody>
                    <a:bodyPr/>
                    <a:lstStyle/>
                    <a:p>
                      <a:r>
                        <a:rPr lang="tr-TR" dirty="0" smtClean="0"/>
                        <a:t>Araştırma</a:t>
                      </a:r>
                      <a:r>
                        <a:rPr lang="tr-TR" baseline="0" dirty="0" smtClean="0"/>
                        <a:t> Görevlisi (mühendis)</a:t>
                      </a:r>
                      <a:endParaRPr lang="tr-TR" dirty="0"/>
                    </a:p>
                  </a:txBody>
                  <a:tcPr/>
                </a:tc>
                <a:tc>
                  <a:txBody>
                    <a:bodyPr/>
                    <a:lstStyle/>
                    <a:p>
                      <a:endParaRPr lang="tr-TR" dirty="0" smtClean="0"/>
                    </a:p>
                    <a:p>
                      <a:r>
                        <a:rPr lang="tr-TR" dirty="0" smtClean="0"/>
                        <a:t>6/1</a:t>
                      </a:r>
                      <a:endParaRPr lang="tr-TR" dirty="0"/>
                    </a:p>
                  </a:txBody>
                  <a:tcPr/>
                </a:tc>
                <a:tc>
                  <a:txBody>
                    <a:bodyPr/>
                    <a:lstStyle/>
                    <a:p>
                      <a:endParaRPr lang="tr-TR" dirty="0" smtClean="0"/>
                    </a:p>
                    <a:p>
                      <a:r>
                        <a:rPr lang="tr-TR" dirty="0" smtClean="0"/>
                        <a:t>8/1</a:t>
                      </a:r>
                      <a:endParaRPr lang="tr-TR" dirty="0"/>
                    </a:p>
                  </a:txBody>
                  <a:tcPr/>
                </a:tc>
                <a:tc>
                  <a:txBody>
                    <a:bodyPr/>
                    <a:lstStyle/>
                    <a:p>
                      <a:endParaRPr lang="tr-TR" dirty="0" smtClean="0"/>
                    </a:p>
                    <a:p>
                      <a:r>
                        <a:rPr lang="tr-TR" dirty="0" smtClean="0"/>
                        <a:t>8/1</a:t>
                      </a:r>
                      <a:endParaRPr lang="tr-TR" dirty="0"/>
                    </a:p>
                  </a:txBody>
                  <a:tcPr/>
                </a:tc>
              </a:tr>
              <a:tr h="478757">
                <a:tc vMerge="1">
                  <a:txBody>
                    <a:bodyPr/>
                    <a:lstStyle/>
                    <a:p>
                      <a:endParaRPr lang="tr-TR" dirty="0"/>
                    </a:p>
                  </a:txBody>
                  <a:tcPr/>
                </a:tc>
                <a:tc>
                  <a:txBody>
                    <a:bodyPr/>
                    <a:lstStyle/>
                    <a:p>
                      <a:r>
                        <a:rPr lang="tr-TR" dirty="0" smtClean="0"/>
                        <a:t>Uzman (mimar)</a:t>
                      </a:r>
                    </a:p>
                  </a:txBody>
                  <a:tcPr/>
                </a:tc>
                <a:tc>
                  <a:txBody>
                    <a:bodyPr/>
                    <a:lstStyle/>
                    <a:p>
                      <a:r>
                        <a:rPr lang="tr-TR" dirty="0" smtClean="0"/>
                        <a:t>6/1</a:t>
                      </a:r>
                      <a:endParaRPr lang="tr-TR" dirty="0"/>
                    </a:p>
                  </a:txBody>
                  <a:tcPr/>
                </a:tc>
                <a:tc>
                  <a:txBody>
                    <a:bodyPr/>
                    <a:lstStyle/>
                    <a:p>
                      <a:r>
                        <a:rPr lang="tr-TR" dirty="0" smtClean="0"/>
                        <a:t>8/1</a:t>
                      </a:r>
                      <a:endParaRPr lang="tr-TR" dirty="0"/>
                    </a:p>
                  </a:txBody>
                  <a:tcPr/>
                </a:tc>
                <a:tc>
                  <a:txBody>
                    <a:bodyPr/>
                    <a:lstStyle/>
                    <a:p>
                      <a:r>
                        <a:rPr lang="tr-TR" dirty="0" smtClean="0"/>
                        <a:t>8/1</a:t>
                      </a:r>
                      <a:endParaRPr lang="tr-TR" dirty="0"/>
                    </a:p>
                  </a:txBody>
                  <a:tcPr/>
                </a:tc>
              </a:tr>
              <a:tr h="478757">
                <a:tc vMerge="1">
                  <a:txBody>
                    <a:bodyPr/>
                    <a:lstStyle/>
                    <a:p>
                      <a:endParaRPr lang="tr-TR" dirty="0"/>
                    </a:p>
                  </a:txBody>
                  <a:tcPr/>
                </a:tc>
                <a:tc>
                  <a:txBody>
                    <a:bodyPr/>
                    <a:lstStyle/>
                    <a:p>
                      <a:r>
                        <a:rPr lang="tr-TR" dirty="0" smtClean="0"/>
                        <a:t>Çevirici</a:t>
                      </a:r>
                      <a:endParaRPr lang="tr-TR" dirty="0"/>
                    </a:p>
                  </a:txBody>
                  <a:tcPr/>
                </a:tc>
                <a:tc>
                  <a:txBody>
                    <a:bodyPr/>
                    <a:lstStyle/>
                    <a:p>
                      <a:r>
                        <a:rPr lang="tr-TR" dirty="0" smtClean="0"/>
                        <a:t>7/1</a:t>
                      </a:r>
                      <a:endParaRPr lang="tr-TR" dirty="0"/>
                    </a:p>
                  </a:txBody>
                  <a:tcPr/>
                </a:tc>
                <a:tc>
                  <a:txBody>
                    <a:bodyPr/>
                    <a:lstStyle/>
                    <a:p>
                      <a:r>
                        <a:rPr lang="tr-TR" dirty="0" smtClean="0"/>
                        <a:t>9/1</a:t>
                      </a:r>
                      <a:endParaRPr lang="tr-TR" dirty="0"/>
                    </a:p>
                  </a:txBody>
                  <a:tcPr/>
                </a:tc>
                <a:tc>
                  <a:txBody>
                    <a:bodyPr/>
                    <a:lstStyle/>
                    <a:p>
                      <a:r>
                        <a:rPr lang="tr-TR" dirty="0" smtClean="0"/>
                        <a:t>9/1</a:t>
                      </a:r>
                      <a:endParaRPr lang="tr-TR" dirty="0"/>
                    </a:p>
                  </a:txBody>
                  <a:tcPr/>
                </a:tc>
              </a:tr>
              <a:tr h="478757">
                <a:tc vMerge="1">
                  <a:txBody>
                    <a:bodyPr/>
                    <a:lstStyle/>
                    <a:p>
                      <a:endParaRPr lang="tr-TR" dirty="0"/>
                    </a:p>
                  </a:txBody>
                  <a:tcPr/>
                </a:tc>
                <a:tc>
                  <a:txBody>
                    <a:bodyPr/>
                    <a:lstStyle/>
                    <a:p>
                      <a:r>
                        <a:rPr lang="tr-TR" dirty="0" smtClean="0"/>
                        <a:t>Eğitim – Öğretim</a:t>
                      </a:r>
                      <a:r>
                        <a:rPr lang="tr-TR" baseline="0" dirty="0" smtClean="0"/>
                        <a:t> Planlamacısı</a:t>
                      </a:r>
                      <a:endParaRPr lang="tr-TR" dirty="0"/>
                    </a:p>
                  </a:txBody>
                  <a:tcPr/>
                </a:tc>
                <a:tc>
                  <a:txBody>
                    <a:bodyPr/>
                    <a:lstStyle/>
                    <a:p>
                      <a:endParaRPr lang="tr-TR" dirty="0" smtClean="0"/>
                    </a:p>
                    <a:p>
                      <a:r>
                        <a:rPr lang="tr-TR" dirty="0" smtClean="0"/>
                        <a:t>7/1</a:t>
                      </a:r>
                      <a:endParaRPr lang="tr-TR" dirty="0"/>
                    </a:p>
                  </a:txBody>
                  <a:tcPr/>
                </a:tc>
                <a:tc>
                  <a:txBody>
                    <a:bodyPr/>
                    <a:lstStyle/>
                    <a:p>
                      <a:endParaRPr lang="tr-TR" dirty="0" smtClean="0"/>
                    </a:p>
                    <a:p>
                      <a:r>
                        <a:rPr lang="tr-TR" dirty="0" smtClean="0"/>
                        <a:t>9/1</a:t>
                      </a:r>
                      <a:endParaRPr lang="tr-TR" dirty="0"/>
                    </a:p>
                  </a:txBody>
                  <a:tcPr/>
                </a:tc>
                <a:tc>
                  <a:txBody>
                    <a:bodyPr/>
                    <a:lstStyle/>
                    <a:p>
                      <a:endParaRPr lang="tr-TR" dirty="0" smtClean="0"/>
                    </a:p>
                    <a:p>
                      <a:r>
                        <a:rPr lang="tr-TR" dirty="0" smtClean="0"/>
                        <a:t>9/1</a:t>
                      </a:r>
                      <a:endParaRPr lang="tr-TR"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50938" y="214313"/>
            <a:ext cx="7793037" cy="982439"/>
          </a:xfrm>
        </p:spPr>
        <p:txBody>
          <a:bodyPr/>
          <a:lstStyle/>
          <a:p>
            <a:pPr eaLnBrk="1" hangingPunct="1"/>
            <a:r>
              <a:rPr lang="tr-TR" altLang="tr-TR" sz="2000" b="1" dirty="0" smtClean="0">
                <a:latin typeface="Times New Roman" pitchFamily="18" charset="0"/>
                <a:cs typeface="Times New Roman" pitchFamily="18" charset="0"/>
              </a:rPr>
              <a:t>Üniversitemize Atanacak Akademik Personelden İstenen Belgeler</a:t>
            </a:r>
          </a:p>
        </p:txBody>
      </p:sp>
      <p:sp>
        <p:nvSpPr>
          <p:cNvPr id="2" name="İçerik Yer Tutucusu 1"/>
          <p:cNvSpPr>
            <a:spLocks noGrp="1"/>
          </p:cNvSpPr>
          <p:nvPr>
            <p:ph idx="1"/>
          </p:nvPr>
        </p:nvSpPr>
        <p:spPr>
          <a:xfrm>
            <a:off x="467544" y="1484784"/>
            <a:ext cx="8487544" cy="4968552"/>
          </a:xfrm>
        </p:spPr>
        <p:txBody>
          <a:bodyPr/>
          <a:lstStyle/>
          <a:p>
            <a:pPr marL="0" indent="0">
              <a:buNone/>
            </a:pPr>
            <a:endParaRPr lang="tr-TR" sz="1600" dirty="0" smtClean="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1- </a:t>
            </a:r>
            <a:r>
              <a:rPr lang="tr-TR" sz="1600" dirty="0">
                <a:latin typeface="Times New Roman" panose="02020603050405020304" pitchFamily="18" charset="0"/>
                <a:cs typeface="Times New Roman" panose="02020603050405020304" pitchFamily="18" charset="0"/>
              </a:rPr>
              <a:t>Diploma veya geçici mezuniyet belgesinin aslı (Eğer bunlar yurtdışından alınmış ise YÖK’ten alınacak denklik </a:t>
            </a:r>
            <a:r>
              <a:rPr lang="tr-TR" sz="1600" dirty="0" smtClean="0">
                <a:latin typeface="Times New Roman" panose="02020603050405020304" pitchFamily="18" charset="0"/>
                <a:cs typeface="Times New Roman" panose="02020603050405020304" pitchFamily="18" charset="0"/>
              </a:rPr>
              <a:t>belgesi)</a:t>
            </a:r>
          </a:p>
          <a:p>
            <a:pPr marL="0" indent="0">
              <a:buNone/>
            </a:pPr>
            <a:r>
              <a:rPr lang="tr-TR" sz="1600" dirty="0" smtClean="0">
                <a:latin typeface="Times New Roman" panose="02020603050405020304" pitchFamily="18" charset="0"/>
                <a:cs typeface="Times New Roman" panose="02020603050405020304" pitchFamily="18" charset="0"/>
              </a:rPr>
              <a:t>2- </a:t>
            </a:r>
            <a:r>
              <a:rPr lang="tr-TR" sz="1600" u="sng" dirty="0">
                <a:latin typeface="Times New Roman" panose="02020603050405020304" pitchFamily="18" charset="0"/>
                <a:cs typeface="Times New Roman" panose="02020603050405020304" pitchFamily="18" charset="0"/>
                <a:hlinkClick r:id="rId3"/>
              </a:rPr>
              <a:t>Atama Başvuru </a:t>
            </a:r>
            <a:r>
              <a:rPr lang="tr-TR" sz="1600" u="sng" dirty="0" smtClean="0">
                <a:latin typeface="Times New Roman" panose="02020603050405020304" pitchFamily="18" charset="0"/>
                <a:cs typeface="Times New Roman" panose="02020603050405020304" pitchFamily="18" charset="0"/>
                <a:hlinkClick r:id="rId3"/>
              </a:rPr>
              <a:t>Formu</a:t>
            </a:r>
            <a:r>
              <a:rPr lang="tr-TR" sz="1600" dirty="0" smtClean="0">
                <a:latin typeface="Times New Roman" panose="02020603050405020304" pitchFamily="18" charset="0"/>
                <a:cs typeface="Times New Roman" panose="02020603050405020304" pitchFamily="18" charset="0"/>
              </a:rPr>
              <a:t>(FR-0258)</a:t>
            </a:r>
            <a:endParaRPr lang="tr-TR" sz="1600" dirty="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3- Özgeçmiş</a:t>
            </a:r>
          </a:p>
          <a:p>
            <a:pPr marL="0" indent="0">
              <a:buNone/>
            </a:pPr>
            <a:r>
              <a:rPr lang="tr-TR" sz="1600" dirty="0" smtClean="0">
                <a:latin typeface="Times New Roman" panose="02020603050405020304" pitchFamily="18" charset="0"/>
                <a:cs typeface="Times New Roman" panose="02020603050405020304" pitchFamily="18" charset="0"/>
              </a:rPr>
              <a:t>4- </a:t>
            </a:r>
            <a:r>
              <a:rPr lang="tr-TR" sz="1600" dirty="0">
                <a:latin typeface="Times New Roman" panose="02020603050405020304" pitchFamily="18" charset="0"/>
                <a:cs typeface="Times New Roman" panose="02020603050405020304" pitchFamily="18" charset="0"/>
              </a:rPr>
              <a:t>Fotoğraf (1 adet</a:t>
            </a:r>
            <a:r>
              <a:rPr lang="tr-TR" sz="1600" dirty="0" smtClean="0">
                <a:latin typeface="Times New Roman" panose="02020603050405020304" pitchFamily="18" charset="0"/>
                <a:cs typeface="Times New Roman" panose="02020603050405020304" pitchFamily="18" charset="0"/>
              </a:rPr>
              <a:t>)</a:t>
            </a:r>
          </a:p>
          <a:p>
            <a:pPr marL="0" indent="0">
              <a:buNone/>
            </a:pPr>
            <a:r>
              <a:rPr lang="tr-TR" sz="1600" dirty="0" smtClean="0">
                <a:latin typeface="Times New Roman" panose="02020603050405020304" pitchFamily="18" charset="0"/>
                <a:cs typeface="Times New Roman" panose="02020603050405020304" pitchFamily="18" charset="0"/>
              </a:rPr>
              <a:t>5- </a:t>
            </a:r>
            <a:r>
              <a:rPr lang="tr-TR" sz="1600" u="sng" dirty="0">
                <a:latin typeface="Times New Roman" panose="02020603050405020304" pitchFamily="18" charset="0"/>
                <a:cs typeface="Times New Roman" panose="02020603050405020304" pitchFamily="18" charset="0"/>
                <a:hlinkClick r:id="rId4"/>
              </a:rPr>
              <a:t>Mal </a:t>
            </a:r>
            <a:r>
              <a:rPr lang="tr-TR" sz="1600" u="sng" dirty="0" smtClean="0">
                <a:latin typeface="Times New Roman" panose="02020603050405020304" pitchFamily="18" charset="0"/>
                <a:cs typeface="Times New Roman" panose="02020603050405020304" pitchFamily="18" charset="0"/>
                <a:hlinkClick r:id="rId4"/>
              </a:rPr>
              <a:t>Beyanı</a:t>
            </a:r>
            <a:r>
              <a:rPr lang="tr-TR" sz="1600" u="sng" dirty="0" smtClean="0">
                <a:latin typeface="Times New Roman" panose="02020603050405020304" pitchFamily="18" charset="0"/>
                <a:cs typeface="Times New Roman" panose="02020603050405020304" pitchFamily="18" charset="0"/>
              </a:rPr>
              <a:t>(FR-0255)</a:t>
            </a:r>
            <a:endParaRPr lang="tr-TR" sz="1600" dirty="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6- </a:t>
            </a:r>
            <a:r>
              <a:rPr lang="tr-TR" sz="1600" dirty="0">
                <a:latin typeface="Times New Roman" panose="02020603050405020304" pitchFamily="18" charset="0"/>
                <a:cs typeface="Times New Roman" panose="02020603050405020304" pitchFamily="18" charset="0"/>
              </a:rPr>
              <a:t>Daha önce kamu kurumlarında çalışmış ise, çalıştığını gösterir belge (Hizmet Belgesi)</a:t>
            </a:r>
          </a:p>
          <a:p>
            <a:pPr marL="0" indent="0">
              <a:buNone/>
            </a:pPr>
            <a:r>
              <a:rPr lang="tr-TR" sz="1600" dirty="0">
                <a:latin typeface="Times New Roman" panose="02020603050405020304" pitchFamily="18" charset="0"/>
                <a:cs typeface="Times New Roman" panose="02020603050405020304" pitchFamily="18" charset="0"/>
              </a:rPr>
              <a:t>7</a:t>
            </a:r>
            <a:r>
              <a:rPr lang="tr-TR" sz="1600" dirty="0" smtClean="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Askerlik durum belgesi (SGK programına giriş </a:t>
            </a:r>
            <a:r>
              <a:rPr lang="tr-TR" sz="1600" dirty="0" smtClean="0">
                <a:latin typeface="Times New Roman" panose="02020603050405020304" pitchFamily="18" charset="0"/>
                <a:cs typeface="Times New Roman" panose="02020603050405020304" pitchFamily="18" charset="0"/>
              </a:rPr>
              <a:t>nedeniyle)</a:t>
            </a:r>
          </a:p>
          <a:p>
            <a:pPr marL="0" indent="0">
              <a:buNone/>
            </a:pPr>
            <a:r>
              <a:rPr lang="tr-TR" sz="1600" dirty="0">
                <a:latin typeface="Times New Roman" panose="02020603050405020304" pitchFamily="18" charset="0"/>
                <a:cs typeface="Times New Roman" panose="02020603050405020304" pitchFamily="18" charset="0"/>
              </a:rPr>
              <a:t>8</a:t>
            </a:r>
            <a:r>
              <a:rPr lang="tr-TR" sz="1600" dirty="0" smtClean="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Varsa ortaöğretim hazırlık sınıfında başarılı geçen öğrenimini gösteren </a:t>
            </a:r>
            <a:r>
              <a:rPr lang="tr-TR" sz="1600" dirty="0" smtClean="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belge</a:t>
            </a:r>
          </a:p>
          <a:p>
            <a:pPr marL="0" indent="0">
              <a:buNone/>
            </a:pPr>
            <a:r>
              <a:rPr lang="tr-TR" sz="1600" dirty="0" smtClean="0">
                <a:latin typeface="Times New Roman" panose="02020603050405020304" pitchFamily="18" charset="0"/>
                <a:cs typeface="Times New Roman" panose="02020603050405020304" pitchFamily="18" charset="0"/>
              </a:rPr>
              <a:t>9- </a:t>
            </a:r>
            <a:r>
              <a:rPr lang="tr-TR" sz="1600" dirty="0">
                <a:latin typeface="Times New Roman" panose="02020603050405020304" pitchFamily="18" charset="0"/>
                <a:cs typeface="Times New Roman" panose="02020603050405020304" pitchFamily="18" charset="0"/>
              </a:rPr>
              <a:t>Varsa Yabancı Dil </a:t>
            </a:r>
            <a:r>
              <a:rPr lang="tr-TR" sz="1600" dirty="0" smtClean="0">
                <a:latin typeface="Times New Roman" panose="02020603050405020304" pitchFamily="18" charset="0"/>
                <a:cs typeface="Times New Roman" panose="02020603050405020304" pitchFamily="18" charset="0"/>
              </a:rPr>
              <a:t>Belgesi</a:t>
            </a:r>
          </a:p>
          <a:p>
            <a:pPr marL="0" indent="0">
              <a:buNone/>
            </a:pPr>
            <a:r>
              <a:rPr lang="tr-TR" sz="1600" dirty="0" smtClean="0">
                <a:latin typeface="Times New Roman" panose="02020603050405020304" pitchFamily="18" charset="0"/>
                <a:cs typeface="Times New Roman" panose="02020603050405020304" pitchFamily="18" charset="0"/>
              </a:rPr>
              <a:t>10- </a:t>
            </a:r>
            <a:r>
              <a:rPr lang="tr-TR" sz="1600" dirty="0">
                <a:latin typeface="Times New Roman" panose="02020603050405020304" pitchFamily="18" charset="0"/>
                <a:cs typeface="Times New Roman" panose="02020603050405020304" pitchFamily="18" charset="0"/>
              </a:rPr>
              <a:t>ALES belgesi (Öğretim Üyeleri Hariç)</a:t>
            </a:r>
          </a:p>
          <a:p>
            <a:pPr marL="0" indent="0">
              <a:buNone/>
            </a:pPr>
            <a:r>
              <a:rPr lang="tr-TR" sz="1600" dirty="0" smtClean="0">
                <a:latin typeface="Times New Roman" panose="02020603050405020304" pitchFamily="18" charset="0"/>
                <a:cs typeface="Times New Roman" panose="02020603050405020304" pitchFamily="18" charset="0"/>
              </a:rPr>
              <a:t>11- </a:t>
            </a:r>
            <a:r>
              <a:rPr lang="tr-TR" sz="1600" dirty="0">
                <a:latin typeface="Times New Roman" panose="02020603050405020304" pitchFamily="18" charset="0"/>
                <a:cs typeface="Times New Roman" panose="02020603050405020304" pitchFamily="18" charset="0"/>
              </a:rPr>
              <a:t>Öğrencilik Belgesi (2547 S.K.50/d maddesine göre atanan araştırma görevlileri </a:t>
            </a:r>
            <a:r>
              <a:rPr lang="tr-TR" sz="1600" dirty="0" smtClean="0">
                <a:latin typeface="Times New Roman" panose="02020603050405020304" pitchFamily="18" charset="0"/>
                <a:cs typeface="Times New Roman" panose="02020603050405020304" pitchFamily="18" charset="0"/>
              </a:rPr>
              <a:t>için)</a:t>
            </a:r>
          </a:p>
          <a:p>
            <a:pPr marL="0" indent="0">
              <a:buNone/>
            </a:pPr>
            <a:r>
              <a:rPr lang="tr-TR" sz="1600" dirty="0" smtClean="0">
                <a:latin typeface="Times New Roman" panose="02020603050405020304" pitchFamily="18" charset="0"/>
                <a:cs typeface="Times New Roman" panose="02020603050405020304" pitchFamily="18" charset="0"/>
              </a:rPr>
              <a:t>12- </a:t>
            </a:r>
            <a:r>
              <a:rPr lang="tr-TR" sz="1600" dirty="0">
                <a:latin typeface="Times New Roman" panose="02020603050405020304" pitchFamily="18" charset="0"/>
                <a:cs typeface="Times New Roman" panose="02020603050405020304" pitchFamily="18" charset="0"/>
              </a:rPr>
              <a:t>Yabancı dilde eğitim görenler için hangi dilde eğitim aldığını gösterir yazı   </a:t>
            </a:r>
            <a:endParaRPr lang="tr-TR" sz="1600" dirty="0" smtClean="0">
              <a:latin typeface="Times New Roman" panose="02020603050405020304" pitchFamily="18" charset="0"/>
              <a:cs typeface="Times New Roman" panose="02020603050405020304" pitchFamily="18" charset="0"/>
            </a:endParaRPr>
          </a:p>
          <a:p>
            <a:pPr marL="0" indent="0">
              <a:buNone/>
            </a:pPr>
            <a:r>
              <a:rPr lang="tr-TR" sz="1600" smtClean="0">
                <a:latin typeface="Times New Roman" panose="02020603050405020304" pitchFamily="18" charset="0"/>
                <a:cs typeface="Times New Roman" panose="02020603050405020304" pitchFamily="18" charset="0"/>
              </a:rPr>
              <a:t>13-Mezun </a:t>
            </a:r>
            <a:r>
              <a:rPr lang="tr-TR" sz="1600" dirty="0">
                <a:latin typeface="Times New Roman" panose="02020603050405020304" pitchFamily="18" charset="0"/>
                <a:cs typeface="Times New Roman" panose="02020603050405020304" pitchFamily="18" charset="0"/>
              </a:rPr>
              <a:t>olduğu Bölümdeki (lisans, yüksek lisans, doktora) öğrenim dilini gösterir belge</a:t>
            </a:r>
          </a:p>
          <a:p>
            <a:pPr marL="0" indent="0">
              <a:buNone/>
            </a:pPr>
            <a:r>
              <a:rPr lang="tr-TR" sz="1600" dirty="0">
                <a:latin typeface="Times New Roman" panose="02020603050405020304" pitchFamily="18" charset="0"/>
                <a:cs typeface="Times New Roman" panose="02020603050405020304" pitchFamily="18" charset="0"/>
              </a:rPr>
              <a:t> </a:t>
            </a:r>
          </a:p>
          <a:p>
            <a:pPr algn="ctr"/>
            <a:endParaRPr lang="tr-TR" sz="2000" dirty="0">
              <a:latin typeface="Times New Roman" panose="02020603050405020304" pitchFamily="18" charset="0"/>
              <a:cs typeface="Times New Roman" panose="02020603050405020304" pitchFamily="18" charset="0"/>
            </a:endParaRPr>
          </a:p>
        </p:txBody>
      </p:sp>
      <p:sp>
        <p:nvSpPr>
          <p:cNvPr id="12" name="11 Dikdörtgen"/>
          <p:cNvSpPr/>
          <p:nvPr/>
        </p:nvSpPr>
        <p:spPr>
          <a:xfrm>
            <a:off x="467544" y="1700808"/>
            <a:ext cx="8280920" cy="954107"/>
          </a:xfrm>
          <a:prstGeom prst="rect">
            <a:avLst/>
          </a:prstGeom>
        </p:spPr>
        <p:txBody>
          <a:bodyPr wrap="square">
            <a:spAutoFit/>
          </a:bodyPr>
          <a:lstStyle/>
          <a:p>
            <a:r>
              <a:rPr lang="tr-TR" altLang="tr-TR" sz="2800" dirty="0" smtClean="0">
                <a:latin typeface="+mn-lt"/>
              </a:rPr>
              <a:t> </a:t>
            </a:r>
            <a:endParaRPr lang="tr-TR" altLang="tr-TR" sz="2800" b="1" dirty="0"/>
          </a:p>
          <a:p>
            <a:endParaRPr lang="tr-TR"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2852936"/>
            <a:ext cx="9144000" cy="1462087"/>
          </a:xfrm>
        </p:spPr>
        <p:txBody>
          <a:bodyPr/>
          <a:lstStyle/>
          <a:p>
            <a:pPr algn="ctr"/>
            <a:r>
              <a:rPr lang="tr-TR" b="1" dirty="0" smtClean="0">
                <a:latin typeface="Times New Roman" pitchFamily="18" charset="0"/>
                <a:cs typeface="Times New Roman" pitchFamily="18" charset="0"/>
              </a:rPr>
              <a:t>İDARİ KADRO ATAMA İŞLEMLERİ</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5802714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50938" y="214313"/>
            <a:ext cx="7793037" cy="1270471"/>
          </a:xfrm>
        </p:spPr>
        <p:txBody>
          <a:bodyPr/>
          <a:lstStyle/>
          <a:p>
            <a:pPr eaLnBrk="1" hangingPunct="1"/>
            <a:r>
              <a:rPr lang="tr-TR" altLang="tr-TR" sz="3600" b="1" dirty="0" smtClean="0">
                <a:latin typeface="Times New Roman" pitchFamily="18" charset="0"/>
                <a:cs typeface="Times New Roman" pitchFamily="18" charset="0"/>
              </a:rPr>
              <a:t>İlgili Mevzuat ve Yönetmelikler</a:t>
            </a:r>
          </a:p>
        </p:txBody>
      </p:sp>
      <p:sp>
        <p:nvSpPr>
          <p:cNvPr id="12" name="11 Dikdörtgen"/>
          <p:cNvSpPr/>
          <p:nvPr/>
        </p:nvSpPr>
        <p:spPr>
          <a:xfrm>
            <a:off x="467544" y="1700808"/>
            <a:ext cx="8280920" cy="4893647"/>
          </a:xfrm>
          <a:prstGeom prst="rect">
            <a:avLst/>
          </a:prstGeom>
        </p:spPr>
        <p:txBody>
          <a:bodyPr wrap="square">
            <a:spAutoFit/>
          </a:bodyPr>
          <a:lstStyle/>
          <a:p>
            <a:r>
              <a:rPr lang="tr-TR" altLang="tr-TR" sz="2800" dirty="0" smtClean="0">
                <a:latin typeface="+mn-lt"/>
              </a:rPr>
              <a:t> </a:t>
            </a:r>
            <a:r>
              <a:rPr lang="tr-TR" sz="2800" b="1" dirty="0" smtClean="0"/>
              <a:t> </a:t>
            </a:r>
            <a:endParaRPr lang="tr-TR" sz="2800" dirty="0" smtClean="0"/>
          </a:p>
          <a:p>
            <a:pPr>
              <a:buFont typeface="Arial" pitchFamily="34" charset="0"/>
              <a:buChar char="•"/>
            </a:pPr>
            <a:r>
              <a:rPr lang="tr-TR" sz="2000" dirty="0" smtClean="0">
                <a:latin typeface="Times New Roman" pitchFamily="18" charset="0"/>
                <a:cs typeface="Times New Roman" pitchFamily="18" charset="0"/>
              </a:rPr>
              <a:t>657 sayılı Devlet Memurları Kanunu ve Kamu Personeli Mevzuatı </a:t>
            </a:r>
            <a:r>
              <a:rPr lang="tr-TR" sz="2000" b="1" dirty="0" smtClean="0">
                <a:latin typeface="Times New Roman" pitchFamily="18" charset="0"/>
                <a:cs typeface="Times New Roman" pitchFamily="18" charset="0"/>
              </a:rPr>
              <a:t>(DŞ-009)</a:t>
            </a:r>
          </a:p>
          <a:p>
            <a:pPr>
              <a:buFont typeface="Arial" pitchFamily="34" charset="0"/>
              <a:buChar char="•"/>
            </a:pPr>
            <a:endParaRPr lang="tr-TR" sz="2000" dirty="0" smtClean="0">
              <a:latin typeface="Times New Roman" pitchFamily="18" charset="0"/>
              <a:cs typeface="Times New Roman" pitchFamily="18" charset="0"/>
            </a:endParaRPr>
          </a:p>
          <a:p>
            <a:pPr>
              <a:buFont typeface="Arial" pitchFamily="34" charset="0"/>
              <a:buChar char="•"/>
            </a:pPr>
            <a:r>
              <a:rPr lang="tr-TR" sz="2000" dirty="0" smtClean="0">
                <a:latin typeface="Times New Roman" pitchFamily="18" charset="0"/>
                <a:cs typeface="Times New Roman" pitchFamily="18" charset="0"/>
              </a:rPr>
              <a:t>3713 sayılı Terörle Mücadele Kanunu</a:t>
            </a:r>
            <a:r>
              <a:rPr lang="tr-TR" sz="2000" b="1" dirty="0" smtClean="0">
                <a:latin typeface="Times New Roman" pitchFamily="18" charset="0"/>
                <a:cs typeface="Times New Roman" pitchFamily="18" charset="0"/>
              </a:rPr>
              <a:t> (DŞ-019)</a:t>
            </a:r>
          </a:p>
          <a:p>
            <a:pPr>
              <a:buFont typeface="Arial" pitchFamily="34" charset="0"/>
              <a:buChar char="•"/>
            </a:pPr>
            <a:endParaRPr lang="tr-TR" sz="2000" dirty="0" smtClean="0">
              <a:latin typeface="Times New Roman" pitchFamily="18" charset="0"/>
              <a:cs typeface="Times New Roman" pitchFamily="18" charset="0"/>
            </a:endParaRPr>
          </a:p>
          <a:p>
            <a:pPr>
              <a:buFont typeface="Arial" pitchFamily="34" charset="0"/>
              <a:buChar char="•"/>
            </a:pPr>
            <a:r>
              <a:rPr lang="tr-TR" sz="2000" dirty="0" smtClean="0">
                <a:latin typeface="Times New Roman" pitchFamily="18" charset="0"/>
                <a:cs typeface="Times New Roman" pitchFamily="18" charset="0"/>
              </a:rPr>
              <a:t>2828 sayılı Sosyal Hizmetler Kanunu</a:t>
            </a:r>
            <a:r>
              <a:rPr lang="tr-TR" sz="2000" b="1" dirty="0" smtClean="0">
                <a:latin typeface="Times New Roman" pitchFamily="18" charset="0"/>
                <a:cs typeface="Times New Roman" pitchFamily="18" charset="0"/>
              </a:rPr>
              <a:t> (DŞ-020)</a:t>
            </a:r>
          </a:p>
          <a:p>
            <a:pPr>
              <a:buFont typeface="Arial" pitchFamily="34" charset="0"/>
              <a:buChar char="•"/>
            </a:pPr>
            <a:endParaRPr lang="tr-TR" sz="2000" dirty="0" smtClean="0">
              <a:latin typeface="Times New Roman" pitchFamily="18" charset="0"/>
              <a:cs typeface="Times New Roman" pitchFamily="18" charset="0"/>
            </a:endParaRPr>
          </a:p>
          <a:p>
            <a:pPr>
              <a:buFont typeface="Arial" pitchFamily="34" charset="0"/>
              <a:buChar char="•"/>
            </a:pPr>
            <a:r>
              <a:rPr lang="tr-TR" sz="2000" dirty="0" smtClean="0">
                <a:latin typeface="Times New Roman" pitchFamily="18" charset="0"/>
                <a:cs typeface="Times New Roman" pitchFamily="18" charset="0"/>
              </a:rPr>
              <a:t>4046 sayılı Özelleştirme Uygulamaları Hakkında Kanun</a:t>
            </a:r>
            <a:r>
              <a:rPr lang="tr-TR" sz="2000" b="1" dirty="0" smtClean="0">
                <a:latin typeface="Times New Roman" pitchFamily="18" charset="0"/>
                <a:cs typeface="Times New Roman" pitchFamily="18" charset="0"/>
              </a:rPr>
              <a:t> (DŞ-022)</a:t>
            </a:r>
          </a:p>
          <a:p>
            <a:pPr>
              <a:buFont typeface="Arial" pitchFamily="34" charset="0"/>
              <a:buChar char="•"/>
            </a:pPr>
            <a:endParaRPr lang="tr-TR" sz="2000" dirty="0" smtClean="0">
              <a:latin typeface="Times New Roman" pitchFamily="18" charset="0"/>
              <a:cs typeface="Times New Roman" pitchFamily="18" charset="0"/>
            </a:endParaRPr>
          </a:p>
          <a:p>
            <a:pPr>
              <a:buFont typeface="Arial" pitchFamily="34" charset="0"/>
              <a:buChar char="•"/>
            </a:pPr>
            <a:r>
              <a:rPr lang="tr-TR" sz="2000" dirty="0" smtClean="0">
                <a:latin typeface="Times New Roman" pitchFamily="18" charset="0"/>
                <a:cs typeface="Times New Roman" pitchFamily="18" charset="0"/>
              </a:rPr>
              <a:t>Sözleşmeli Personel Çalıştırılmasına İlişkin Esaslar</a:t>
            </a:r>
            <a:r>
              <a:rPr lang="tr-TR" sz="2000" b="1" dirty="0" smtClean="0">
                <a:latin typeface="Times New Roman" pitchFamily="18" charset="0"/>
                <a:cs typeface="Times New Roman" pitchFamily="18" charset="0"/>
              </a:rPr>
              <a:t> (DŞ-085)</a:t>
            </a:r>
          </a:p>
          <a:p>
            <a:pPr>
              <a:buFont typeface="Arial" pitchFamily="34" charset="0"/>
              <a:buChar char="•"/>
            </a:pPr>
            <a:endParaRPr lang="tr-TR" sz="2000" dirty="0" smtClean="0">
              <a:latin typeface="Times New Roman" pitchFamily="18" charset="0"/>
              <a:cs typeface="Times New Roman" pitchFamily="18" charset="0"/>
            </a:endParaRPr>
          </a:p>
          <a:p>
            <a:pPr>
              <a:buFont typeface="Arial" pitchFamily="34" charset="0"/>
              <a:buChar char="•"/>
            </a:pPr>
            <a:r>
              <a:rPr lang="tr-TR" sz="2000" dirty="0" smtClean="0">
                <a:latin typeface="Times New Roman" pitchFamily="18" charset="0"/>
                <a:cs typeface="Times New Roman" pitchFamily="18" charset="0"/>
              </a:rPr>
              <a:t>Kamu Görevine İlk Defa Atanacaklar İçin Yapılacak Sınavlar Hakkında Genel Yönetmelik </a:t>
            </a:r>
            <a:r>
              <a:rPr lang="tr-TR" sz="2000" b="1" dirty="0" smtClean="0">
                <a:latin typeface="Times New Roman" pitchFamily="18" charset="0"/>
                <a:cs typeface="Times New Roman" pitchFamily="18" charset="0"/>
              </a:rPr>
              <a:t>(DŞ-164)</a:t>
            </a:r>
            <a:endParaRPr lang="tr-TR" sz="2000"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ltLang="tr-TR" sz="3600" b="1" dirty="0" smtClean="0">
                <a:latin typeface="Times New Roman" pitchFamily="18" charset="0"/>
                <a:cs typeface="Times New Roman" pitchFamily="18" charset="0"/>
              </a:rPr>
              <a:t>Memur</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467543" y="1988840"/>
            <a:ext cx="8208913" cy="4114800"/>
          </a:xfrm>
        </p:spPr>
        <p:txBody>
          <a:bodyPr/>
          <a:lstStyle/>
          <a:p>
            <a:pPr>
              <a:buNone/>
            </a:pPr>
            <a:endParaRPr lang="tr-TR" sz="2000" dirty="0" smtClean="0"/>
          </a:p>
          <a:p>
            <a:pPr>
              <a:buNone/>
            </a:pPr>
            <a:endParaRPr lang="tr-TR" sz="2000" dirty="0" smtClean="0"/>
          </a:p>
          <a:p>
            <a:pPr algn="ctr"/>
            <a:r>
              <a:rPr lang="tr-TR" altLang="tr-TR" sz="2000" dirty="0" smtClean="0">
                <a:latin typeface="Times New Roman" pitchFamily="18" charset="0"/>
                <a:cs typeface="Times New Roman" pitchFamily="18" charset="0"/>
              </a:rPr>
              <a:t>Mevcut kuruluş biçimine bakılmaksızın, Devlet ve diğer kamu tüzel kişilerince genel idare esaslarına göre yürütülen asli ve sürekli kamu hizmetlerini ifa ile görevlendirilenler 657 sayılı Devlet Memurları Kanununun uygulamasında memur sayılır (657 s.k. 4/A md.).</a:t>
            </a:r>
          </a:p>
          <a:p>
            <a:pPr algn="ctr"/>
            <a:endParaRPr lang="en-US" altLang="tr-TR" sz="2000" dirty="0" smtClean="0">
              <a:latin typeface="Times New Roman" pitchFamily="18" charset="0"/>
              <a:cs typeface="Times New Roman" pitchFamily="18" charset="0"/>
            </a:endParaRPr>
          </a:p>
          <a:p>
            <a:pPr algn="ctr"/>
            <a:endParaRPr lang="tr-TR" altLang="tr-TR" sz="2000" dirty="0" smtClean="0">
              <a:latin typeface="Times New Roman" pitchFamily="18" charset="0"/>
              <a:cs typeface="Times New Roman" pitchFamily="18" charset="0"/>
            </a:endParaRPr>
          </a:p>
          <a:p>
            <a:pPr>
              <a:buNone/>
            </a:pPr>
            <a:endParaRPr lang="tr-TR" sz="2000" dirty="0" smtClean="0"/>
          </a:p>
          <a:p>
            <a:endParaRPr lang="tr-TR"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270471"/>
          </a:xfrm>
        </p:spPr>
        <p:txBody>
          <a:bodyPr/>
          <a:lstStyle/>
          <a:p>
            <a:r>
              <a:rPr lang="tr-TR" sz="3200" b="1" dirty="0" smtClean="0">
                <a:latin typeface="Times New Roman" pitchFamily="18" charset="0"/>
                <a:cs typeface="Times New Roman" pitchFamily="18" charset="0"/>
              </a:rPr>
              <a:t>Genel Şartlar (657 s.k.48 md.)</a:t>
            </a:r>
            <a:endParaRPr lang="tr-TR" sz="3200" b="1" dirty="0">
              <a:latin typeface="Times New Roman" pitchFamily="18" charset="0"/>
              <a:cs typeface="Times New Roman" pitchFamily="18" charset="0"/>
            </a:endParaRPr>
          </a:p>
        </p:txBody>
      </p:sp>
      <p:sp>
        <p:nvSpPr>
          <p:cNvPr id="3" name="2 İçerik Yer Tutucusu"/>
          <p:cNvSpPr>
            <a:spLocks noGrp="1"/>
          </p:cNvSpPr>
          <p:nvPr>
            <p:ph idx="1"/>
          </p:nvPr>
        </p:nvSpPr>
        <p:spPr>
          <a:xfrm>
            <a:off x="251520" y="1772816"/>
            <a:ext cx="8640960" cy="4896544"/>
          </a:xfrm>
        </p:spPr>
        <p:txBody>
          <a:bodyPr/>
          <a:lstStyle/>
          <a:p>
            <a:pPr marL="457200" indent="-457200" algn="just">
              <a:buNone/>
            </a:pPr>
            <a:r>
              <a:rPr lang="tr-TR" sz="2000" dirty="0" smtClean="0">
                <a:latin typeface="Times New Roman" pitchFamily="18" charset="0"/>
                <a:cs typeface="Times New Roman" pitchFamily="18" charset="0"/>
              </a:rPr>
              <a:t> 1. Türk Vatandaşı olmak,</a:t>
            </a:r>
          </a:p>
          <a:p>
            <a:pPr marL="457200" indent="-457200" algn="just">
              <a:buNone/>
            </a:pPr>
            <a:r>
              <a:rPr lang="tr-TR" sz="2000" dirty="0" smtClean="0">
                <a:latin typeface="Times New Roman" pitchFamily="18" charset="0"/>
                <a:cs typeface="Times New Roman" pitchFamily="18" charset="0"/>
              </a:rPr>
              <a:t> 2. Bu Kanunun 40 ncı maddesindeki yaş şartlarını taşımak, </a:t>
            </a:r>
          </a:p>
          <a:p>
            <a:pPr marL="457200" indent="-457200" algn="just">
              <a:buNone/>
            </a:pPr>
            <a:r>
              <a:rPr lang="tr-TR" sz="2000" dirty="0" smtClean="0">
                <a:latin typeface="Times New Roman" pitchFamily="18" charset="0"/>
                <a:cs typeface="Times New Roman" pitchFamily="18" charset="0"/>
              </a:rPr>
              <a:t> 3. Bu Kanunun 41 inci maddesindeki öğrenim şartlarını taşımak,</a:t>
            </a:r>
          </a:p>
          <a:p>
            <a:pPr marL="457200" indent="-457200" algn="just">
              <a:buNone/>
            </a:pPr>
            <a:r>
              <a:rPr lang="tr-TR" sz="2000" dirty="0" smtClean="0">
                <a:latin typeface="Times New Roman" pitchFamily="18" charset="0"/>
                <a:cs typeface="Times New Roman" pitchFamily="18" charset="0"/>
              </a:rPr>
              <a:t> 4. Kamu haklarından mahrum bulunmamak,</a:t>
            </a:r>
          </a:p>
          <a:p>
            <a:pPr marL="457200" indent="-457200" algn="just">
              <a:buNone/>
            </a:pPr>
            <a:r>
              <a:rPr lang="tr-TR" sz="2000" dirty="0" smtClean="0">
                <a:latin typeface="Times New Roman" pitchFamily="18" charset="0"/>
                <a:cs typeface="Times New Roman" pitchFamily="18" charset="0"/>
              </a:rPr>
              <a:t> 5. (Değişik alt bent: 10/01/1991 - 3697/1 md.;Değişik altbent: 23/01/2008-5728 S.K./317.mad) Türk Ceza Kanununun 53 üncü maddesinde belirtilen süreler geçmiş olsa bile; kasten işlenen bir suçtan dolayı bir yıl veya daha fazla süreyle hapis cezasına ya da affa uğramış olsa bile devletin güvenliğine karşı suçlar, Anayasal düzene ve bu düzenin işleyişine karşı suçlar, milli savunmaya karşı suçlar, devlet sırlarına karşı suçlar ve casusluk, zimmet, irtikâp, rüşvet, hırsızlık, dolandırıcılık, sahtecilik, güveni kötüye kullanma, hileli iflas, ihaleye fesat karıştırma, edimin ifasına fesat karıştırma, suçtan kaynaklanan malvarlığı değerlerini aklama veya kaçakçılık suçlarından mahkûm olmamak.</a:t>
            </a:r>
            <a:r>
              <a:rPr lang="tr-TR" dirty="0" smtClean="0"/>
              <a:t/>
            </a:r>
            <a:br>
              <a:rPr lang="tr-TR" dirty="0" smtClean="0"/>
            </a:br>
            <a:r>
              <a:rPr lang="tr-TR" dirty="0" smtClean="0"/>
              <a:t>  </a:t>
            </a: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Genel Şartlar (657 s.k.48/A md.)</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539552" y="2132855"/>
            <a:ext cx="8415536" cy="3999657"/>
          </a:xfrm>
        </p:spPr>
        <p:txBody>
          <a:bodyPr/>
          <a:lstStyle/>
          <a:p>
            <a:pPr marL="457200" indent="-457200">
              <a:buNone/>
            </a:pPr>
            <a:r>
              <a:rPr lang="tr-TR" sz="20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6. Askerlik durumu itibariyle;</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a) Askerlikle ilgisi bulunmamak,</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b) Askerlik çağına gelmemiş bulunmak,</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c) Askerlik çağına gelmiş ise muvazzaf askerlik hizmetini yapmış yahut ertelenmiş veya yedek sınıfa geçirilmiş olmak,</a:t>
            </a:r>
          </a:p>
          <a:p>
            <a:pPr marL="457200" indent="-457200">
              <a:buNone/>
            </a:pPr>
            <a:endParaRPr lang="tr-TR" sz="2400" dirty="0" smtClean="0">
              <a:latin typeface="Times New Roman" pitchFamily="18" charset="0"/>
              <a:cs typeface="Times New Roman" pitchFamily="18" charset="0"/>
            </a:endParaRPr>
          </a:p>
          <a:p>
            <a:pPr marL="457200" indent="-457200">
              <a:buNone/>
            </a:pPr>
            <a:r>
              <a:rPr lang="tr-TR" sz="2400" dirty="0" smtClean="0">
                <a:latin typeface="Times New Roman" pitchFamily="18" charset="0"/>
                <a:cs typeface="Times New Roman" pitchFamily="18" charset="0"/>
              </a:rPr>
              <a:t> 7. 53 üncü madde hükümleri saklı kalmak kaydı ile görevini devamlı yapmasına engel olabilecek ... akıl hastalığı ... bulunmamak.</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a:t>
            </a:r>
          </a:p>
          <a:p>
            <a:pPr>
              <a:buNone/>
            </a:pP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 </a:t>
            </a:r>
          </a:p>
          <a:p>
            <a:endParaRPr lang="tr-TR" dirty="0" smtClean="0">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2852936"/>
            <a:ext cx="9144000" cy="1462087"/>
          </a:xfrm>
        </p:spPr>
        <p:txBody>
          <a:bodyPr/>
          <a:lstStyle/>
          <a:p>
            <a:pPr algn="ctr"/>
            <a:r>
              <a:rPr lang="tr-TR" b="1" dirty="0" smtClean="0">
                <a:latin typeface="Times New Roman" pitchFamily="18" charset="0"/>
                <a:cs typeface="Times New Roman" pitchFamily="18" charset="0"/>
              </a:rPr>
              <a:t>AKADEMİK KADRO ATAMA İŞLEMLERİ</a:t>
            </a: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5802714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Özel Şartlar (657 s.k.48/B md.)</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0" y="2420887"/>
            <a:ext cx="8955088" cy="3711625"/>
          </a:xfrm>
        </p:spPr>
        <p:txBody>
          <a:bodyPr/>
          <a:lstStyle/>
          <a:p>
            <a:pPr algn="ctr">
              <a:buNone/>
            </a:pPr>
            <a:r>
              <a:rPr lang="tr-TR" sz="2400" dirty="0" smtClean="0">
                <a:latin typeface="Times New Roman" pitchFamily="18" charset="0"/>
                <a:cs typeface="Times New Roman" pitchFamily="18" charset="0"/>
              </a:rPr>
              <a:t>  1. Hizmet göreceği sınıf için 36 ve 41 inci maddelerde belirtilen öğretim ve eğitim kurumlarının birinden diploma almış olmak,</a:t>
            </a:r>
          </a:p>
          <a:p>
            <a:pPr algn="ctr">
              <a:buNone/>
            </a:pPr>
            <a:endParaRPr lang="tr-TR" sz="2400" dirty="0" smtClean="0">
              <a:latin typeface="Times New Roman" pitchFamily="18" charset="0"/>
              <a:cs typeface="Times New Roman" pitchFamily="18" charset="0"/>
            </a:endParaRPr>
          </a:p>
          <a:p>
            <a:pPr algn="ctr">
              <a:buNone/>
            </a:pPr>
            <a:r>
              <a:rPr lang="tr-TR" sz="2400" dirty="0" smtClean="0">
                <a:latin typeface="Times New Roman" pitchFamily="18" charset="0"/>
                <a:cs typeface="Times New Roman" pitchFamily="18" charset="0"/>
              </a:rPr>
              <a:t>   2. Kurumların özel kanun veya diğer mevzuatında aranan şartları taşımak.</a:t>
            </a:r>
            <a:br>
              <a:rPr lang="tr-TR" sz="2400" dirty="0" smtClean="0">
                <a:latin typeface="Times New Roman" pitchFamily="18" charset="0"/>
                <a:cs typeface="Times New Roman" pitchFamily="18" charset="0"/>
              </a:rPr>
            </a:br>
            <a:endParaRPr lang="tr-T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467544" y="2017713"/>
            <a:ext cx="8487544" cy="4114800"/>
          </a:xfrm>
        </p:spPr>
        <p:txBody>
          <a:bodyPr/>
          <a:lstStyle/>
          <a:p>
            <a:pPr>
              <a:buNone/>
            </a:pPr>
            <a:endParaRPr lang="tr-TR" sz="2000" dirty="0" smtClean="0">
              <a:latin typeface="Times New Roman" pitchFamily="18" charset="0"/>
              <a:cs typeface="Times New Roman" pitchFamily="18" charset="0"/>
            </a:endParaRPr>
          </a:p>
          <a:p>
            <a:pPr algn="ctr">
              <a:buNone/>
            </a:pPr>
            <a:r>
              <a:rPr lang="tr-TR" sz="2000" dirty="0" smtClean="0">
                <a:latin typeface="Times New Roman" pitchFamily="18" charset="0"/>
                <a:cs typeface="Times New Roman" pitchFamily="18" charset="0"/>
              </a:rPr>
              <a:t>657 Sayılı Devlet Memurları Kanunun 36 md. Göre 10 adet tesis edilen sınıf olmakla beraber, Üniversitemizde 5 adet sınıfta görev yapan personel bulunmaktadır.</a:t>
            </a:r>
          </a:p>
          <a:p>
            <a:pPr>
              <a:buNone/>
            </a:pPr>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Genel İdare Hizmetleri</a:t>
            </a:r>
          </a:p>
          <a:p>
            <a:r>
              <a:rPr lang="tr-TR" sz="2000" dirty="0" smtClean="0">
                <a:latin typeface="Times New Roman" pitchFamily="18" charset="0"/>
                <a:cs typeface="Times New Roman" pitchFamily="18" charset="0"/>
              </a:rPr>
              <a:t>Teknik Hizmetler</a:t>
            </a:r>
          </a:p>
          <a:p>
            <a:r>
              <a:rPr lang="tr-TR" sz="2000" dirty="0" smtClean="0">
                <a:latin typeface="Times New Roman" pitchFamily="18" charset="0"/>
                <a:cs typeface="Times New Roman" pitchFamily="18" charset="0"/>
              </a:rPr>
              <a:t>Sağlık Hizmetleri ve Yardımcı Sağlık Hizmetleri</a:t>
            </a:r>
          </a:p>
          <a:p>
            <a:r>
              <a:rPr lang="tr-TR" sz="2000" dirty="0" smtClean="0">
                <a:latin typeface="Times New Roman" pitchFamily="18" charset="0"/>
                <a:cs typeface="Times New Roman" pitchFamily="18" charset="0"/>
              </a:rPr>
              <a:t>Avukatlık Hizmetleri</a:t>
            </a:r>
          </a:p>
          <a:p>
            <a:r>
              <a:rPr lang="tr-TR" sz="2000" dirty="0" smtClean="0">
                <a:latin typeface="Times New Roman" pitchFamily="18" charset="0"/>
                <a:cs typeface="Times New Roman" pitchFamily="18" charset="0"/>
              </a:rPr>
              <a:t>Yardımcı Hizmetler</a:t>
            </a:r>
            <a:endParaRPr lang="tr-T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323528" y="2060847"/>
            <a:ext cx="8631560" cy="4071665"/>
          </a:xfrm>
        </p:spPr>
        <p:txBody>
          <a:bodyPr/>
          <a:lstStyle/>
          <a:p>
            <a:pPr algn="just"/>
            <a:r>
              <a:rPr lang="tr-TR" sz="2400" b="1" dirty="0" smtClean="0">
                <a:solidFill>
                  <a:schemeClr val="tx2"/>
                </a:solidFill>
                <a:latin typeface="Times New Roman" pitchFamily="18" charset="0"/>
                <a:cs typeface="Times New Roman" pitchFamily="18" charset="0"/>
              </a:rPr>
              <a:t>Açıktan atama; </a:t>
            </a:r>
            <a:r>
              <a:rPr lang="tr-TR" sz="2000" dirty="0" smtClean="0">
                <a:latin typeface="Times New Roman" pitchFamily="18" charset="0"/>
                <a:cs typeface="Times New Roman" pitchFamily="18" charset="0"/>
              </a:rPr>
              <a:t>daha önce hiç memuriyeti olmayanların ilk defa evlet memuru olarak atanması,</a:t>
            </a:r>
          </a:p>
          <a:p>
            <a:pPr algn="just"/>
            <a:r>
              <a:rPr lang="tr-TR" sz="2400" b="1" dirty="0" smtClean="0">
                <a:solidFill>
                  <a:schemeClr val="tx2"/>
                </a:solidFill>
                <a:latin typeface="Times New Roman" pitchFamily="18" charset="0"/>
                <a:cs typeface="Times New Roman" pitchFamily="18" charset="0"/>
              </a:rPr>
              <a:t>Naklen atama;</a:t>
            </a:r>
            <a:r>
              <a:rPr lang="tr-TR" sz="2000" b="1" dirty="0" smtClean="0">
                <a:solidFill>
                  <a:schemeClr val="tx2"/>
                </a:solidFill>
                <a:latin typeface="Times New Roman" pitchFamily="18" charset="0"/>
                <a:cs typeface="Times New Roman" pitchFamily="18" charset="0"/>
              </a:rPr>
              <a:t> </a:t>
            </a:r>
            <a:r>
              <a:rPr lang="tr-TR" sz="2000" dirty="0" smtClean="0">
                <a:latin typeface="Times New Roman" pitchFamily="18" charset="0"/>
                <a:cs typeface="Times New Roman" pitchFamily="18" charset="0"/>
              </a:rPr>
              <a:t>halihazırda bir kamu kurum veya kuruluşunda devlet memuru olarak çalışanların, başka kurum veya kuruluşa atanmaları,</a:t>
            </a:r>
          </a:p>
          <a:p>
            <a:pPr algn="just"/>
            <a:r>
              <a:rPr lang="tr-TR" sz="2400" b="1" dirty="0" smtClean="0">
                <a:solidFill>
                  <a:schemeClr val="tx2"/>
                </a:solidFill>
                <a:latin typeface="Times New Roman" pitchFamily="18" charset="0"/>
                <a:cs typeface="Times New Roman" pitchFamily="18" charset="0"/>
              </a:rPr>
              <a:t>Yeniden atama; </a:t>
            </a:r>
            <a:r>
              <a:rPr lang="tr-TR" sz="2000" b="1" dirty="0" smtClean="0">
                <a:latin typeface="Times New Roman" pitchFamily="18" charset="0"/>
                <a:cs typeface="Times New Roman" pitchFamily="18" charset="0"/>
              </a:rPr>
              <a:t>2 defadan fazla olmamak üzere </a:t>
            </a:r>
            <a:r>
              <a:rPr lang="tr-TR" sz="2000" dirty="0" smtClean="0">
                <a:latin typeface="Times New Roman" pitchFamily="18" charset="0"/>
                <a:cs typeface="Times New Roman" pitchFamily="18" charset="0"/>
              </a:rPr>
              <a:t>kendi istekleriyle çekilenlerden veya bu Kanun hükümlerine göre çekilmiş sayılanlardan tekrar memurluğa dönmek isteyenlerin  ayrıldıkları sınıfta boş kadro bulunması ve bu sınıfın niteliklerini taşımaları şartıyla atanmalarıdır (657 s.k.92 </a:t>
            </a:r>
            <a:r>
              <a:rPr lang="tr-TR" sz="2000" dirty="0" err="1" smtClean="0">
                <a:latin typeface="Times New Roman" pitchFamily="18" charset="0"/>
                <a:cs typeface="Times New Roman" pitchFamily="18" charset="0"/>
              </a:rPr>
              <a:t>md.</a:t>
            </a:r>
            <a:r>
              <a:rPr lang="tr-TR" sz="2000" dirty="0" smtClean="0">
                <a:latin typeface="Times New Roman" pitchFamily="18" charset="0"/>
                <a:cs typeface="Times New Roman" pitchFamily="18" charset="0"/>
              </a:rPr>
              <a:t>).  Bu Kanuna göre yapılacak atamalarda, her yıl kurumlara verilen atama izin sayılarının %2 sine kadar olanı kullanabilir.</a:t>
            </a:r>
          </a:p>
          <a:p>
            <a:pPr algn="just"/>
            <a:r>
              <a:rPr lang="tr-TR" sz="2000" dirty="0" smtClean="0">
                <a:latin typeface="Times New Roman" pitchFamily="18" charset="0"/>
                <a:cs typeface="Times New Roman" pitchFamily="18" charset="0"/>
              </a:rPr>
              <a:t>Yeniden atamalara ilişkin dikkat edilmesi gereken bazı hususlar şöyledir;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0" y="1700808"/>
            <a:ext cx="9207624" cy="5659760"/>
          </a:xfrm>
        </p:spPr>
        <p:txBody>
          <a:bodyPr/>
          <a:lstStyle/>
          <a:p>
            <a:r>
              <a:rPr lang="tr-TR" sz="2000" dirty="0" smtClean="0">
                <a:latin typeface="Times New Roman" pitchFamily="18" charset="0"/>
                <a:cs typeface="Times New Roman" pitchFamily="18" charset="0"/>
              </a:rPr>
              <a:t>Memurluktan çekilenler 6 ayı geçmeden</a:t>
            </a:r>
          </a:p>
          <a:p>
            <a:r>
              <a:rPr lang="tr-TR" sz="2000" dirty="0" smtClean="0">
                <a:latin typeface="Times New Roman" pitchFamily="18" charset="0"/>
                <a:cs typeface="Times New Roman" pitchFamily="18" charset="0"/>
              </a:rPr>
              <a:t>Çekilmek isteyen memur yerine atanan kimsenin gelmesine veya çekilme isteğinin kabulüne kadar görevine devam eder hükmüne uymayanlar 1 yılı geçmeden</a:t>
            </a:r>
          </a:p>
          <a:p>
            <a:r>
              <a:rPr lang="tr-TR" sz="2000" dirty="0" smtClean="0">
                <a:latin typeface="Times New Roman" pitchFamily="18" charset="0"/>
                <a:cs typeface="Times New Roman" pitchFamily="18" charset="0"/>
              </a:rPr>
              <a:t>Devir ve teslim ile yükümlü olanlar devir ve teslim yükümlülüklerini yerine getirmeden görevlerinden ayrılırlarsa 3 yıl geçmeden </a:t>
            </a:r>
          </a:p>
          <a:p>
            <a:r>
              <a:rPr lang="tr-TR" sz="2000" dirty="0" smtClean="0">
                <a:latin typeface="Times New Roman" pitchFamily="18" charset="0"/>
                <a:cs typeface="Times New Roman" pitchFamily="18" charset="0"/>
              </a:rPr>
              <a:t>Olağanüstü hal, sıkıyönetim, seferberlik ve savaş hallerinde veya genel hayata müessir afetlere uğrayan yerlerdeki memurlar yerine atanacaklar gelip işe başlamadıkça görevini bırakamazlar hükmüne uymayanlar hiçbir suretle tekrar devlet memurluğuna atanamazlar.</a:t>
            </a:r>
          </a:p>
          <a:p>
            <a:r>
              <a:rPr lang="tr-TR" sz="2000" dirty="0" smtClean="0">
                <a:latin typeface="Times New Roman" pitchFamily="18" charset="0"/>
                <a:cs typeface="Times New Roman" pitchFamily="18" charset="0"/>
              </a:rPr>
              <a:t>Aday Memurlar, temel eğitim, hazırlayıcı eğitim ve staj devrelerinin her birinde başarısız olanlar ile adaylık süresi içinde hal ve hareketlerinde memuriyetle bağdaşmayacak durumları ve göreve </a:t>
            </a:r>
            <a:r>
              <a:rPr lang="tr-TR" sz="2000" smtClean="0">
                <a:latin typeface="Times New Roman" pitchFamily="18" charset="0"/>
                <a:cs typeface="Times New Roman" pitchFamily="18" charset="0"/>
              </a:rPr>
              <a:t>devamsızlıkları tespit </a:t>
            </a:r>
            <a:r>
              <a:rPr lang="tr-TR" sz="2000" dirty="0" smtClean="0">
                <a:latin typeface="Times New Roman" pitchFamily="18" charset="0"/>
                <a:cs typeface="Times New Roman" pitchFamily="18" charset="0"/>
              </a:rPr>
              <a:t>edilenler ilişikleri kesilir ve Devlet Personel Başkanlığına bildirilir. Bu durumda olanlar da 3 yıl geçmeden devlet memuru olamazlar.</a:t>
            </a:r>
          </a:p>
          <a:p>
            <a:r>
              <a:rPr lang="tr-TR" sz="2000" dirty="0" smtClean="0">
                <a:latin typeface="Times New Roman" pitchFamily="18" charset="0"/>
                <a:cs typeface="Times New Roman" pitchFamily="18" charset="0"/>
              </a:rPr>
              <a:t>Aday memurken görevden ayrılanlar sadece ayrıldıkları kuruma geri dönebilirler.</a:t>
            </a:r>
          </a:p>
          <a:p>
            <a:endParaRPr lang="tr-TR" sz="2000" dirty="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323528" y="2060847"/>
            <a:ext cx="8631560" cy="4464497"/>
          </a:xfrm>
        </p:spPr>
        <p:txBody>
          <a:bodyPr/>
          <a:lstStyle/>
          <a:p>
            <a:pPr algn="just"/>
            <a:r>
              <a:rPr lang="tr-TR" sz="2400" b="1" dirty="0" smtClean="0">
                <a:solidFill>
                  <a:schemeClr val="tx2"/>
                </a:solidFill>
                <a:latin typeface="Times New Roman" pitchFamily="18" charset="0"/>
                <a:cs typeface="Times New Roman" pitchFamily="18" charset="0"/>
              </a:rPr>
              <a:t>Sosyal Hizmetler Kanunu  (SHÇEK) atamaları; </a:t>
            </a:r>
            <a:r>
              <a:rPr lang="tr-TR" sz="2000" dirty="0" smtClean="0">
                <a:latin typeface="Times New Roman" pitchFamily="18" charset="0"/>
                <a:cs typeface="Times New Roman" pitchFamily="18" charset="0"/>
              </a:rPr>
              <a:t>Kamu kurum ve kuruluşları tarafından hangi statüde olursa olsun serbest kadro ve pozisyonlarının toplamının </a:t>
            </a:r>
            <a:r>
              <a:rPr lang="tr-TR" sz="2000" b="1" dirty="0" smtClean="0">
                <a:latin typeface="Times New Roman" pitchFamily="18" charset="0"/>
                <a:cs typeface="Times New Roman" pitchFamily="18" charset="0"/>
              </a:rPr>
              <a:t>binde biri</a:t>
            </a:r>
            <a:r>
              <a:rPr lang="tr-TR" sz="2000" dirty="0" smtClean="0">
                <a:latin typeface="Times New Roman" pitchFamily="18" charset="0"/>
                <a:cs typeface="Times New Roman" pitchFamily="18" charset="0"/>
              </a:rPr>
              <a:t>, bu madde kapsamında istihdam edilecekler için ayrılır ve her yıl belirilen oranda kişi istihdam edilir. Serbest kadro ve pozisyon toplamı binden az olması halinde dahi kamu kurum ve kuruluşlarında en az bir hak sahibi istihdam edilir (2828 s.k. Ek 1/a </a:t>
            </a:r>
            <a:r>
              <a:rPr lang="tr-TR" sz="2000" dirty="0" err="1" smtClean="0">
                <a:latin typeface="Times New Roman" pitchFamily="18" charset="0"/>
                <a:cs typeface="Times New Roman" pitchFamily="18" charset="0"/>
              </a:rPr>
              <a:t>md.</a:t>
            </a:r>
            <a:r>
              <a:rPr lang="tr-TR" sz="2000" dirty="0" smtClean="0">
                <a:latin typeface="Times New Roman" pitchFamily="18" charset="0"/>
                <a:cs typeface="Times New Roman" pitchFamily="18" charset="0"/>
              </a:rPr>
              <a:t>). </a:t>
            </a:r>
          </a:p>
          <a:p>
            <a:pPr algn="just"/>
            <a:r>
              <a:rPr lang="tr-TR" sz="2000" dirty="0">
                <a:latin typeface="Times New Roman" panose="02020603050405020304" pitchFamily="18" charset="0"/>
                <a:cs typeface="Times New Roman" panose="02020603050405020304" pitchFamily="18" charset="0"/>
              </a:rPr>
              <a:t>Bu Kanun </a:t>
            </a:r>
            <a:r>
              <a:rPr lang="tr-TR" sz="2000" dirty="0" smtClean="0">
                <a:latin typeface="Times New Roman" panose="02020603050405020304" pitchFamily="18" charset="0"/>
                <a:cs typeface="Times New Roman" panose="02020603050405020304" pitchFamily="18" charset="0"/>
              </a:rPr>
              <a:t>kapsamında haklarında </a:t>
            </a:r>
            <a:r>
              <a:rPr lang="tr-TR" sz="2000" dirty="0">
                <a:latin typeface="Times New Roman" panose="02020603050405020304" pitchFamily="18" charset="0"/>
                <a:cs typeface="Times New Roman" panose="02020603050405020304" pitchFamily="18" charset="0"/>
              </a:rPr>
              <a:t>korunma veya bakım tedbir kararı alınmış olup fasılalı olarak geçen yararlanma süreleri dâhil iki yıldan az olmamak üzere, Aile ve Sosyal Politikalar Bakanlığının sosyal hizmet modellerinden yararlanan çocuklardan reşit olduğu tarih itibarıyla bu hizmetlerden yararlanmaya devam edenlerin işe yerleştirilmeleri </a:t>
            </a:r>
            <a:r>
              <a:rPr lang="tr-TR" sz="2000" dirty="0" smtClean="0">
                <a:latin typeface="Times New Roman" pitchFamily="18" charset="0"/>
                <a:cs typeface="Times New Roman" pitchFamily="18" charset="0"/>
              </a:rPr>
              <a:t>yapılır.</a:t>
            </a:r>
          </a:p>
          <a:p>
            <a:pPr algn="just"/>
            <a:endParaRPr lang="tr-TR" sz="2000" dirty="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İdari Kadroya Atama İşlemleri</a:t>
            </a:r>
            <a:endParaRPr lang="tr-TR" dirty="0"/>
          </a:p>
        </p:txBody>
      </p:sp>
      <p:sp>
        <p:nvSpPr>
          <p:cNvPr id="3" name="2 İçerik Yer Tutucusu"/>
          <p:cNvSpPr>
            <a:spLocks noGrp="1"/>
          </p:cNvSpPr>
          <p:nvPr>
            <p:ph idx="1"/>
          </p:nvPr>
        </p:nvSpPr>
        <p:spPr>
          <a:xfrm>
            <a:off x="251520" y="1556793"/>
            <a:ext cx="8703568" cy="4575720"/>
          </a:xfrm>
        </p:spPr>
        <p:txBody>
          <a:bodyPr/>
          <a:lstStyle/>
          <a:p>
            <a:pPr algn="just">
              <a:buNone/>
            </a:pPr>
            <a:endParaRPr lang="tr-TR" sz="2400" b="1" dirty="0" smtClean="0">
              <a:solidFill>
                <a:schemeClr val="tx2"/>
              </a:solidFill>
              <a:latin typeface="Times New Roman" pitchFamily="18" charset="0"/>
              <a:cs typeface="Times New Roman" pitchFamily="18" charset="0"/>
            </a:endParaRPr>
          </a:p>
          <a:p>
            <a:pPr algn="just"/>
            <a:r>
              <a:rPr lang="tr-TR" sz="2400" b="1" dirty="0" smtClean="0">
                <a:solidFill>
                  <a:schemeClr val="tx2"/>
                </a:solidFill>
                <a:latin typeface="Times New Roman" pitchFamily="18" charset="0"/>
                <a:cs typeface="Times New Roman" pitchFamily="18" charset="0"/>
              </a:rPr>
              <a:t>Terörle Mücadele Kanunu kapsamındaki atamalar; </a:t>
            </a:r>
            <a:r>
              <a:rPr lang="tr-TR" sz="2000" dirty="0" smtClean="0">
                <a:latin typeface="Times New Roman" pitchFamily="18" charset="0"/>
                <a:cs typeface="Times New Roman" pitchFamily="18" charset="0"/>
              </a:rPr>
              <a:t>memur kadroları ile sözleşmeli personel pozisyonlarının ve sürekli işçi kadrolarının yüzde 2 si hak sahiplerine ayrılarak yapılan atamalardır (3713 s.k. Ek 1 md.).</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Memur, sözleşmeli personel ve sürekli işçi kadrolarında istihdam edilirler.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İlköğretim kurumlarından mezun olan hak sahipleri </a:t>
            </a:r>
            <a:r>
              <a:rPr lang="tr-TR" sz="2000" b="1" dirty="0" smtClean="0">
                <a:latin typeface="Times New Roman" pitchFamily="18" charset="0"/>
                <a:cs typeface="Times New Roman" pitchFamily="18" charset="0"/>
              </a:rPr>
              <a:t>hizmetli</a:t>
            </a:r>
            <a:r>
              <a:rPr lang="tr-TR" sz="2000" dirty="0" smtClean="0">
                <a:latin typeface="Times New Roman" pitchFamily="18" charset="0"/>
                <a:cs typeface="Times New Roman" pitchFamily="18" charset="0"/>
              </a:rPr>
              <a:t> unvanlı kadrolarına,</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Lise ve yükseköğretim mezunu olan hak sahipleri ise </a:t>
            </a:r>
            <a:r>
              <a:rPr lang="tr-TR" sz="2000" b="1" dirty="0" smtClean="0">
                <a:latin typeface="Times New Roman" pitchFamily="18" charset="0"/>
                <a:cs typeface="Times New Roman" pitchFamily="18" charset="0"/>
              </a:rPr>
              <a:t>memur</a:t>
            </a:r>
            <a:r>
              <a:rPr lang="tr-TR" sz="2000" dirty="0" smtClean="0">
                <a:latin typeface="Times New Roman" pitchFamily="18" charset="0"/>
                <a:cs typeface="Times New Roman" pitchFamily="18" charset="0"/>
              </a:rPr>
              <a:t> unvanlı kadrolara atanacaktır.</a:t>
            </a:r>
          </a:p>
          <a:p>
            <a:pPr algn="just">
              <a:buNone/>
            </a:pPr>
            <a:endParaRPr lang="tr-TR" sz="2400" b="1" dirty="0" smtClean="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251520" y="1556792"/>
            <a:ext cx="8703568" cy="5112567"/>
          </a:xfrm>
        </p:spPr>
        <p:txBody>
          <a:bodyPr/>
          <a:lstStyle/>
          <a:p>
            <a:pPr algn="just">
              <a:buNone/>
            </a:pPr>
            <a:endParaRPr lang="tr-TR" sz="2400" b="1" dirty="0" smtClean="0">
              <a:solidFill>
                <a:schemeClr val="tx2"/>
              </a:solidFill>
              <a:latin typeface="Times New Roman" pitchFamily="18" charset="0"/>
              <a:cs typeface="Times New Roman" pitchFamily="18" charset="0"/>
            </a:endParaRPr>
          </a:p>
          <a:p>
            <a:r>
              <a:rPr lang="tr-TR" sz="2400" b="1" dirty="0" smtClean="0">
                <a:solidFill>
                  <a:schemeClr val="tx2"/>
                </a:solidFill>
                <a:latin typeface="Times New Roman" pitchFamily="18" charset="0"/>
                <a:cs typeface="Times New Roman" pitchFamily="18" charset="0"/>
              </a:rPr>
              <a:t>Engelli Memur Seçme Sınavı (EKPSS) kapsamındaki atamalar;  </a:t>
            </a:r>
            <a:r>
              <a:rPr lang="tr-TR" sz="2000" dirty="0" smtClean="0">
                <a:solidFill>
                  <a:schemeClr val="tx2"/>
                </a:solidFill>
                <a:latin typeface="Times New Roman" panose="02020603050405020304" pitchFamily="18" charset="0"/>
                <a:cs typeface="Times New Roman" pitchFamily="18" charset="0"/>
              </a:rPr>
              <a:t>Kurum ve </a:t>
            </a:r>
            <a:r>
              <a:rPr lang="tr-TR" sz="2000" dirty="0">
                <a:solidFill>
                  <a:schemeClr val="tx2"/>
                </a:solidFill>
                <a:latin typeface="Times New Roman" pitchFamily="18" charset="0"/>
                <a:cs typeface="Times New Roman" pitchFamily="18" charset="0"/>
              </a:rPr>
              <a:t>Kuruluşlar </a:t>
            </a:r>
            <a:r>
              <a:rPr lang="tr-TR" sz="2000" dirty="0" smtClean="0">
                <a:latin typeface="Times New Roman" pitchFamily="18" charset="0"/>
                <a:cs typeface="Times New Roman" pitchFamily="18" charset="0"/>
              </a:rPr>
              <a:t>Devlet </a:t>
            </a:r>
            <a:r>
              <a:rPr lang="tr-TR" sz="2000" dirty="0">
                <a:latin typeface="Times New Roman" pitchFamily="18" charset="0"/>
                <a:cs typeface="Times New Roman" pitchFamily="18" charset="0"/>
              </a:rPr>
              <a:t>Memurları </a:t>
            </a:r>
            <a:r>
              <a:rPr lang="tr-TR" sz="2000" dirty="0" smtClean="0">
                <a:latin typeface="Times New Roman" pitchFamily="18" charset="0"/>
                <a:cs typeface="Times New Roman" pitchFamily="18" charset="0"/>
              </a:rPr>
              <a:t>Kanununun  </a:t>
            </a:r>
            <a:r>
              <a:rPr lang="tr-TR" sz="2000" dirty="0">
                <a:latin typeface="Times New Roman" pitchFamily="18" charset="0"/>
                <a:cs typeface="Times New Roman" pitchFamily="18" charset="0"/>
              </a:rPr>
              <a:t>53. </a:t>
            </a:r>
            <a:r>
              <a:rPr lang="tr-TR" sz="2000" dirty="0" smtClean="0">
                <a:latin typeface="Times New Roman" pitchFamily="18" charset="0"/>
                <a:cs typeface="Times New Roman" pitchFamily="18" charset="0"/>
              </a:rPr>
              <a:t>maddesi uyarınca toplam dolu kadrolarının % 3 oranında engelli memur çalıştırmak zorundadırlar. Devlet Personel Başkanlığı tarafından engel grupları ve eğitim durumları itibariyle merkezi sınav yapılır. Bu kanun kapsamında atanacakların listesi üniversitemize bildirilir. Başkanlığımızın Web sayfasında atama ile ilgili duyuru yapılarak listede isimleri bulunanların başvuruda bulunmaları sağlanır. </a:t>
            </a:r>
            <a:r>
              <a:rPr lang="tr-TR" sz="2000" dirty="0">
                <a:latin typeface="Times New Roman" pitchFamily="18" charset="0"/>
                <a:cs typeface="Times New Roman" pitchFamily="18" charset="0"/>
              </a:rPr>
              <a:t>Üniversitemizde Engelli Kamu Personel Seçme sınavı ve Engellilerin Devlet Memurluğuna Alınmaları Hakkında Yönetmeliğin 15. maddesi uyarınca </a:t>
            </a:r>
            <a:r>
              <a:rPr lang="tr-TR" sz="2000" dirty="0" smtClean="0">
                <a:latin typeface="Times New Roman" pitchFamily="18" charset="0"/>
                <a:cs typeface="Times New Roman" pitchFamily="18" charset="0"/>
              </a:rPr>
              <a:t>rektörün  </a:t>
            </a:r>
            <a:r>
              <a:rPr lang="tr-TR" sz="2000" dirty="0">
                <a:latin typeface="Times New Roman" panose="02020603050405020304" pitchFamily="18" charset="0"/>
                <a:cs typeface="Times New Roman" panose="02020603050405020304" pitchFamily="18" charset="0"/>
              </a:rPr>
              <a:t>onayı ile beş kişiden oluşan bir değerlendirme komisyonu </a:t>
            </a:r>
            <a:r>
              <a:rPr lang="tr-TR" sz="2000" dirty="0" smtClean="0">
                <a:latin typeface="Times New Roman" panose="02020603050405020304" pitchFamily="18" charset="0"/>
                <a:cs typeface="Times New Roman" panose="02020603050405020304" pitchFamily="18" charset="0"/>
              </a:rPr>
              <a:t>kurulur. </a:t>
            </a:r>
            <a:r>
              <a:rPr lang="tr-TR" sz="2000" dirty="0">
                <a:latin typeface="Times New Roman" panose="02020603050405020304" pitchFamily="18" charset="0"/>
                <a:cs typeface="Times New Roman" panose="02020603050405020304" pitchFamily="18" charset="0"/>
              </a:rPr>
              <a:t>Bu komisyon, atanmak üzere başvuran adayları, aranılan nitelikler yönünden inceleyerek, nitelikleri uyanların atamalarının yapılmasını teklif eder. Bu adaylar, kamu kurum ve kuruluşlarınca başka bir sınav veya mülakat yapılmaksızın atanır</a:t>
            </a:r>
          </a:p>
          <a:p>
            <a:endParaRPr lang="tr-TR" sz="2400" b="1" dirty="0">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İşlemleri</a:t>
            </a:r>
            <a:endParaRPr lang="tr-TR" sz="3600" b="1" dirty="0">
              <a:latin typeface="Times New Roman" pitchFamily="18" charset="0"/>
              <a:cs typeface="Times New Roman" pitchFamily="18" charset="0"/>
            </a:endParaRPr>
          </a:p>
        </p:txBody>
      </p:sp>
      <p:sp>
        <p:nvSpPr>
          <p:cNvPr id="7" name="6 İçerik Yer Tutucusu"/>
          <p:cNvSpPr>
            <a:spLocks noGrp="1"/>
          </p:cNvSpPr>
          <p:nvPr>
            <p:ph idx="1"/>
          </p:nvPr>
        </p:nvSpPr>
        <p:spPr>
          <a:xfrm>
            <a:off x="179512" y="2492897"/>
            <a:ext cx="8775576" cy="3639616"/>
          </a:xfrm>
        </p:spPr>
        <p:txBody>
          <a:bodyPr/>
          <a:lstStyle/>
          <a:p>
            <a:pPr algn="ctr"/>
            <a:r>
              <a:rPr lang="tr-TR" sz="2000" dirty="0" smtClean="0">
                <a:latin typeface="Times New Roman" pitchFamily="18" charset="0"/>
                <a:cs typeface="Times New Roman" pitchFamily="18" charset="0"/>
              </a:rPr>
              <a:t>Statü belirliyoruz. 5510’dan önce mi sonra mı? </a:t>
            </a:r>
          </a:p>
          <a:p>
            <a:pPr algn="ctr">
              <a:buNone/>
            </a:pPr>
            <a:endParaRPr lang="tr-TR" sz="2000" dirty="0" smtClean="0">
              <a:latin typeface="Times New Roman" pitchFamily="18" charset="0"/>
              <a:cs typeface="Times New Roman" pitchFamily="18" charset="0"/>
            </a:endParaRPr>
          </a:p>
          <a:p>
            <a:pPr algn="ctr"/>
            <a:r>
              <a:rPr lang="tr-TR" sz="2000" dirty="0" smtClean="0">
                <a:latin typeface="Times New Roman" pitchFamily="18" charset="0"/>
                <a:cs typeface="Times New Roman" pitchFamily="18" charset="0"/>
              </a:rPr>
              <a:t>657 sayılı Kanunun 36(A) md. yer alan ortak hükümlerdeki  öğrenim durumlarına göre giriş derece ve kademelerini belirliyoruz.</a:t>
            </a:r>
          </a:p>
          <a:p>
            <a:pPr algn="ctr"/>
            <a:endParaRPr lang="tr-TR" sz="2000" dirty="0">
              <a:latin typeface="Times New Roman" pitchFamily="18" charset="0"/>
              <a:cs typeface="Times New Roman" pitchFamily="18" charset="0"/>
            </a:endParaRPr>
          </a:p>
          <a:p>
            <a:endParaRPr lang="tr-TR" sz="2000" dirty="0"/>
          </a:p>
          <a:p>
            <a:pPr marL="0" indent="0">
              <a:buNone/>
            </a:pPr>
            <a:endParaRPr lang="tr-T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b="1" dirty="0" smtClean="0">
                <a:latin typeface="Times New Roman" pitchFamily="18" charset="0"/>
                <a:cs typeface="Times New Roman" pitchFamily="18" charset="0"/>
              </a:rPr>
              <a:t>İdari Kadroya Atama İşleml</a:t>
            </a:r>
            <a:r>
              <a:rPr lang="tr-TR" b="1" dirty="0" smtClean="0">
                <a:latin typeface="Times New Roman" pitchFamily="18" charset="0"/>
                <a:cs typeface="Times New Roman" pitchFamily="18" charset="0"/>
              </a:rPr>
              <a:t>eri</a:t>
            </a:r>
            <a:endParaRPr lang="tr-TR" dirty="0"/>
          </a:p>
        </p:txBody>
      </p:sp>
      <p:graphicFrame>
        <p:nvGraphicFramePr>
          <p:cNvPr id="4" name="3 İçerik Yer Tutucusu"/>
          <p:cNvGraphicFramePr>
            <a:graphicFrameLocks noGrp="1"/>
          </p:cNvGraphicFramePr>
          <p:nvPr>
            <p:ph idx="1"/>
          </p:nvPr>
        </p:nvGraphicFramePr>
        <p:xfrm>
          <a:off x="323528" y="2017713"/>
          <a:ext cx="8631560" cy="4048760"/>
        </p:xfrm>
        <a:graphic>
          <a:graphicData uri="http://schemas.openxmlformats.org/drawingml/2006/table">
            <a:tbl>
              <a:tblPr firstRow="1" bandRow="1">
                <a:tableStyleId>{00A15C55-8517-42AA-B614-E9B94910E393}</a:tableStyleId>
              </a:tblPr>
              <a:tblGrid>
                <a:gridCol w="2160240"/>
                <a:gridCol w="1292384"/>
                <a:gridCol w="1803960"/>
                <a:gridCol w="1648664"/>
                <a:gridCol w="1726312"/>
              </a:tblGrid>
              <a:tr h="370840">
                <a:tc rowSpan="2">
                  <a:txBody>
                    <a:bodyPr/>
                    <a:lstStyle/>
                    <a:p>
                      <a:r>
                        <a:rPr lang="tr-TR" dirty="0" smtClean="0"/>
                        <a:t>Öğrenim Durumu</a:t>
                      </a:r>
                      <a:endParaRPr lang="tr-TR" dirty="0"/>
                    </a:p>
                  </a:txBody>
                  <a:tcPr/>
                </a:tc>
                <a:tc gridSpan="2">
                  <a:txBody>
                    <a:bodyPr/>
                    <a:lstStyle/>
                    <a:p>
                      <a:r>
                        <a:rPr lang="tr-TR" dirty="0" smtClean="0"/>
                        <a:t>                Giriş</a:t>
                      </a:r>
                      <a:endParaRPr lang="tr-TR" dirty="0"/>
                    </a:p>
                  </a:txBody>
                  <a:tcPr/>
                </a:tc>
                <a:tc hMerge="1">
                  <a:txBody>
                    <a:bodyPr/>
                    <a:lstStyle/>
                    <a:p>
                      <a:endParaRPr lang="tr-TR" dirty="0"/>
                    </a:p>
                  </a:txBody>
                  <a:tcPr/>
                </a:tc>
                <a:tc gridSpan="2">
                  <a:txBody>
                    <a:bodyPr/>
                    <a:lstStyle/>
                    <a:p>
                      <a:r>
                        <a:rPr lang="tr-TR" dirty="0" smtClean="0"/>
                        <a:t>           Yükselebilecek</a:t>
                      </a:r>
                      <a:endParaRPr lang="tr-TR" dirty="0"/>
                    </a:p>
                  </a:txBody>
                  <a:tcPr/>
                </a:tc>
                <a:tc hMerge="1">
                  <a:txBody>
                    <a:bodyPr/>
                    <a:lstStyle/>
                    <a:p>
                      <a:endParaRPr lang="tr-TR" dirty="0"/>
                    </a:p>
                  </a:txBody>
                  <a:tcPr/>
                </a:tc>
              </a:tr>
              <a:tr h="370840">
                <a:tc vMerge="1">
                  <a:txBody>
                    <a:bodyPr/>
                    <a:lstStyle/>
                    <a:p>
                      <a:endParaRPr lang="tr-TR" dirty="0"/>
                    </a:p>
                  </a:txBody>
                  <a:tcPr/>
                </a:tc>
                <a:tc>
                  <a:txBody>
                    <a:bodyPr/>
                    <a:lstStyle/>
                    <a:p>
                      <a:r>
                        <a:rPr lang="tr-TR" dirty="0" smtClean="0"/>
                        <a:t>Derece</a:t>
                      </a:r>
                      <a:endParaRPr lang="tr-TR" dirty="0"/>
                    </a:p>
                  </a:txBody>
                  <a:tcPr/>
                </a:tc>
                <a:tc>
                  <a:txBody>
                    <a:bodyPr/>
                    <a:lstStyle/>
                    <a:p>
                      <a:r>
                        <a:rPr lang="tr-TR" dirty="0" smtClean="0"/>
                        <a:t>Kademe</a:t>
                      </a:r>
                      <a:endParaRPr lang="tr-TR" dirty="0"/>
                    </a:p>
                  </a:txBody>
                  <a:tcPr/>
                </a:tc>
                <a:tc>
                  <a:txBody>
                    <a:bodyPr/>
                    <a:lstStyle/>
                    <a:p>
                      <a:r>
                        <a:rPr lang="tr-TR" dirty="0" smtClean="0"/>
                        <a:t>Derece</a:t>
                      </a:r>
                      <a:endParaRPr lang="tr-TR" dirty="0"/>
                    </a:p>
                  </a:txBody>
                  <a:tcPr/>
                </a:tc>
                <a:tc>
                  <a:txBody>
                    <a:bodyPr/>
                    <a:lstStyle/>
                    <a:p>
                      <a:r>
                        <a:rPr lang="tr-TR" dirty="0" smtClean="0"/>
                        <a:t>Kademe</a:t>
                      </a:r>
                      <a:endParaRPr lang="tr-TR" dirty="0"/>
                    </a:p>
                  </a:txBody>
                  <a:tcPr/>
                </a:tc>
              </a:tr>
              <a:tr h="370840">
                <a:tc>
                  <a:txBody>
                    <a:bodyPr/>
                    <a:lstStyle/>
                    <a:p>
                      <a:r>
                        <a:rPr lang="tr-TR" dirty="0" smtClean="0"/>
                        <a:t>İlkokul</a:t>
                      </a:r>
                      <a:endParaRPr lang="tr-TR" dirty="0"/>
                    </a:p>
                  </a:txBody>
                  <a:tcPr/>
                </a:tc>
                <a:tc>
                  <a:txBody>
                    <a:bodyPr/>
                    <a:lstStyle/>
                    <a:p>
                      <a:r>
                        <a:rPr lang="tr-TR" dirty="0" smtClean="0"/>
                        <a:t>15</a:t>
                      </a:r>
                      <a:endParaRPr lang="tr-TR" dirty="0"/>
                    </a:p>
                  </a:txBody>
                  <a:tcPr/>
                </a:tc>
                <a:tc>
                  <a:txBody>
                    <a:bodyPr/>
                    <a:lstStyle/>
                    <a:p>
                      <a:r>
                        <a:rPr lang="tr-TR" dirty="0" smtClean="0"/>
                        <a:t>1</a:t>
                      </a:r>
                      <a:endParaRPr lang="tr-TR" dirty="0"/>
                    </a:p>
                  </a:txBody>
                  <a:tcPr/>
                </a:tc>
                <a:tc>
                  <a:txBody>
                    <a:bodyPr/>
                    <a:lstStyle/>
                    <a:p>
                      <a:r>
                        <a:rPr lang="tr-TR" dirty="0" smtClean="0"/>
                        <a:t>7</a:t>
                      </a:r>
                      <a:endParaRPr lang="tr-TR" dirty="0"/>
                    </a:p>
                  </a:txBody>
                  <a:tcPr/>
                </a:tc>
                <a:tc>
                  <a:txBody>
                    <a:bodyPr/>
                    <a:lstStyle/>
                    <a:p>
                      <a:r>
                        <a:rPr lang="tr-TR" dirty="0" smtClean="0"/>
                        <a:t>Son </a:t>
                      </a:r>
                      <a:endParaRPr lang="tr-TR" dirty="0"/>
                    </a:p>
                  </a:txBody>
                  <a:tcPr/>
                </a:tc>
              </a:tr>
              <a:tr h="370840">
                <a:tc>
                  <a:txBody>
                    <a:bodyPr/>
                    <a:lstStyle/>
                    <a:p>
                      <a:r>
                        <a:rPr lang="tr-TR" dirty="0" smtClean="0"/>
                        <a:t>Ortaokul</a:t>
                      </a:r>
                      <a:endParaRPr lang="tr-TR" dirty="0"/>
                    </a:p>
                  </a:txBody>
                  <a:tcPr/>
                </a:tc>
                <a:tc>
                  <a:txBody>
                    <a:bodyPr/>
                    <a:lstStyle/>
                    <a:p>
                      <a:r>
                        <a:rPr lang="tr-TR" dirty="0" smtClean="0"/>
                        <a:t>14</a:t>
                      </a:r>
                      <a:endParaRPr lang="tr-TR" dirty="0"/>
                    </a:p>
                  </a:txBody>
                  <a:tcPr/>
                </a:tc>
                <a:tc>
                  <a:txBody>
                    <a:bodyPr/>
                    <a:lstStyle/>
                    <a:p>
                      <a:r>
                        <a:rPr lang="tr-TR" dirty="0" smtClean="0"/>
                        <a:t>2</a:t>
                      </a:r>
                      <a:endParaRPr lang="tr-TR" dirty="0"/>
                    </a:p>
                  </a:txBody>
                  <a:tcPr/>
                </a:tc>
                <a:tc>
                  <a:txBody>
                    <a:bodyPr/>
                    <a:lstStyle/>
                    <a:p>
                      <a:r>
                        <a:rPr lang="tr-TR" dirty="0" smtClean="0"/>
                        <a:t>5</a:t>
                      </a:r>
                      <a:endParaRPr lang="tr-TR" dirty="0"/>
                    </a:p>
                  </a:txBody>
                  <a:tcPr/>
                </a:tc>
                <a:tc>
                  <a:txBody>
                    <a:bodyPr/>
                    <a:lstStyle/>
                    <a:p>
                      <a:r>
                        <a:rPr lang="tr-TR" dirty="0" smtClean="0"/>
                        <a:t>Son</a:t>
                      </a:r>
                      <a:endParaRPr lang="tr-TR" dirty="0"/>
                    </a:p>
                  </a:txBody>
                  <a:tcPr/>
                </a:tc>
              </a:tr>
              <a:tr h="370840">
                <a:tc>
                  <a:txBody>
                    <a:bodyPr/>
                    <a:lstStyle/>
                    <a:p>
                      <a:r>
                        <a:rPr lang="tr-TR" dirty="0" smtClean="0"/>
                        <a:t>Lise</a:t>
                      </a:r>
                      <a:endParaRPr lang="tr-TR" dirty="0"/>
                    </a:p>
                  </a:txBody>
                  <a:tcPr/>
                </a:tc>
                <a:tc>
                  <a:txBody>
                    <a:bodyPr/>
                    <a:lstStyle/>
                    <a:p>
                      <a:r>
                        <a:rPr lang="tr-TR" dirty="0" smtClean="0"/>
                        <a:t>13</a:t>
                      </a:r>
                      <a:endParaRPr lang="tr-TR" dirty="0"/>
                    </a:p>
                  </a:txBody>
                  <a:tcPr/>
                </a:tc>
                <a:tc>
                  <a:txBody>
                    <a:bodyPr/>
                    <a:lstStyle/>
                    <a:p>
                      <a:r>
                        <a:rPr lang="tr-TR" dirty="0" smtClean="0"/>
                        <a:t>3</a:t>
                      </a:r>
                      <a:endParaRPr lang="tr-TR" dirty="0"/>
                    </a:p>
                  </a:txBody>
                  <a:tcPr/>
                </a:tc>
                <a:tc>
                  <a:txBody>
                    <a:bodyPr/>
                    <a:lstStyle/>
                    <a:p>
                      <a:r>
                        <a:rPr lang="tr-TR" dirty="0" smtClean="0"/>
                        <a:t>3</a:t>
                      </a:r>
                      <a:endParaRPr lang="tr-TR" dirty="0"/>
                    </a:p>
                  </a:txBody>
                  <a:tcPr/>
                </a:tc>
                <a:tc>
                  <a:txBody>
                    <a:bodyPr/>
                    <a:lstStyle/>
                    <a:p>
                      <a:r>
                        <a:rPr lang="tr-TR" dirty="0" smtClean="0"/>
                        <a:t>Son</a:t>
                      </a:r>
                      <a:endParaRPr lang="tr-TR" dirty="0"/>
                    </a:p>
                  </a:txBody>
                  <a:tcPr/>
                </a:tc>
              </a:tr>
              <a:tr h="370840">
                <a:tc>
                  <a:txBody>
                    <a:bodyPr/>
                    <a:lstStyle/>
                    <a:p>
                      <a:r>
                        <a:rPr lang="tr-TR" dirty="0" smtClean="0"/>
                        <a:t>Lise dengi</a:t>
                      </a:r>
                      <a:r>
                        <a:rPr lang="tr-TR" baseline="0" dirty="0" smtClean="0"/>
                        <a:t> mesleki ve teknik öğr.bitirenler</a:t>
                      </a:r>
                      <a:endParaRPr lang="tr-TR" dirty="0"/>
                    </a:p>
                  </a:txBody>
                  <a:tcPr/>
                </a:tc>
                <a:tc>
                  <a:txBody>
                    <a:bodyPr/>
                    <a:lstStyle/>
                    <a:p>
                      <a:r>
                        <a:rPr lang="tr-TR" dirty="0" smtClean="0"/>
                        <a:t>12</a:t>
                      </a:r>
                      <a:endParaRPr lang="tr-TR" dirty="0"/>
                    </a:p>
                  </a:txBody>
                  <a:tcPr/>
                </a:tc>
                <a:tc>
                  <a:txBody>
                    <a:bodyPr/>
                    <a:lstStyle/>
                    <a:p>
                      <a:r>
                        <a:rPr lang="tr-TR" dirty="0" smtClean="0"/>
                        <a:t>2</a:t>
                      </a:r>
                      <a:endParaRPr lang="tr-TR" dirty="0"/>
                    </a:p>
                  </a:txBody>
                  <a:tcPr/>
                </a:tc>
                <a:tc>
                  <a:txBody>
                    <a:bodyPr/>
                    <a:lstStyle/>
                    <a:p>
                      <a:r>
                        <a:rPr lang="tr-TR" dirty="0" smtClean="0"/>
                        <a:t>3</a:t>
                      </a:r>
                      <a:endParaRPr lang="tr-TR" dirty="0"/>
                    </a:p>
                  </a:txBody>
                  <a:tcPr/>
                </a:tc>
                <a:tc>
                  <a:txBody>
                    <a:bodyPr/>
                    <a:lstStyle/>
                    <a:p>
                      <a:r>
                        <a:rPr lang="tr-TR" dirty="0" smtClean="0"/>
                        <a:t>Son</a:t>
                      </a:r>
                      <a:endParaRPr lang="tr-TR" dirty="0"/>
                    </a:p>
                  </a:txBody>
                  <a:tcPr/>
                </a:tc>
              </a:tr>
              <a:tr h="370840">
                <a:tc>
                  <a:txBody>
                    <a:bodyPr/>
                    <a:lstStyle/>
                    <a:p>
                      <a:r>
                        <a:rPr lang="tr-TR" dirty="0" smtClean="0"/>
                        <a:t>2 yıllık</a:t>
                      </a:r>
                      <a:r>
                        <a:rPr lang="tr-TR" baseline="0" dirty="0" smtClean="0"/>
                        <a:t> yüksek öğrenim</a:t>
                      </a:r>
                      <a:endParaRPr lang="tr-TR" dirty="0"/>
                    </a:p>
                  </a:txBody>
                  <a:tcPr/>
                </a:tc>
                <a:tc>
                  <a:txBody>
                    <a:bodyPr/>
                    <a:lstStyle/>
                    <a:p>
                      <a:r>
                        <a:rPr lang="tr-TR" dirty="0" smtClean="0"/>
                        <a:t>10</a:t>
                      </a:r>
                      <a:endParaRPr lang="tr-TR" dirty="0"/>
                    </a:p>
                  </a:txBody>
                  <a:tcPr/>
                </a:tc>
                <a:tc>
                  <a:txBody>
                    <a:bodyPr/>
                    <a:lstStyle/>
                    <a:p>
                      <a:r>
                        <a:rPr lang="tr-TR" dirty="0" smtClean="0"/>
                        <a:t>2</a:t>
                      </a:r>
                      <a:endParaRPr lang="tr-TR" dirty="0"/>
                    </a:p>
                  </a:txBody>
                  <a:tcPr/>
                </a:tc>
                <a:tc>
                  <a:txBody>
                    <a:bodyPr/>
                    <a:lstStyle/>
                    <a:p>
                      <a:r>
                        <a:rPr lang="tr-TR" dirty="0" smtClean="0"/>
                        <a:t>1</a:t>
                      </a:r>
                      <a:endParaRPr lang="tr-TR" dirty="0"/>
                    </a:p>
                  </a:txBody>
                  <a:tcPr/>
                </a:tc>
                <a:tc>
                  <a:txBody>
                    <a:bodyPr/>
                    <a:lstStyle/>
                    <a:p>
                      <a:r>
                        <a:rPr lang="tr-TR" dirty="0" smtClean="0"/>
                        <a:t>Son</a:t>
                      </a:r>
                      <a:endParaRPr lang="tr-TR" dirty="0"/>
                    </a:p>
                  </a:txBody>
                  <a:tcPr/>
                </a:tc>
              </a:tr>
              <a:tr h="370840">
                <a:tc>
                  <a:txBody>
                    <a:bodyPr/>
                    <a:lstStyle/>
                    <a:p>
                      <a:r>
                        <a:rPr lang="tr-TR" dirty="0" smtClean="0"/>
                        <a:t>4 yıllık yüksek</a:t>
                      </a:r>
                      <a:r>
                        <a:rPr lang="tr-TR" baseline="0" dirty="0" smtClean="0"/>
                        <a:t> öğrenim</a:t>
                      </a:r>
                      <a:endParaRPr lang="tr-TR" dirty="0"/>
                    </a:p>
                  </a:txBody>
                  <a:tcPr/>
                </a:tc>
                <a:tc>
                  <a:txBody>
                    <a:bodyPr/>
                    <a:lstStyle/>
                    <a:p>
                      <a:r>
                        <a:rPr lang="tr-TR" dirty="0" smtClean="0"/>
                        <a:t>9</a:t>
                      </a:r>
                      <a:endParaRPr lang="tr-TR" dirty="0"/>
                    </a:p>
                  </a:txBody>
                  <a:tcPr/>
                </a:tc>
                <a:tc>
                  <a:txBody>
                    <a:bodyPr/>
                    <a:lstStyle/>
                    <a:p>
                      <a:r>
                        <a:rPr lang="tr-TR" dirty="0" smtClean="0"/>
                        <a:t>1</a:t>
                      </a:r>
                      <a:endParaRPr lang="tr-TR" dirty="0"/>
                    </a:p>
                  </a:txBody>
                  <a:tcPr/>
                </a:tc>
                <a:tc>
                  <a:txBody>
                    <a:bodyPr/>
                    <a:lstStyle/>
                    <a:p>
                      <a:r>
                        <a:rPr lang="tr-TR" dirty="0" smtClean="0"/>
                        <a:t>1</a:t>
                      </a:r>
                      <a:endParaRPr lang="tr-TR" dirty="0"/>
                    </a:p>
                  </a:txBody>
                  <a:tcPr/>
                </a:tc>
                <a:tc>
                  <a:txBody>
                    <a:bodyPr/>
                    <a:lstStyle/>
                    <a:p>
                      <a:r>
                        <a:rPr lang="tr-TR" dirty="0" smtClean="0"/>
                        <a:t>Son </a:t>
                      </a:r>
                    </a:p>
                    <a:p>
                      <a:endParaRPr lang="tr-TR"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50938" y="214313"/>
            <a:ext cx="7793037" cy="982439"/>
          </a:xfrm>
        </p:spPr>
        <p:txBody>
          <a:bodyPr/>
          <a:lstStyle/>
          <a:p>
            <a:pPr eaLnBrk="1" hangingPunct="1"/>
            <a:r>
              <a:rPr lang="tr-TR" altLang="tr-TR" sz="2000" b="1" dirty="0" smtClean="0">
                <a:latin typeface="Times New Roman" pitchFamily="18" charset="0"/>
                <a:cs typeface="Times New Roman" pitchFamily="18" charset="0"/>
              </a:rPr>
              <a:t>Üniversitemize Atanacak Personelden İstenen Belgeler</a:t>
            </a:r>
          </a:p>
        </p:txBody>
      </p:sp>
      <p:sp>
        <p:nvSpPr>
          <p:cNvPr id="2" name="İçerik Yer Tutucusu 1"/>
          <p:cNvSpPr>
            <a:spLocks noGrp="1"/>
          </p:cNvSpPr>
          <p:nvPr>
            <p:ph idx="1"/>
          </p:nvPr>
        </p:nvSpPr>
        <p:spPr>
          <a:xfrm>
            <a:off x="467544" y="1484784"/>
            <a:ext cx="8487544" cy="4968552"/>
          </a:xfrm>
        </p:spPr>
        <p:txBody>
          <a:bodyPr/>
          <a:lstStyle/>
          <a:p>
            <a:pPr marL="0" indent="0">
              <a:buNone/>
            </a:pPr>
            <a:endParaRPr lang="tr-TR" sz="1600" dirty="0" smtClean="0">
              <a:latin typeface="Times New Roman" panose="02020603050405020304" pitchFamily="18" charset="0"/>
              <a:cs typeface="Times New Roman" panose="02020603050405020304" pitchFamily="18" charset="0"/>
            </a:endParaRPr>
          </a:p>
          <a:p>
            <a:pPr marL="0" indent="0">
              <a:buNone/>
            </a:pPr>
            <a:endParaRPr lang="tr-TR" sz="1600" dirty="0" smtClean="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1- </a:t>
            </a:r>
            <a:r>
              <a:rPr lang="tr-TR" sz="1600" dirty="0">
                <a:latin typeface="Times New Roman" panose="02020603050405020304" pitchFamily="18" charset="0"/>
                <a:cs typeface="Times New Roman" panose="02020603050405020304" pitchFamily="18" charset="0"/>
              </a:rPr>
              <a:t>Diploma veya geçici mezuniyet belgesinin aslı (Eğer bunlar yurtdışından alınmış ise YÖK’ten alınacak denklik </a:t>
            </a:r>
            <a:r>
              <a:rPr lang="tr-TR" sz="1600" dirty="0" smtClean="0">
                <a:latin typeface="Times New Roman" panose="02020603050405020304" pitchFamily="18" charset="0"/>
                <a:cs typeface="Times New Roman" panose="02020603050405020304" pitchFamily="18" charset="0"/>
              </a:rPr>
              <a:t>belgesi)</a:t>
            </a:r>
          </a:p>
          <a:p>
            <a:pPr marL="0" indent="0">
              <a:buNone/>
            </a:pPr>
            <a:r>
              <a:rPr lang="tr-TR" sz="1600" dirty="0" smtClean="0">
                <a:latin typeface="Times New Roman" panose="02020603050405020304" pitchFamily="18" charset="0"/>
                <a:cs typeface="Times New Roman" panose="02020603050405020304" pitchFamily="18" charset="0"/>
              </a:rPr>
              <a:t>2- </a:t>
            </a:r>
            <a:r>
              <a:rPr lang="tr-TR" sz="1600" u="sng" dirty="0">
                <a:latin typeface="Times New Roman" panose="02020603050405020304" pitchFamily="18" charset="0"/>
                <a:cs typeface="Times New Roman" panose="02020603050405020304" pitchFamily="18" charset="0"/>
                <a:hlinkClick r:id="rId3"/>
              </a:rPr>
              <a:t>Atama Başvuru </a:t>
            </a:r>
            <a:r>
              <a:rPr lang="tr-TR" sz="1600" u="sng" dirty="0" smtClean="0">
                <a:latin typeface="Times New Roman" panose="02020603050405020304" pitchFamily="18" charset="0"/>
                <a:cs typeface="Times New Roman" panose="02020603050405020304" pitchFamily="18" charset="0"/>
                <a:hlinkClick r:id="rId3"/>
              </a:rPr>
              <a:t>Formu</a:t>
            </a:r>
            <a:r>
              <a:rPr lang="tr-TR" sz="1600" dirty="0" smtClean="0">
                <a:latin typeface="Times New Roman" panose="02020603050405020304" pitchFamily="18" charset="0"/>
                <a:cs typeface="Times New Roman" panose="02020603050405020304" pitchFamily="18" charset="0"/>
              </a:rPr>
              <a:t>(FR-0258)</a:t>
            </a:r>
            <a:endParaRPr lang="tr-TR" sz="1600" dirty="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3- Özgeçmiş</a:t>
            </a:r>
          </a:p>
          <a:p>
            <a:pPr marL="0" indent="0">
              <a:buNone/>
            </a:pPr>
            <a:r>
              <a:rPr lang="tr-TR" sz="1600" dirty="0" smtClean="0">
                <a:latin typeface="Times New Roman" panose="02020603050405020304" pitchFamily="18" charset="0"/>
                <a:cs typeface="Times New Roman" panose="02020603050405020304" pitchFamily="18" charset="0"/>
              </a:rPr>
              <a:t>4- </a:t>
            </a:r>
            <a:r>
              <a:rPr lang="tr-TR" sz="1600" dirty="0">
                <a:latin typeface="Times New Roman" panose="02020603050405020304" pitchFamily="18" charset="0"/>
                <a:cs typeface="Times New Roman" panose="02020603050405020304" pitchFamily="18" charset="0"/>
              </a:rPr>
              <a:t>Fotoğraf (1 adet</a:t>
            </a:r>
            <a:r>
              <a:rPr lang="tr-TR" sz="1600" dirty="0" smtClean="0">
                <a:latin typeface="Times New Roman" panose="02020603050405020304" pitchFamily="18" charset="0"/>
                <a:cs typeface="Times New Roman" panose="02020603050405020304" pitchFamily="18" charset="0"/>
              </a:rPr>
              <a:t>)</a:t>
            </a:r>
          </a:p>
          <a:p>
            <a:pPr marL="0" indent="0">
              <a:buNone/>
            </a:pPr>
            <a:r>
              <a:rPr lang="tr-TR" sz="1600" dirty="0" smtClean="0">
                <a:latin typeface="Times New Roman" panose="02020603050405020304" pitchFamily="18" charset="0"/>
                <a:cs typeface="Times New Roman" panose="02020603050405020304" pitchFamily="18" charset="0"/>
              </a:rPr>
              <a:t>5- </a:t>
            </a:r>
            <a:r>
              <a:rPr lang="tr-TR" sz="1600" u="sng" dirty="0">
                <a:latin typeface="Times New Roman" panose="02020603050405020304" pitchFamily="18" charset="0"/>
                <a:cs typeface="Times New Roman" panose="02020603050405020304" pitchFamily="18" charset="0"/>
                <a:hlinkClick r:id="rId4"/>
              </a:rPr>
              <a:t>Mal </a:t>
            </a:r>
            <a:r>
              <a:rPr lang="tr-TR" sz="1600" u="sng" dirty="0" smtClean="0">
                <a:latin typeface="Times New Roman" panose="02020603050405020304" pitchFamily="18" charset="0"/>
                <a:cs typeface="Times New Roman" panose="02020603050405020304" pitchFamily="18" charset="0"/>
                <a:hlinkClick r:id="rId4"/>
              </a:rPr>
              <a:t>Beyanı</a:t>
            </a:r>
            <a:r>
              <a:rPr lang="tr-TR" sz="1600" u="sng" dirty="0" smtClean="0">
                <a:latin typeface="Times New Roman" panose="02020603050405020304" pitchFamily="18" charset="0"/>
                <a:cs typeface="Times New Roman" panose="02020603050405020304" pitchFamily="18" charset="0"/>
              </a:rPr>
              <a:t>(FR-0255)</a:t>
            </a:r>
            <a:endParaRPr lang="tr-TR" sz="1600" dirty="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6- </a:t>
            </a:r>
            <a:r>
              <a:rPr lang="tr-TR" sz="1600" u="sng" dirty="0">
                <a:latin typeface="Times New Roman" panose="02020603050405020304" pitchFamily="18" charset="0"/>
                <a:cs typeface="Times New Roman" panose="02020603050405020304" pitchFamily="18" charset="0"/>
                <a:hlinkClick r:id="rId5"/>
              </a:rPr>
              <a:t>Kişisel Beyan </a:t>
            </a:r>
            <a:r>
              <a:rPr lang="tr-TR" sz="1600" u="sng" dirty="0" smtClean="0">
                <a:latin typeface="Times New Roman" panose="02020603050405020304" pitchFamily="18" charset="0"/>
                <a:cs typeface="Times New Roman" panose="02020603050405020304" pitchFamily="18" charset="0"/>
                <a:hlinkClick r:id="rId5"/>
              </a:rPr>
              <a:t>Formu</a:t>
            </a:r>
            <a:r>
              <a:rPr lang="tr-TR" sz="1600" u="sng" dirty="0" smtClean="0">
                <a:latin typeface="Times New Roman" panose="02020603050405020304" pitchFamily="18" charset="0"/>
                <a:cs typeface="Times New Roman" panose="02020603050405020304" pitchFamily="18" charset="0"/>
              </a:rPr>
              <a:t>FR-0270)</a:t>
            </a:r>
            <a:endParaRPr lang="tr-TR" sz="1600" dirty="0">
              <a:latin typeface="Times New Roman" panose="02020603050405020304" pitchFamily="18" charset="0"/>
              <a:cs typeface="Times New Roman" panose="02020603050405020304" pitchFamily="18" charset="0"/>
            </a:endParaRPr>
          </a:p>
          <a:p>
            <a:pPr marL="0" indent="0">
              <a:buNone/>
            </a:pPr>
            <a:r>
              <a:rPr lang="tr-TR" sz="1600" dirty="0" smtClean="0">
                <a:latin typeface="Times New Roman" panose="02020603050405020304" pitchFamily="18" charset="0"/>
                <a:cs typeface="Times New Roman" panose="02020603050405020304" pitchFamily="18" charset="0"/>
              </a:rPr>
              <a:t>7- </a:t>
            </a:r>
            <a:r>
              <a:rPr lang="tr-TR" sz="1600" dirty="0">
                <a:latin typeface="Times New Roman" panose="02020603050405020304" pitchFamily="18" charset="0"/>
                <a:cs typeface="Times New Roman" panose="02020603050405020304" pitchFamily="18" charset="0"/>
              </a:rPr>
              <a:t>Daha önce kamu kurumlarında çalışmış ise, çalıştığını gösterir belge (Hizmet Belgesi)</a:t>
            </a:r>
          </a:p>
          <a:p>
            <a:pPr marL="0" indent="0">
              <a:buNone/>
            </a:pPr>
            <a:r>
              <a:rPr lang="tr-TR" sz="1600" dirty="0" smtClean="0">
                <a:latin typeface="Times New Roman" panose="02020603050405020304" pitchFamily="18" charset="0"/>
                <a:cs typeface="Times New Roman" panose="02020603050405020304" pitchFamily="18" charset="0"/>
              </a:rPr>
              <a:t>8- </a:t>
            </a:r>
            <a:r>
              <a:rPr lang="tr-TR" sz="1600" dirty="0">
                <a:latin typeface="Times New Roman" panose="02020603050405020304" pitchFamily="18" charset="0"/>
                <a:cs typeface="Times New Roman" panose="02020603050405020304" pitchFamily="18" charset="0"/>
              </a:rPr>
              <a:t>Askerlik durum belgesi (SGK programına giriş </a:t>
            </a:r>
            <a:r>
              <a:rPr lang="tr-TR" sz="1600" dirty="0" smtClean="0">
                <a:latin typeface="Times New Roman" panose="02020603050405020304" pitchFamily="18" charset="0"/>
                <a:cs typeface="Times New Roman" panose="02020603050405020304" pitchFamily="18" charset="0"/>
              </a:rPr>
              <a:t>nedeniyle)</a:t>
            </a:r>
          </a:p>
          <a:p>
            <a:pPr marL="0" indent="0">
              <a:buNone/>
            </a:pPr>
            <a:r>
              <a:rPr lang="tr-TR" sz="1600" dirty="0" smtClean="0">
                <a:latin typeface="Times New Roman" panose="02020603050405020304" pitchFamily="18" charset="0"/>
                <a:cs typeface="Times New Roman" panose="02020603050405020304" pitchFamily="18" charset="0"/>
              </a:rPr>
              <a:t>9- </a:t>
            </a:r>
            <a:r>
              <a:rPr lang="tr-TR" sz="1600" dirty="0">
                <a:latin typeface="Times New Roman" panose="02020603050405020304" pitchFamily="18" charset="0"/>
                <a:cs typeface="Times New Roman" panose="02020603050405020304" pitchFamily="18" charset="0"/>
              </a:rPr>
              <a:t>Varsa ortaöğretim hazırlık sınıfında başarılı geçen öğrenimini gösteren </a:t>
            </a:r>
            <a:r>
              <a:rPr lang="tr-TR" sz="1600" dirty="0" smtClean="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belge</a:t>
            </a:r>
          </a:p>
          <a:p>
            <a:pPr marL="0" indent="0">
              <a:buNone/>
            </a:pPr>
            <a:r>
              <a:rPr lang="tr-TR" sz="1600" dirty="0">
                <a:latin typeface="Times New Roman" panose="02020603050405020304" pitchFamily="18" charset="0"/>
                <a:cs typeface="Times New Roman" panose="02020603050405020304" pitchFamily="18" charset="0"/>
              </a:rPr>
              <a:t> </a:t>
            </a:r>
          </a:p>
          <a:p>
            <a:pPr algn="ctr"/>
            <a:endParaRPr lang="tr-TR" sz="2000" dirty="0">
              <a:latin typeface="Times New Roman" panose="02020603050405020304" pitchFamily="18" charset="0"/>
              <a:cs typeface="Times New Roman" panose="02020603050405020304" pitchFamily="18" charset="0"/>
            </a:endParaRPr>
          </a:p>
        </p:txBody>
      </p:sp>
      <p:sp>
        <p:nvSpPr>
          <p:cNvPr id="12" name="11 Dikdörtgen"/>
          <p:cNvSpPr/>
          <p:nvPr/>
        </p:nvSpPr>
        <p:spPr>
          <a:xfrm>
            <a:off x="467544" y="1700808"/>
            <a:ext cx="8280920" cy="954107"/>
          </a:xfrm>
          <a:prstGeom prst="rect">
            <a:avLst/>
          </a:prstGeom>
        </p:spPr>
        <p:txBody>
          <a:bodyPr wrap="square">
            <a:spAutoFit/>
          </a:bodyPr>
          <a:lstStyle/>
          <a:p>
            <a:r>
              <a:rPr lang="tr-TR" altLang="tr-TR" sz="2800" dirty="0" smtClean="0">
                <a:latin typeface="+mn-lt"/>
              </a:rPr>
              <a:t> </a:t>
            </a:r>
            <a:endParaRPr lang="tr-TR" altLang="tr-TR" sz="2800" b="1" dirty="0"/>
          </a:p>
          <a:p>
            <a:endParaRPr lang="tr-TR" sz="2800" dirty="0" smtClean="0"/>
          </a:p>
        </p:txBody>
      </p:sp>
    </p:spTree>
    <p:extLst>
      <p:ext uri="{BB962C8B-B14F-4D97-AF65-F5344CB8AC3E}">
        <p14:creationId xmlns:p14="http://schemas.microsoft.com/office/powerpoint/2010/main" val="1636687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50938" y="214313"/>
            <a:ext cx="7793037" cy="1270471"/>
          </a:xfrm>
        </p:spPr>
        <p:txBody>
          <a:bodyPr/>
          <a:lstStyle/>
          <a:p>
            <a:pPr eaLnBrk="1" hangingPunct="1"/>
            <a:r>
              <a:rPr lang="tr-TR" altLang="tr-TR" sz="3600" b="1" dirty="0" smtClean="0">
                <a:latin typeface="Times New Roman" pitchFamily="18" charset="0"/>
                <a:cs typeface="Times New Roman" pitchFamily="18" charset="0"/>
              </a:rPr>
              <a:t>İlgili Mevzuat ve Yönetmelikler</a:t>
            </a:r>
          </a:p>
        </p:txBody>
      </p:sp>
      <p:sp>
        <p:nvSpPr>
          <p:cNvPr id="12" name="11 Dikdörtgen"/>
          <p:cNvSpPr/>
          <p:nvPr/>
        </p:nvSpPr>
        <p:spPr>
          <a:xfrm>
            <a:off x="0" y="1700808"/>
            <a:ext cx="9144000" cy="5509200"/>
          </a:xfrm>
          <a:prstGeom prst="rect">
            <a:avLst/>
          </a:prstGeom>
        </p:spPr>
        <p:txBody>
          <a:bodyPr wrap="square">
            <a:spAutoFit/>
          </a:bodyPr>
          <a:lstStyle/>
          <a:p>
            <a:r>
              <a:rPr lang="tr-TR" altLang="tr-TR" sz="2800" dirty="0" smtClean="0">
                <a:latin typeface="+mn-lt"/>
              </a:rPr>
              <a:t> </a:t>
            </a:r>
            <a:r>
              <a:rPr lang="tr-TR" sz="2800" b="1" dirty="0" smtClean="0"/>
              <a:t> </a:t>
            </a:r>
            <a:endParaRPr lang="tr-TR" sz="2800" dirty="0" smtClean="0"/>
          </a:p>
          <a:p>
            <a:pPr lvl="1">
              <a:buFont typeface="Arial" pitchFamily="34" charset="0"/>
              <a:buChar char="•"/>
            </a:pPr>
            <a:r>
              <a:rPr lang="tr-TR" sz="2000" dirty="0" smtClean="0">
                <a:latin typeface="Times New Roman" pitchFamily="18" charset="0"/>
                <a:cs typeface="Times New Roman" pitchFamily="18" charset="0"/>
              </a:rPr>
              <a:t>2547 sayılı Yükseköğretim Mevzuatı </a:t>
            </a:r>
            <a:r>
              <a:rPr lang="tr-TR" sz="2000" b="1" dirty="0" smtClean="0">
                <a:latin typeface="Times New Roman" pitchFamily="18" charset="0"/>
                <a:cs typeface="Times New Roman" pitchFamily="18" charset="0"/>
              </a:rPr>
              <a:t>(DŞ-005)</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657 sayılı Devlet Memurları Kanunu ve Kamu Personeli Mevzuatı </a:t>
            </a:r>
            <a:r>
              <a:rPr lang="tr-TR" sz="2000" b="1" dirty="0" smtClean="0">
                <a:latin typeface="Times New Roman" pitchFamily="18" charset="0"/>
                <a:cs typeface="Times New Roman" pitchFamily="18" charset="0"/>
              </a:rPr>
              <a:t>(DŞ-009)</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2914 Personel Kanunu </a:t>
            </a:r>
            <a:r>
              <a:rPr lang="tr-TR" sz="2000" b="1" dirty="0" smtClean="0">
                <a:latin typeface="Times New Roman" pitchFamily="18" charset="0"/>
                <a:cs typeface="Times New Roman" pitchFamily="18" charset="0"/>
              </a:rPr>
              <a:t>(DŞ-010)</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1416 sayılı Ecnebi Memleketlere Gönderilecek Talebe Hakkında Kanun </a:t>
            </a:r>
            <a:r>
              <a:rPr lang="tr-TR" sz="2000" b="1" dirty="0" smtClean="0">
                <a:latin typeface="Times New Roman" pitchFamily="18" charset="0"/>
                <a:cs typeface="Times New Roman" pitchFamily="18" charset="0"/>
              </a:rPr>
              <a:t>(DŞ-21)</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Öğretim Üyeliğine Yükseltme ve Atanma Yönetmeliği </a:t>
            </a:r>
            <a:r>
              <a:rPr lang="tr-TR" sz="2000" b="1" dirty="0" smtClean="0">
                <a:latin typeface="Times New Roman" pitchFamily="18" charset="0"/>
                <a:cs typeface="Times New Roman" pitchFamily="18" charset="0"/>
              </a:rPr>
              <a:t>(DŞ-058)</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Öğretim Üyesi Dışındaki Öğretim Elemanı Kadrolarına Naklen Veya Açıktan Yapılacak Atamalarda Uygulanacak Merkezi Sınav İle Giriş Sınavlarına İlişkin Usul ve Esaslar Hakkında Yönetmelik </a:t>
            </a:r>
            <a:r>
              <a:rPr lang="tr-TR" sz="2000" b="1" dirty="0" smtClean="0">
                <a:latin typeface="Times New Roman" pitchFamily="18" charset="0"/>
                <a:cs typeface="Times New Roman" pitchFamily="18" charset="0"/>
              </a:rPr>
              <a:t>(DŞ-059)</a:t>
            </a:r>
          </a:p>
          <a:p>
            <a:endParaRPr lang="tr-TR" sz="2000" dirty="0" smtClean="0">
              <a:latin typeface="Times New Roman" pitchFamily="18" charset="0"/>
              <a:cs typeface="Times New Roman" pitchFamily="18" charset="0"/>
            </a:endParaRPr>
          </a:p>
          <a:p>
            <a:pPr lvl="1">
              <a:buFont typeface="Arial" pitchFamily="34" charset="0"/>
              <a:buChar char="•"/>
            </a:pPr>
            <a:r>
              <a:rPr lang="tr-TR" sz="2000" dirty="0" smtClean="0">
                <a:latin typeface="Times New Roman" pitchFamily="18" charset="0"/>
                <a:cs typeface="Times New Roman" pitchFamily="18" charset="0"/>
              </a:rPr>
              <a:t>78 sayılı Kanun Hükmünde Kararname </a:t>
            </a:r>
            <a:r>
              <a:rPr lang="tr-TR" sz="2000" b="1" dirty="0" smtClean="0">
                <a:latin typeface="Times New Roman" pitchFamily="18" charset="0"/>
                <a:cs typeface="Times New Roman" pitchFamily="18" charset="0"/>
              </a:rPr>
              <a:t>(DŞ-083)</a:t>
            </a:r>
            <a:endParaRPr lang="tr-TR" sz="2000" dirty="0" smtClean="0">
              <a:latin typeface="Times New Roman" pitchFamily="18" charset="0"/>
              <a:cs typeface="Times New Roman" pitchFamily="18" charset="0"/>
            </a:endParaRPr>
          </a:p>
          <a:p>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p:txBody>
          <a:bodyPr/>
          <a:lstStyle/>
          <a:p>
            <a:pPr marL="0" indent="0">
              <a:buNone/>
            </a:pPr>
            <a:endParaRPr lang="tr-TR" sz="5400" dirty="0" smtClean="0"/>
          </a:p>
          <a:p>
            <a:pPr marL="0" indent="0">
              <a:buNone/>
            </a:pPr>
            <a:r>
              <a:rPr lang="tr-TR" sz="5400" dirty="0" smtClean="0"/>
              <a:t>	</a:t>
            </a:r>
            <a:r>
              <a:rPr lang="tr-TR" sz="5400" dirty="0" smtClean="0">
                <a:solidFill>
                  <a:schemeClr val="tx2"/>
                </a:solidFill>
              </a:rPr>
              <a:t>TEŞEKKÜRLER….</a:t>
            </a:r>
          </a:p>
          <a:p>
            <a:pPr marL="0" indent="0">
              <a:buNone/>
            </a:pPr>
            <a:endParaRPr lang="tr-TR" sz="2800" dirty="0" smtClean="0">
              <a:solidFill>
                <a:schemeClr val="tx2"/>
              </a:solidFill>
            </a:endParaRPr>
          </a:p>
          <a:p>
            <a:pPr marL="0" indent="0">
              <a:buNone/>
            </a:pPr>
            <a:endParaRPr lang="tr-TR" sz="1800" dirty="0" smtClean="0">
              <a:solidFill>
                <a:schemeClr val="tx2"/>
              </a:solidFill>
            </a:endParaRPr>
          </a:p>
          <a:p>
            <a:pPr marL="0" indent="0">
              <a:buNone/>
            </a:pPr>
            <a:endParaRPr lang="tr-TR" sz="1800" dirty="0">
              <a:solidFill>
                <a:schemeClr val="tx2"/>
              </a:solidFill>
            </a:endParaRPr>
          </a:p>
          <a:p>
            <a:pPr marL="0" indent="0">
              <a:buNone/>
            </a:pPr>
            <a:r>
              <a:rPr lang="tr-TR" sz="1800" dirty="0" smtClean="0">
                <a:solidFill>
                  <a:schemeClr val="tx2"/>
                </a:solidFill>
              </a:rPr>
              <a:t>			</a:t>
            </a:r>
            <a:endParaRPr lang="tr-TR" sz="1800" dirty="0">
              <a:solidFill>
                <a:schemeClr val="accent3"/>
              </a:solidFill>
            </a:endParaRPr>
          </a:p>
        </p:txBody>
      </p:sp>
    </p:spTree>
    <p:extLst>
      <p:ext uri="{BB962C8B-B14F-4D97-AF65-F5344CB8AC3E}">
        <p14:creationId xmlns:p14="http://schemas.microsoft.com/office/powerpoint/2010/main" val="229407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414487"/>
          </a:xfrm>
        </p:spPr>
        <p:txBody>
          <a:bodyPr/>
          <a:lstStyle/>
          <a:p>
            <a:r>
              <a:rPr lang="tr-TR" sz="3600" b="1" dirty="0" smtClean="0">
                <a:latin typeface="Times New Roman" pitchFamily="18" charset="0"/>
                <a:cs typeface="Times New Roman" pitchFamily="18" charset="0"/>
              </a:rPr>
              <a:t>Akademik Kadronun Sınıflandırılması</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0" y="1484784"/>
            <a:ext cx="8955088" cy="4968552"/>
          </a:xfrm>
        </p:spPr>
        <p:txBody>
          <a:bodyPr/>
          <a:lstStyle/>
          <a:p>
            <a:pPr marL="0" indent="0" eaLnBrk="1" hangingPunct="1">
              <a:buNone/>
            </a:pPr>
            <a:endParaRPr lang="tr-TR" altLang="tr-TR" sz="2000" b="1" dirty="0" smtClean="0">
              <a:solidFill>
                <a:schemeClr val="tx2"/>
              </a:solidFill>
            </a:endParaRPr>
          </a:p>
          <a:p>
            <a:pPr algn="just" eaLnBrk="1" hangingPunct="1"/>
            <a:r>
              <a:rPr lang="tr-TR" altLang="tr-TR" sz="2800" b="1" dirty="0" smtClean="0">
                <a:solidFill>
                  <a:schemeClr val="tx2"/>
                </a:solidFill>
                <a:latin typeface="Times New Roman" pitchFamily="18" charset="0"/>
                <a:cs typeface="Times New Roman" pitchFamily="18" charset="0"/>
              </a:rPr>
              <a:t>Öğretim Elemanı:</a:t>
            </a:r>
            <a:r>
              <a:rPr lang="tr-TR" altLang="tr-TR" sz="2800" dirty="0" smtClean="0">
                <a:solidFill>
                  <a:schemeClr val="tx2"/>
                </a:solidFill>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Yükseköğretim kurumlarında görevli öğretim üyeleri, öğretim görevlileri, okutmanlar ile öğretim yardımcılarıdır (2547 s.k.3/m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400" b="1" dirty="0" smtClean="0">
                <a:solidFill>
                  <a:schemeClr val="tx2"/>
                </a:solidFill>
                <a:latin typeface="Times New Roman" pitchFamily="18" charset="0"/>
                <a:cs typeface="Times New Roman" pitchFamily="18" charset="0"/>
              </a:rPr>
              <a:t>Öğretim Üyeleri</a:t>
            </a:r>
          </a:p>
          <a:p>
            <a:pPr algn="just" eaLnBrk="1" hangingPunct="1"/>
            <a:r>
              <a:rPr lang="tr-TR" altLang="tr-TR" sz="2000" b="1" dirty="0" smtClean="0">
                <a:solidFill>
                  <a:schemeClr val="tx2"/>
                </a:solidFill>
                <a:latin typeface="Times New Roman" pitchFamily="18" charset="0"/>
                <a:cs typeface="Times New Roman" pitchFamily="18" charset="0"/>
              </a:rPr>
              <a:t>Profesör:</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En yüksek düzeydeki akademik unvana sahip kişidir (2547 s.k.3/m-1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000" b="1" dirty="0" smtClean="0">
                <a:solidFill>
                  <a:schemeClr val="tx2"/>
                </a:solidFill>
                <a:latin typeface="Times New Roman" pitchFamily="18" charset="0"/>
                <a:cs typeface="Times New Roman" pitchFamily="18" charset="0"/>
              </a:rPr>
              <a:t>Doçent:</a:t>
            </a:r>
            <a:r>
              <a:rPr lang="tr-TR" altLang="tr-TR" sz="2000" dirty="0" smtClean="0">
                <a:latin typeface="Times New Roman" pitchFamily="18" charset="0"/>
                <a:cs typeface="Times New Roman" pitchFamily="18" charset="0"/>
              </a:rPr>
              <a:t> Doçentlik sınavını başarmış akademik unvana sahip kişidir (2547 s.k.3/m-2 md.).</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000" b="1" dirty="0" smtClean="0">
                <a:solidFill>
                  <a:schemeClr val="tx2"/>
                </a:solidFill>
                <a:latin typeface="Times New Roman" pitchFamily="18" charset="0"/>
                <a:cs typeface="Times New Roman" pitchFamily="18" charset="0"/>
              </a:rPr>
              <a:t>Yardımcı Doçent: </a:t>
            </a:r>
            <a:r>
              <a:rPr lang="tr-TR" altLang="tr-TR" sz="2000" dirty="0" smtClean="0">
                <a:latin typeface="Times New Roman" pitchFamily="18" charset="0"/>
                <a:cs typeface="Times New Roman" pitchFamily="18" charset="0"/>
              </a:rPr>
              <a:t>Doktora çalışmlarını başarıyla tamamlamış, tıpta uzmanlık veya belli sanat dallarında yeterlik belge ve yetkisini kazanmış, ilk kademedeki akademik unvana sahip kişidir (2547 s.k.3/m-3md.).</a:t>
            </a:r>
          </a:p>
          <a:p>
            <a:pPr marL="1693863" lvl="3" indent="-387350" algn="just" eaLnBrk="1" hangingPunct="1">
              <a:spcBef>
                <a:spcPts val="0"/>
              </a:spcBef>
              <a:buNone/>
            </a:pPr>
            <a:endParaRPr lang="tr-TR" altLang="tr-T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414487"/>
          </a:xfrm>
        </p:spPr>
        <p:txBody>
          <a:bodyPr/>
          <a:lstStyle/>
          <a:p>
            <a:r>
              <a:rPr lang="tr-TR" sz="3600" b="1" dirty="0" smtClean="0">
                <a:latin typeface="Times New Roman" pitchFamily="18" charset="0"/>
                <a:cs typeface="Times New Roman" pitchFamily="18" charset="0"/>
              </a:rPr>
              <a:t>Akademik Kadronun Sınıflandırılması</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0" y="1628800"/>
            <a:ext cx="8955088" cy="4608512"/>
          </a:xfrm>
        </p:spPr>
        <p:txBody>
          <a:bodyPr/>
          <a:lstStyle/>
          <a:p>
            <a:pPr marL="0" indent="0" eaLnBrk="1" hangingPunct="1">
              <a:buNone/>
            </a:pPr>
            <a:endParaRPr lang="tr-TR" altLang="tr-TR" sz="2000" b="1" dirty="0" smtClean="0">
              <a:solidFill>
                <a:schemeClr val="tx2"/>
              </a:solidFill>
            </a:endParaRPr>
          </a:p>
          <a:p>
            <a:pPr algn="just" eaLnBrk="1" hangingPunct="1"/>
            <a:r>
              <a:rPr lang="tr-TR" altLang="tr-TR" sz="2400" b="1" dirty="0" smtClean="0">
                <a:solidFill>
                  <a:schemeClr val="tx2"/>
                </a:solidFill>
                <a:latin typeface="Times New Roman" pitchFamily="18" charset="0"/>
                <a:cs typeface="Times New Roman" pitchFamily="18" charset="0"/>
              </a:rPr>
              <a:t>Öğretim Görevlisi:</a:t>
            </a:r>
            <a:r>
              <a:rPr lang="tr-TR" altLang="tr-TR" sz="2000" dirty="0" smtClean="0">
                <a:solidFill>
                  <a:schemeClr val="tx2"/>
                </a:solidFill>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Ders vermek ve uygulama yaptırmakla yükümlü bir öğretim elemanıdır (2547 s.k.3/n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400" b="1" dirty="0" smtClean="0">
                <a:solidFill>
                  <a:schemeClr val="tx2"/>
                </a:solidFill>
                <a:latin typeface="Times New Roman" pitchFamily="18" charset="0"/>
                <a:cs typeface="Times New Roman" pitchFamily="18" charset="0"/>
              </a:rPr>
              <a:t>Okutman: </a:t>
            </a:r>
            <a:r>
              <a:rPr lang="tr-TR" altLang="tr-TR" sz="2000" dirty="0" smtClean="0">
                <a:latin typeface="Times New Roman" pitchFamily="18" charset="0"/>
                <a:cs typeface="Times New Roman" pitchFamily="18" charset="0"/>
              </a:rPr>
              <a:t>Eğitim – öğretim süresince çeşitli öğretim programlarında ortak zorunlu ders olarak belirlenen dersleri okutan veya uygulayan öğretim elemanıdır (2547 s.k.3/o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400" b="1" dirty="0" smtClean="0">
                <a:solidFill>
                  <a:schemeClr val="tx2"/>
                </a:solidFill>
                <a:latin typeface="Times New Roman" pitchFamily="18" charset="0"/>
                <a:cs typeface="Times New Roman" pitchFamily="18" charset="0"/>
              </a:rPr>
              <a:t>Öğretim Yardımcıları: </a:t>
            </a:r>
            <a:r>
              <a:rPr lang="tr-TR" altLang="tr-TR" sz="2000" dirty="0" smtClean="0">
                <a:latin typeface="Times New Roman" pitchFamily="18" charset="0"/>
                <a:cs typeface="Times New Roman" pitchFamily="18" charset="0"/>
              </a:rPr>
              <a:t>Yükseköğretim kurumlarında belirli süreler için görevlendirilen araştırma görevlileri, uzmanlar, çeviriciler ve eğitim – öğretim planlamacılarıdır (2547 s.k.3/p md.).</a:t>
            </a:r>
          </a:p>
          <a:p>
            <a:pPr algn="just" eaLnBrk="1" hangingPunct="1">
              <a:buNone/>
            </a:pPr>
            <a:endParaRPr lang="tr-TR" altLang="tr-T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214313"/>
            <a:ext cx="7793037" cy="1198463"/>
          </a:xfrm>
        </p:spPr>
        <p:txBody>
          <a:bodyPr/>
          <a:lstStyle/>
          <a:p>
            <a:r>
              <a:rPr lang="tr-TR" sz="3600" b="1" dirty="0" smtClean="0">
                <a:latin typeface="Times New Roman" pitchFamily="18" charset="0"/>
                <a:cs typeface="Times New Roman" pitchFamily="18" charset="0"/>
              </a:rPr>
              <a:t>Akademik Kadronun Sınıflandırılması</a:t>
            </a:r>
            <a:endParaRPr lang="tr-TR" sz="3600" b="1" dirty="0">
              <a:latin typeface="Times New Roman" pitchFamily="18" charset="0"/>
              <a:cs typeface="Times New Roman" pitchFamily="18" charset="0"/>
            </a:endParaRPr>
          </a:p>
        </p:txBody>
      </p:sp>
      <p:sp>
        <p:nvSpPr>
          <p:cNvPr id="3" name="2 İçerik Yer Tutucusu"/>
          <p:cNvSpPr>
            <a:spLocks noGrp="1"/>
          </p:cNvSpPr>
          <p:nvPr>
            <p:ph idx="1"/>
          </p:nvPr>
        </p:nvSpPr>
        <p:spPr>
          <a:xfrm>
            <a:off x="0" y="1412776"/>
            <a:ext cx="8955088" cy="4824536"/>
          </a:xfrm>
        </p:spPr>
        <p:txBody>
          <a:bodyPr/>
          <a:lstStyle/>
          <a:p>
            <a:pPr marL="0" indent="0" eaLnBrk="1" hangingPunct="1">
              <a:buNone/>
            </a:pPr>
            <a:endParaRPr lang="tr-TR" altLang="tr-TR" sz="2000" b="1" dirty="0" smtClean="0">
              <a:solidFill>
                <a:schemeClr val="tx2"/>
              </a:solidFill>
            </a:endParaRPr>
          </a:p>
          <a:p>
            <a:pPr algn="just" eaLnBrk="1" hangingPunct="1"/>
            <a:r>
              <a:rPr lang="tr-TR" altLang="tr-TR" sz="2000" b="1" dirty="0" smtClean="0">
                <a:solidFill>
                  <a:schemeClr val="tx2"/>
                </a:solidFill>
                <a:latin typeface="Times New Roman" pitchFamily="18" charset="0"/>
                <a:cs typeface="Times New Roman" pitchFamily="18" charset="0"/>
              </a:rPr>
              <a:t>Araştırma Görevlisi:</a:t>
            </a:r>
            <a:r>
              <a:rPr lang="tr-TR" altLang="tr-TR" sz="2000" dirty="0" smtClean="0">
                <a:solidFill>
                  <a:schemeClr val="tx2"/>
                </a:solidFill>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Yükseöğretim kurumlarında yapılan araştırma, inceleme ve deneylerde yardımcı olan ve yetkili organlarca verilen ilgili diğer görevleri yapan öğretim yardımcılarıdır (2547 s.k.33/a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000" b="1" dirty="0" smtClean="0">
                <a:solidFill>
                  <a:schemeClr val="tx2"/>
                </a:solidFill>
                <a:latin typeface="Times New Roman" pitchFamily="18" charset="0"/>
                <a:cs typeface="Times New Roman" pitchFamily="18" charset="0"/>
              </a:rPr>
              <a:t>Uzman: </a:t>
            </a:r>
            <a:r>
              <a:rPr lang="tr-TR" altLang="tr-TR" sz="2000" dirty="0" smtClean="0">
                <a:latin typeface="Times New Roman" pitchFamily="18" charset="0"/>
                <a:cs typeface="Times New Roman" pitchFamily="18" charset="0"/>
              </a:rPr>
              <a:t>Öğretimle doğrudan doğruya veya dolaylı olarak ilgili olan, özel bilgi veya uzmanlığa ihtiyaç gösteren bir işle laboratuvarlarda, kitaplıklarda, atölyelerde ve diğer uygulama alanlarında görevlendirilen öğretim yardımcılarıdır (2547 s.k.33/b md.). </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000" b="1" dirty="0" smtClean="0">
                <a:solidFill>
                  <a:schemeClr val="tx2"/>
                </a:solidFill>
                <a:latin typeface="Times New Roman" pitchFamily="18" charset="0"/>
                <a:cs typeface="Times New Roman" pitchFamily="18" charset="0"/>
              </a:rPr>
              <a:t>Çeviriciler:  </a:t>
            </a:r>
            <a:r>
              <a:rPr lang="tr-TR" altLang="tr-TR" sz="2000" dirty="0" smtClean="0">
                <a:latin typeface="Times New Roman" pitchFamily="18" charset="0"/>
                <a:cs typeface="Times New Roman" pitchFamily="18" charset="0"/>
              </a:rPr>
              <a:t>Sözlü veya yazılı çeviri işlerinde çalıştırılan öğretim yardımcılarıdır (2547 s.k.33/c md.).</a:t>
            </a:r>
          </a:p>
          <a:p>
            <a:pPr algn="just" eaLnBrk="1" hangingPunct="1">
              <a:buNone/>
            </a:pPr>
            <a:endParaRPr lang="tr-TR" altLang="tr-TR" sz="2000" dirty="0" smtClean="0">
              <a:latin typeface="Times New Roman" pitchFamily="18" charset="0"/>
              <a:cs typeface="Times New Roman" pitchFamily="18" charset="0"/>
            </a:endParaRPr>
          </a:p>
          <a:p>
            <a:pPr algn="just" eaLnBrk="1" hangingPunct="1"/>
            <a:r>
              <a:rPr lang="tr-TR" altLang="tr-TR" sz="2000" b="1" dirty="0" smtClean="0">
                <a:solidFill>
                  <a:schemeClr val="tx2"/>
                </a:solidFill>
                <a:latin typeface="Times New Roman" pitchFamily="18" charset="0"/>
                <a:cs typeface="Times New Roman" pitchFamily="18" charset="0"/>
              </a:rPr>
              <a:t>Eğitim – Öğretim Planlamacıları: </a:t>
            </a:r>
            <a:r>
              <a:rPr lang="tr-TR" altLang="tr-TR" sz="2000" dirty="0" smtClean="0">
                <a:latin typeface="Times New Roman" pitchFamily="18" charset="0"/>
                <a:cs typeface="Times New Roman" pitchFamily="18" charset="0"/>
              </a:rPr>
              <a:t>Yükseköğretim kurumlarında eğitim – öğretim planlanmasıyla görevli öğretim yardımcılarıdır (2547 s.k.33/d md.).</a:t>
            </a:r>
          </a:p>
          <a:p>
            <a:pPr algn="just" eaLnBrk="1" hangingPunct="1">
              <a:buNone/>
            </a:pPr>
            <a:endParaRPr lang="tr-TR" altLang="tr-T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270471"/>
          </a:xfrm>
        </p:spPr>
        <p:txBody>
          <a:bodyPr/>
          <a:lstStyle/>
          <a:p>
            <a:r>
              <a:rPr lang="tr-TR" sz="3600" b="1" dirty="0" smtClean="0">
                <a:latin typeface="Times New Roman" pitchFamily="18" charset="0"/>
                <a:cs typeface="Times New Roman" pitchFamily="18" charset="0"/>
              </a:rPr>
              <a:t>Akademik Kadro Atama</a:t>
            </a:r>
            <a:r>
              <a:rPr lang="tr-TR" sz="40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İşlemleri</a:t>
            </a:r>
            <a:endParaRPr lang="tr-TR" sz="36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2060848"/>
            <a:ext cx="8559552" cy="4071665"/>
          </a:xfrm>
        </p:spPr>
        <p:txBody>
          <a:bodyPr/>
          <a:lstStyle/>
          <a:p>
            <a:pPr algn="just"/>
            <a:r>
              <a:rPr lang="tr-TR" sz="2000" b="1" dirty="0" smtClean="0">
                <a:solidFill>
                  <a:schemeClr val="tx2"/>
                </a:solidFill>
                <a:latin typeface="Times New Roman" pitchFamily="18" charset="0"/>
                <a:cs typeface="Times New Roman" pitchFamily="18" charset="0"/>
              </a:rPr>
              <a:t>Açıktan atama; </a:t>
            </a:r>
            <a:r>
              <a:rPr lang="tr-TR" sz="2000" dirty="0" smtClean="0">
                <a:latin typeface="Times New Roman" pitchFamily="18" charset="0"/>
                <a:cs typeface="Times New Roman" pitchFamily="18" charset="0"/>
              </a:rPr>
              <a:t>daha önce hiç memuriyeti olmayanların ilk defa Devlet memuru olarak atanması,</a:t>
            </a:r>
          </a:p>
          <a:p>
            <a:pPr algn="just">
              <a:buNone/>
            </a:pPr>
            <a:endParaRPr lang="tr-TR" sz="2000" dirty="0" smtClean="0">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Naklen atama; </a:t>
            </a:r>
            <a:r>
              <a:rPr lang="tr-TR" sz="2000" dirty="0" smtClean="0">
                <a:latin typeface="Times New Roman" pitchFamily="18" charset="0"/>
                <a:cs typeface="Times New Roman" pitchFamily="18" charset="0"/>
              </a:rPr>
              <a:t>halihazırda bir kamu kurum veya kuruluşunda devlet memuru olarak çalışanların, başka kurum veya kuruluşa atanmaları,</a:t>
            </a:r>
          </a:p>
          <a:p>
            <a:pPr algn="just">
              <a:buNone/>
            </a:pPr>
            <a:endParaRPr lang="tr-TR" sz="2000" dirty="0" smtClean="0">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Yeniden atama; </a:t>
            </a:r>
            <a:r>
              <a:rPr lang="tr-TR" sz="2000" dirty="0" smtClean="0">
                <a:latin typeface="Times New Roman" pitchFamily="18" charset="0"/>
                <a:cs typeface="Times New Roman" pitchFamily="18" charset="0"/>
              </a:rPr>
              <a:t>bir kamu kurum veya kuruluşta devlet memuru olarak çalışmakta iken kendi istekleri ile görevlerinden ayrıldıktan sonra tekrar atanmaları,</a:t>
            </a:r>
          </a:p>
          <a:p>
            <a:pPr algn="just">
              <a:buNone/>
            </a:pPr>
            <a:endParaRPr lang="tr-TR"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270471"/>
          </a:xfrm>
        </p:spPr>
        <p:txBody>
          <a:bodyPr/>
          <a:lstStyle/>
          <a:p>
            <a:r>
              <a:rPr lang="tr-TR" sz="3600" b="1" dirty="0" smtClean="0">
                <a:latin typeface="Times New Roman" pitchFamily="18" charset="0"/>
                <a:cs typeface="Times New Roman" pitchFamily="18" charset="0"/>
              </a:rPr>
              <a:t>Akademik Kadro Atama</a:t>
            </a:r>
            <a:r>
              <a:rPr lang="tr-TR" sz="40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İşlemleri</a:t>
            </a:r>
            <a:endParaRPr lang="tr-TR" sz="36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1844824"/>
            <a:ext cx="8559552" cy="4287689"/>
          </a:xfrm>
        </p:spPr>
        <p:txBody>
          <a:bodyPr/>
          <a:lstStyle/>
          <a:p>
            <a:pPr algn="just"/>
            <a:r>
              <a:rPr lang="tr-TR" sz="2000" b="1" dirty="0" smtClean="0">
                <a:solidFill>
                  <a:schemeClr val="tx2"/>
                </a:solidFill>
                <a:latin typeface="Times New Roman" pitchFamily="18" charset="0"/>
                <a:cs typeface="Times New Roman" pitchFamily="18" charset="0"/>
              </a:rPr>
              <a:t>2547 s.k.60/b md. uyarınca atama; </a:t>
            </a:r>
            <a:r>
              <a:rPr lang="tr-TR" sz="2000" dirty="0" smtClean="0">
                <a:latin typeface="Times New Roman" pitchFamily="18" charset="0"/>
                <a:cs typeface="Times New Roman" pitchFamily="18" charset="0"/>
              </a:rPr>
              <a:t>yükseköğretim kurumlarından, mahkeme veya disiplin kararları ile çıkarılanlar hariç olmak üzere herhangi bir nedenle kendi isteği ile ayrılan </a:t>
            </a:r>
            <a:r>
              <a:rPr lang="tr-TR" sz="2000" b="1" dirty="0" smtClean="0">
                <a:latin typeface="Times New Roman" pitchFamily="18" charset="0"/>
                <a:cs typeface="Times New Roman" pitchFamily="18" charset="0"/>
              </a:rPr>
              <a:t>öğretim üyeleri </a:t>
            </a:r>
            <a:r>
              <a:rPr lang="tr-TR" sz="2000" dirty="0" smtClean="0">
                <a:latin typeface="Times New Roman" pitchFamily="18" charset="0"/>
                <a:cs typeface="Times New Roman" pitchFamily="18" charset="0"/>
              </a:rPr>
              <a:t>başvuruları üzerine bu kanun hükümleri çerçevesinde </a:t>
            </a:r>
            <a:r>
              <a:rPr lang="tr-TR" sz="2000" b="1" dirty="0" smtClean="0">
                <a:latin typeface="Times New Roman" pitchFamily="18" charset="0"/>
                <a:cs typeface="Times New Roman" pitchFamily="18" charset="0"/>
              </a:rPr>
              <a:t>kadro koşulu aranmaksızın </a:t>
            </a:r>
            <a:r>
              <a:rPr lang="tr-TR" sz="2000" dirty="0" smtClean="0">
                <a:latin typeface="Times New Roman" pitchFamily="18" charset="0"/>
                <a:cs typeface="Times New Roman" pitchFamily="18" charset="0"/>
              </a:rPr>
              <a:t>tekrar </a:t>
            </a:r>
            <a:r>
              <a:rPr lang="tr-TR" sz="2000" b="1" dirty="0" smtClean="0">
                <a:latin typeface="Times New Roman" pitchFamily="18" charset="0"/>
                <a:cs typeface="Times New Roman" pitchFamily="18" charset="0"/>
              </a:rPr>
              <a:t>ayrıldıkları yükseköğretim kurumlarına</a:t>
            </a:r>
            <a:r>
              <a:rPr lang="tr-TR" sz="2000" dirty="0" smtClean="0">
                <a:latin typeface="Times New Roman" pitchFamily="18" charset="0"/>
                <a:cs typeface="Times New Roman" pitchFamily="18" charset="0"/>
              </a:rPr>
              <a:t> dönmeleri, </a:t>
            </a:r>
          </a:p>
          <a:p>
            <a:pPr algn="just">
              <a:buNone/>
            </a:pPr>
            <a:endParaRPr lang="tr-TR" sz="2000" dirty="0" smtClean="0">
              <a:latin typeface="Times New Roman" pitchFamily="18" charset="0"/>
              <a:cs typeface="Times New Roman" pitchFamily="18" charset="0"/>
            </a:endParaRPr>
          </a:p>
          <a:p>
            <a:pPr algn="just"/>
            <a:r>
              <a:rPr lang="tr-TR" sz="2000" b="1" dirty="0" smtClean="0">
                <a:solidFill>
                  <a:schemeClr val="tx2"/>
                </a:solidFill>
                <a:latin typeface="Times New Roman" pitchFamily="18" charset="0"/>
                <a:cs typeface="Times New Roman" pitchFamily="18" charset="0"/>
              </a:rPr>
              <a:t>1416 s.k. uyarınca atama; </a:t>
            </a:r>
            <a:r>
              <a:rPr lang="tr-TR" sz="2000" dirty="0" smtClean="0">
                <a:latin typeface="Times New Roman" pitchFamily="18" charset="0"/>
                <a:cs typeface="Times New Roman" pitchFamily="18" charset="0"/>
              </a:rPr>
              <a:t>Milli Eğitim Bakanlığı tarafından Üniversiteler ve farklı kamu kurum ve kuruluşlarının ihtiyaç duyduğu nitelikli insan gücünü yetiştirmek amacıyla resmi burslu statüde lisansüstü eğitim (yüksek lisans – doktora) için yurtdışına gönderdiği  öğrencilerin, eğitimlerini tamamlayarak yurda dönmeleri halinde yapılan atamalardır. Öğrenciler atandıkları kurumda yurtdışında geçirdikleri sürenin iki katı kadar mecburi hizmetle yükümlendirilirler.</a:t>
            </a:r>
            <a:endParaRPr lang="tr-TR" sz="2000" dirty="0" smtClean="0"/>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0938" y="214313"/>
            <a:ext cx="7793037" cy="1270471"/>
          </a:xfrm>
        </p:spPr>
        <p:txBody>
          <a:bodyPr/>
          <a:lstStyle/>
          <a:p>
            <a:r>
              <a:rPr lang="tr-TR" sz="3600" b="1" dirty="0" smtClean="0">
                <a:latin typeface="Times New Roman" pitchFamily="18" charset="0"/>
                <a:cs typeface="Times New Roman" pitchFamily="18" charset="0"/>
              </a:rPr>
              <a:t>Akademik Kadro Atama</a:t>
            </a:r>
            <a:r>
              <a:rPr lang="tr-TR" sz="40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İşlemleri</a:t>
            </a:r>
            <a:endParaRPr lang="tr-TR" sz="3600" b="1" dirty="0">
              <a:latin typeface="Times New Roman" pitchFamily="18" charset="0"/>
              <a:cs typeface="Times New Roman" pitchFamily="18" charset="0"/>
            </a:endParaRPr>
          </a:p>
        </p:txBody>
      </p:sp>
      <p:sp>
        <p:nvSpPr>
          <p:cNvPr id="11" name="10 İçerik Yer Tutucusu"/>
          <p:cNvSpPr>
            <a:spLocks noGrp="1"/>
          </p:cNvSpPr>
          <p:nvPr>
            <p:ph idx="1"/>
          </p:nvPr>
        </p:nvSpPr>
        <p:spPr>
          <a:xfrm>
            <a:off x="395536" y="1844824"/>
            <a:ext cx="8559552" cy="4287689"/>
          </a:xfrm>
        </p:spPr>
        <p:txBody>
          <a:bodyPr/>
          <a:lstStyle/>
          <a:p>
            <a:pPr algn="ctr"/>
            <a:endParaRPr lang="tr-TR" sz="2000" dirty="0" smtClean="0">
              <a:latin typeface="Times New Roman" pitchFamily="18" charset="0"/>
              <a:cs typeface="Times New Roman" pitchFamily="18" charset="0"/>
            </a:endParaRPr>
          </a:p>
          <a:p>
            <a:pPr algn="ctr"/>
            <a:endParaRPr lang="tr-TR" sz="2000" dirty="0" smtClean="0">
              <a:latin typeface="Times New Roman" pitchFamily="18" charset="0"/>
              <a:cs typeface="Times New Roman" pitchFamily="18" charset="0"/>
            </a:endParaRPr>
          </a:p>
          <a:p>
            <a:pPr algn="ctr"/>
            <a:r>
              <a:rPr lang="tr-TR" sz="2000" dirty="0" smtClean="0">
                <a:latin typeface="Times New Roman" pitchFamily="18" charset="0"/>
                <a:cs typeface="Times New Roman" pitchFamily="18" charset="0"/>
              </a:rPr>
              <a:t>Statü belirliyoruz. 5510’dan önce mi sonra mı? </a:t>
            </a:r>
          </a:p>
          <a:p>
            <a:pPr algn="ctr">
              <a:buNone/>
            </a:pPr>
            <a:endParaRPr lang="tr-TR" sz="2000" dirty="0" smtClean="0">
              <a:latin typeface="Times New Roman" pitchFamily="18" charset="0"/>
              <a:cs typeface="Times New Roman" pitchFamily="18" charset="0"/>
            </a:endParaRPr>
          </a:p>
          <a:p>
            <a:pPr algn="ctr"/>
            <a:r>
              <a:rPr lang="tr-TR" sz="2000" dirty="0" smtClean="0">
                <a:latin typeface="Times New Roman" pitchFamily="18" charset="0"/>
                <a:cs typeface="Times New Roman" pitchFamily="18" charset="0"/>
              </a:rPr>
              <a:t>657 sayılı Kanunun 36(A) md. yer alan ortak hükümlerdeki  öğrenim durumlarına göre giriş derece ve kademelerini belirliyoruz.</a:t>
            </a:r>
          </a:p>
          <a:p>
            <a:pPr algn="ctr"/>
            <a:endParaRPr lang="tr-TR" sz="2000" dirty="0" smtClean="0">
              <a:latin typeface="Times New Roman" pitchFamily="18" charset="0"/>
              <a:cs typeface="Times New Roman" pitchFamily="18" charset="0"/>
            </a:endParaRPr>
          </a:p>
          <a:p>
            <a:pPr algn="ctr"/>
            <a:r>
              <a:rPr lang="tr-TR" sz="2000" dirty="0" smtClean="0">
                <a:latin typeface="Times New Roman" pitchFamily="18" charset="0"/>
                <a:cs typeface="Times New Roman" pitchFamily="18" charset="0"/>
              </a:rPr>
              <a:t>2914 sayılı Personel Kanununa tabi öğretim elemanlarının görev aylık dereceleri (almakta oldukları aylık) diğer Devlet Memurlarına göre farklı belirlenmektedir.</a:t>
            </a:r>
          </a:p>
        </p:txBody>
      </p:sp>
    </p:spTree>
    <p:extLst>
      <p:ext uri="{BB962C8B-B14F-4D97-AF65-F5344CB8AC3E}">
        <p14:creationId xmlns:p14="http://schemas.microsoft.com/office/powerpoint/2010/main" val="1781971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Blends">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1_Blend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1_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2815</TotalTime>
  <Words>1751</Words>
  <Application>Microsoft Office PowerPoint</Application>
  <PresentationFormat>Ekran Gösterisi (4:3)</PresentationFormat>
  <Paragraphs>295</Paragraphs>
  <Slides>30</Slides>
  <Notes>4</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1_Blends</vt:lpstr>
      <vt:lpstr>PowerPoint Sunusu</vt:lpstr>
      <vt:lpstr>AKADEMİK KADRO ATAMA İŞLEMLERİ</vt:lpstr>
      <vt:lpstr>İlgili Mevzuat ve Yönetmelikler</vt:lpstr>
      <vt:lpstr>Akademik Kadronun Sınıflandırılması</vt:lpstr>
      <vt:lpstr>Akademik Kadronun Sınıflandırılması</vt:lpstr>
      <vt:lpstr>Akademik Kadronun Sınıflandırılması</vt:lpstr>
      <vt:lpstr>Akademik Kadro Atama İşlemleri</vt:lpstr>
      <vt:lpstr>Akademik Kadro Atama İşlemleri</vt:lpstr>
      <vt:lpstr>Akademik Kadro Atama İşlemleri</vt:lpstr>
      <vt:lpstr>Öğretim Üyelerinin Görev Aylığı (2914 s.k.3/a md.)</vt:lpstr>
      <vt:lpstr>Öğretim Görevlisi ve Okutmanlar ile Öğretim Yardımcılarının Görev Aylığı (2914 s.k.3/c md.)</vt:lpstr>
      <vt:lpstr>Kazanılmış Hak Aylığı </vt:lpstr>
      <vt:lpstr>PowerPoint Sunusu</vt:lpstr>
      <vt:lpstr>Üniversitemize Atanacak Akademik Personelden İstenen Belgeler</vt:lpstr>
      <vt:lpstr>İDARİ KADRO ATAMA İŞLEMLERİ</vt:lpstr>
      <vt:lpstr>İlgili Mevzuat ve Yönetmelikler</vt:lpstr>
      <vt:lpstr>Memur</vt:lpstr>
      <vt:lpstr>Genel Şartlar (657 s.k.48 md.)</vt:lpstr>
      <vt:lpstr>Genel Şartlar (657 s.k.48/A md.)</vt:lpstr>
      <vt:lpstr>Özel Şartlar (657 s.k.48/B md.)</vt:lpstr>
      <vt:lpstr>İdari Kadroya Atama İşlemleri</vt:lpstr>
      <vt:lpstr>İdari Kadroya Atama İşlemleri</vt:lpstr>
      <vt:lpstr>İdari Kadroya Atama İşlemleri</vt:lpstr>
      <vt:lpstr>İdari Kadroya Atama İşlemleri</vt:lpstr>
      <vt:lpstr>İdari Kadroya Atama İşlemleri</vt:lpstr>
      <vt:lpstr>İdari Kadroya Atama İşlemleri</vt:lpstr>
      <vt:lpstr>İdari Kadroya Atama İşlemleri</vt:lpstr>
      <vt:lpstr>İdari Kadroya Atama İşlemleri</vt:lpstr>
      <vt:lpstr>Üniversitemize Atanacak Personelden İstenen Belgeler</vt:lpstr>
      <vt:lpstr>PowerPoint Sunusu</vt:lpstr>
    </vt:vector>
  </TitlesOfParts>
  <Company>YTU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MOTİVASYON</dc:title>
  <dc:creator>Nilay</dc:creator>
  <cp:lastModifiedBy>user</cp:lastModifiedBy>
  <cp:revision>413</cp:revision>
  <dcterms:created xsi:type="dcterms:W3CDTF">2005-02-24T10:53:32Z</dcterms:created>
  <dcterms:modified xsi:type="dcterms:W3CDTF">2016-05-05T07:54:49Z</dcterms:modified>
</cp:coreProperties>
</file>