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72" r:id="rId2"/>
    <p:sldId id="257" r:id="rId3"/>
    <p:sldId id="258" r:id="rId4"/>
    <p:sldId id="259" r:id="rId5"/>
    <p:sldId id="260" r:id="rId6"/>
    <p:sldId id="273" r:id="rId7"/>
    <p:sldId id="279" r:id="rId8"/>
    <p:sldId id="274" r:id="rId9"/>
    <p:sldId id="275" r:id="rId10"/>
    <p:sldId id="261" r:id="rId11"/>
    <p:sldId id="262" r:id="rId12"/>
    <p:sldId id="276" r:id="rId13"/>
    <p:sldId id="263" r:id="rId14"/>
    <p:sldId id="264" r:id="rId15"/>
    <p:sldId id="265" r:id="rId16"/>
    <p:sldId id="277" r:id="rId17"/>
    <p:sldId id="280" r:id="rId18"/>
    <p:sldId id="267" r:id="rId19"/>
    <p:sldId id="268" r:id="rId20"/>
    <p:sldId id="269" r:id="rId21"/>
    <p:sldId id="278" r:id="rId22"/>
    <p:sldId id="270" r:id="rId23"/>
    <p:sldId id="281" r:id="rId24"/>
    <p:sldId id="271" r:id="rId25"/>
    <p:sldId id="282"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8D230F3-CF80-4859-8CE7-A43EE81993B5}" styleName="Açık Stil 1 - Vurgu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8799B23B-EC83-4686-B30A-512413B5E67A}" styleName="Açık Stil 3 - Vurgu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Açık Stil 3 - Vurgu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24" autoAdjust="0"/>
  </p:normalViewPr>
  <p:slideViewPr>
    <p:cSldViewPr>
      <p:cViewPr>
        <p:scale>
          <a:sx n="75" d="100"/>
          <a:sy n="75" d="100"/>
        </p:scale>
        <p:origin x="-1824" y="-3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77E2926F-4852-40DD-A7DA-7FE5273D67CE}" type="datetimeFigureOut">
              <a:rPr lang="tr-TR" smtClean="0"/>
              <a:pPr/>
              <a:t>18.04.2016</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ED5E0892-8601-44B4-8CFC-3804AC27F157}" type="slidenum">
              <a:rPr lang="tr-TR" smtClean="0"/>
              <a:pPr/>
              <a:t>‹#›</a:t>
            </a:fld>
            <a:endParaRPr lang="tr-TR"/>
          </a:p>
        </p:txBody>
      </p:sp>
    </p:spTree>
  </p:cSld>
  <p:clrMapOvr>
    <a:masterClrMapping/>
  </p:clrMapOvr>
  <p:transition spd="slow">
    <p:circl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7E2926F-4852-40DD-A7DA-7FE5273D67CE}" type="datetimeFigureOut">
              <a:rPr lang="tr-TR" smtClean="0"/>
              <a:pPr/>
              <a:t>18.04.2016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D5E0892-8601-44B4-8CFC-3804AC27F157}" type="slidenum">
              <a:rPr lang="tr-TR" smtClean="0"/>
              <a:pPr/>
              <a:t>‹#›</a:t>
            </a:fld>
            <a:endParaRPr lang="tr-TR"/>
          </a:p>
        </p:txBody>
      </p:sp>
    </p:spTree>
  </p:cSld>
  <p:clrMapOvr>
    <a:masterClrMapping/>
  </p:clrMapOvr>
  <p:transition spd="slow">
    <p:circl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7E2926F-4852-40DD-A7DA-7FE5273D67CE}" type="datetimeFigureOut">
              <a:rPr lang="tr-TR" smtClean="0"/>
              <a:pPr/>
              <a:t>18.04.2016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D5E0892-8601-44B4-8CFC-3804AC27F157}" type="slidenum">
              <a:rPr lang="tr-TR" smtClean="0"/>
              <a:pPr/>
              <a:t>‹#›</a:t>
            </a:fld>
            <a:endParaRPr lang="tr-TR"/>
          </a:p>
        </p:txBody>
      </p:sp>
    </p:spTree>
  </p:cSld>
  <p:clrMapOvr>
    <a:masterClrMapping/>
  </p:clrMapOvr>
  <p:transition spd="slow">
    <p:circl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7E2926F-4852-40DD-A7DA-7FE5273D67CE}" type="datetimeFigureOut">
              <a:rPr lang="tr-TR" smtClean="0"/>
              <a:pPr/>
              <a:t>18.04.2016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D5E0892-8601-44B4-8CFC-3804AC27F157}" type="slidenum">
              <a:rPr lang="tr-TR" smtClean="0"/>
              <a:pPr/>
              <a:t>‹#›</a:t>
            </a:fld>
            <a:endParaRPr lang="tr-TR"/>
          </a:p>
        </p:txBody>
      </p:sp>
    </p:spTree>
  </p:cSld>
  <p:clrMapOvr>
    <a:masterClrMapping/>
  </p:clrMapOvr>
  <p:transition spd="slow">
    <p:circl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77E2926F-4852-40DD-A7DA-7FE5273D67CE}" type="datetimeFigureOut">
              <a:rPr lang="tr-TR" smtClean="0"/>
              <a:pPr/>
              <a:t>18.04.2016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D5E0892-8601-44B4-8CFC-3804AC27F157}" type="slidenum">
              <a:rPr lang="tr-TR" smtClean="0"/>
              <a:pPr/>
              <a:t>‹#›</a:t>
            </a:fld>
            <a:endParaRPr lang="tr-TR"/>
          </a:p>
        </p:txBody>
      </p:sp>
    </p:spTree>
  </p:cSld>
  <p:clrMapOvr>
    <a:masterClrMapping/>
  </p:clrMapOvr>
  <p:transition spd="slow">
    <p:circl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77E2926F-4852-40DD-A7DA-7FE5273D67CE}" type="datetimeFigureOut">
              <a:rPr lang="tr-TR" smtClean="0"/>
              <a:pPr/>
              <a:t>18.04.2016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D5E0892-8601-44B4-8CFC-3804AC27F157}" type="slidenum">
              <a:rPr lang="tr-TR" smtClean="0"/>
              <a:pPr/>
              <a:t>‹#›</a:t>
            </a:fld>
            <a:endParaRPr lang="tr-TR"/>
          </a:p>
        </p:txBody>
      </p:sp>
    </p:spTree>
  </p:cSld>
  <p:clrMapOvr>
    <a:masterClrMapping/>
  </p:clrMapOvr>
  <p:transition spd="slow">
    <p:circl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77E2926F-4852-40DD-A7DA-7FE5273D67CE}" type="datetimeFigureOut">
              <a:rPr lang="tr-TR" smtClean="0"/>
              <a:pPr/>
              <a:t>18.04.2016</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D5E0892-8601-44B4-8CFC-3804AC27F157}" type="slidenum">
              <a:rPr lang="tr-TR" smtClean="0"/>
              <a:pPr/>
              <a:t>‹#›</a:t>
            </a:fld>
            <a:endParaRPr lang="tr-TR"/>
          </a:p>
        </p:txBody>
      </p:sp>
    </p:spTree>
  </p:cSld>
  <p:clrMapOvr>
    <a:masterClrMapping/>
  </p:clrMapOvr>
  <p:transition spd="slow">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77E2926F-4852-40DD-A7DA-7FE5273D67CE}" type="datetimeFigureOut">
              <a:rPr lang="tr-TR" smtClean="0"/>
              <a:pPr/>
              <a:t>18.04.2016</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ED5E0892-8601-44B4-8CFC-3804AC27F157}" type="slidenum">
              <a:rPr lang="tr-TR" smtClean="0"/>
              <a:pPr/>
              <a:t>‹#›</a:t>
            </a:fld>
            <a:endParaRPr lang="tr-TR"/>
          </a:p>
        </p:txBody>
      </p:sp>
    </p:spTree>
  </p:cSld>
  <p:clrMapOvr>
    <a:masterClrMapping/>
  </p:clrMapOvr>
  <p:transition spd="slow">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7E2926F-4852-40DD-A7DA-7FE5273D67CE}" type="datetimeFigureOut">
              <a:rPr lang="tr-TR" smtClean="0"/>
              <a:pPr/>
              <a:t>18.04.2016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D5E0892-8601-44B4-8CFC-3804AC27F157}" type="slidenum">
              <a:rPr lang="tr-TR" smtClean="0"/>
              <a:pPr/>
              <a:t>‹#›</a:t>
            </a:fld>
            <a:endParaRPr lang="tr-TR"/>
          </a:p>
        </p:txBody>
      </p:sp>
    </p:spTree>
  </p:cSld>
  <p:clrMapOvr>
    <a:masterClrMapping/>
  </p:clrMapOvr>
  <p:transition spd="slow">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77E2926F-4852-40DD-A7DA-7FE5273D67CE}" type="datetimeFigureOut">
              <a:rPr lang="tr-TR" smtClean="0"/>
              <a:pPr/>
              <a:t>18.04.2016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D5E0892-8601-44B4-8CFC-3804AC27F157}" type="slidenum">
              <a:rPr lang="tr-TR" smtClean="0"/>
              <a:pPr/>
              <a:t>‹#›</a:t>
            </a:fld>
            <a:endParaRPr lang="tr-TR"/>
          </a:p>
        </p:txBody>
      </p:sp>
    </p:spTree>
  </p:cSld>
  <p:clrMapOvr>
    <a:masterClrMapping/>
  </p:clrMapOvr>
  <p:transition spd="slow">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77E2926F-4852-40DD-A7DA-7FE5273D67CE}" type="datetimeFigureOut">
              <a:rPr lang="tr-TR" smtClean="0"/>
              <a:pPr/>
              <a:t>18.04.2016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ED5E0892-8601-44B4-8CFC-3804AC27F157}"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7E2926F-4852-40DD-A7DA-7FE5273D67CE}" type="datetimeFigureOut">
              <a:rPr lang="tr-TR" smtClean="0"/>
              <a:pPr/>
              <a:t>18.04.2016</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D5E0892-8601-44B4-8CFC-3804AC27F157}"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spd="slow">
    <p:circle/>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9552" y="2060848"/>
            <a:ext cx="7851648" cy="1828800"/>
          </a:xfrm>
        </p:spPr>
        <p:txBody>
          <a:bodyPr>
            <a:normAutofit fontScale="90000"/>
          </a:bodyPr>
          <a:lstStyle/>
          <a:p>
            <a:pPr algn="ctr"/>
            <a:r>
              <a:rPr lang="tr-TR" dirty="0" smtClean="0"/>
              <a:t>KONTENJANLAR VE ALIMLARIN PLANLANMASI</a:t>
            </a:r>
            <a:endParaRPr lang="tr-TR" dirty="0"/>
          </a:p>
        </p:txBody>
      </p:sp>
    </p:spTree>
  </p:cSld>
  <p:clrMapOvr>
    <a:masterClrMapping/>
  </p:clrMapOvr>
  <p:transition spd="slow">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1268760"/>
            <a:ext cx="8229600" cy="782960"/>
          </a:xfrm>
        </p:spPr>
        <p:txBody>
          <a:bodyPr>
            <a:normAutofit/>
          </a:bodyPr>
          <a:lstStyle/>
          <a:p>
            <a:pPr algn="just"/>
            <a:r>
              <a:rPr lang="tr-TR" sz="2200" dirty="0" smtClean="0"/>
              <a:t>190 Sayılı Genel Kadro ve Usulü Hakkında Kanun Hükmünde Kararnamenin Ek-7’inci maddesinde;</a:t>
            </a:r>
            <a:endParaRPr lang="tr-TR" sz="2200" dirty="0"/>
          </a:p>
        </p:txBody>
      </p:sp>
      <p:sp>
        <p:nvSpPr>
          <p:cNvPr id="3" name="2 İçerik Yer Tutucusu"/>
          <p:cNvSpPr>
            <a:spLocks noGrp="1"/>
          </p:cNvSpPr>
          <p:nvPr>
            <p:ph idx="1"/>
          </p:nvPr>
        </p:nvSpPr>
        <p:spPr>
          <a:xfrm>
            <a:off x="539552" y="2564904"/>
            <a:ext cx="8229600" cy="3597032"/>
          </a:xfrm>
        </p:spPr>
        <p:txBody>
          <a:bodyPr>
            <a:normAutofit/>
          </a:bodyPr>
          <a:lstStyle/>
          <a:p>
            <a:pPr algn="just"/>
            <a:r>
              <a:rPr lang="tr-TR" sz="2200" dirty="0" smtClean="0">
                <a:solidFill>
                  <a:schemeClr val="tx2"/>
                </a:solidFill>
              </a:rPr>
              <a:t>“Açıktan ve nakil suretiyle atama sayıları;</a:t>
            </a:r>
          </a:p>
          <a:p>
            <a:pPr algn="just">
              <a:buNone/>
            </a:pPr>
            <a:endParaRPr lang="tr-TR" sz="2200" dirty="0" smtClean="0">
              <a:solidFill>
                <a:schemeClr val="tx2"/>
              </a:solidFill>
            </a:endParaRPr>
          </a:p>
          <a:p>
            <a:pPr algn="just"/>
            <a:r>
              <a:rPr lang="tr-TR" sz="2200" dirty="0" smtClean="0">
                <a:solidFill>
                  <a:schemeClr val="tx2"/>
                </a:solidFill>
              </a:rPr>
              <a:t>Bu Kanun Hükmünde Kararnamenin 2 nci maddesinde belirtilen kamu idare, kurum ve kuruluşlarının; </a:t>
            </a:r>
            <a:r>
              <a:rPr lang="tr-TR" sz="2200" b="1" dirty="0" smtClean="0">
                <a:solidFill>
                  <a:schemeClr val="accent1"/>
                </a:solidFill>
              </a:rPr>
              <a:t>serbest memur kadrolarına açıktan</a:t>
            </a:r>
            <a:r>
              <a:rPr lang="tr-TR" sz="2200" b="1" dirty="0" smtClean="0">
                <a:solidFill>
                  <a:schemeClr val="tx2"/>
                </a:solidFill>
              </a:rPr>
              <a:t> </a:t>
            </a:r>
            <a:r>
              <a:rPr lang="tr-TR" sz="2200" dirty="0" smtClean="0">
                <a:solidFill>
                  <a:schemeClr val="tx2"/>
                </a:solidFill>
              </a:rPr>
              <a:t>veya diğer kamu idare, kurum ve kuruluşlarından </a:t>
            </a:r>
            <a:r>
              <a:rPr lang="tr-TR" sz="2200" b="1" dirty="0" smtClean="0">
                <a:solidFill>
                  <a:schemeClr val="accent1"/>
                </a:solidFill>
              </a:rPr>
              <a:t>nakil</a:t>
            </a:r>
            <a:r>
              <a:rPr lang="tr-TR" sz="2200" dirty="0" smtClean="0">
                <a:solidFill>
                  <a:schemeClr val="accent1"/>
                </a:solidFill>
              </a:rPr>
              <a:t> </a:t>
            </a:r>
            <a:r>
              <a:rPr lang="tr-TR" sz="2200" dirty="0" smtClean="0">
                <a:solidFill>
                  <a:schemeClr val="tx2"/>
                </a:solidFill>
              </a:rPr>
              <a:t>suretiyle yapabilecekleri </a:t>
            </a:r>
            <a:r>
              <a:rPr lang="tr-TR" sz="2200" b="1" dirty="0" smtClean="0">
                <a:solidFill>
                  <a:schemeClr val="accent1"/>
                </a:solidFill>
              </a:rPr>
              <a:t>toplam atama sayısı sınırı merkezî yönetim bütçe kanununda gösterilir.</a:t>
            </a:r>
            <a:r>
              <a:rPr lang="tr-TR" sz="2200" dirty="0" smtClean="0">
                <a:solidFill>
                  <a:schemeClr val="accent1"/>
                </a:solidFill>
              </a:rPr>
              <a:t> </a:t>
            </a:r>
          </a:p>
          <a:p>
            <a:pPr algn="just">
              <a:buNone/>
            </a:pPr>
            <a:endParaRPr lang="tr-TR" sz="2200" dirty="0">
              <a:solidFill>
                <a:schemeClr val="tx2"/>
              </a:solidFill>
            </a:endParaRPr>
          </a:p>
        </p:txBody>
      </p:sp>
    </p:spTree>
  </p:cSld>
  <p:clrMapOvr>
    <a:masterClrMapping/>
  </p:clrMapOvr>
  <p:transition spd="slow" advClick="0">
    <p:circl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616624"/>
          </a:xfrm>
        </p:spPr>
        <p:txBody>
          <a:bodyPr>
            <a:noAutofit/>
          </a:bodyPr>
          <a:lstStyle/>
          <a:p>
            <a:pPr algn="just"/>
            <a:r>
              <a:rPr lang="tr-TR" sz="2200" dirty="0" smtClean="0">
                <a:solidFill>
                  <a:schemeClr val="tx2"/>
                </a:solidFill>
              </a:rPr>
              <a:t>Hâkimlik ve savcılık meslekleri ile bu meslekten sayılan görevlere, </a:t>
            </a:r>
          </a:p>
          <a:p>
            <a:pPr algn="just"/>
            <a:endParaRPr lang="tr-TR" sz="2200" dirty="0" smtClean="0">
              <a:solidFill>
                <a:schemeClr val="tx2"/>
              </a:solidFill>
            </a:endParaRPr>
          </a:p>
          <a:p>
            <a:pPr algn="just"/>
            <a:r>
              <a:rPr lang="tr-TR" sz="2200" dirty="0" smtClean="0">
                <a:solidFill>
                  <a:schemeClr val="tx2"/>
                </a:solidFill>
              </a:rPr>
              <a:t>Tıpta ve Diş Hekimliğinde Uzmanlık Eğitimi Yönetmeliği uyarınca asistan kadrolarına yapılacak atamalar, </a:t>
            </a:r>
          </a:p>
          <a:p>
            <a:pPr algn="just"/>
            <a:endParaRPr lang="tr-TR" sz="2200" dirty="0" smtClean="0">
              <a:solidFill>
                <a:schemeClr val="tx2"/>
              </a:solidFill>
            </a:endParaRPr>
          </a:p>
          <a:p>
            <a:pPr algn="just"/>
            <a:r>
              <a:rPr lang="tr-TR" sz="2200" dirty="0" smtClean="0">
                <a:solidFill>
                  <a:schemeClr val="tx2"/>
                </a:solidFill>
              </a:rPr>
              <a:t>7/5/1987 tarihli ve 3359 sayılı </a:t>
            </a:r>
            <a:r>
              <a:rPr lang="tr-TR" sz="2200" b="1" dirty="0" smtClean="0">
                <a:solidFill>
                  <a:schemeClr val="accent1"/>
                </a:solidFill>
              </a:rPr>
              <a:t>Sağlık Hizmetleri Temel Kanununun ek 1 inci ve ek 6 ncı</a:t>
            </a:r>
            <a:r>
              <a:rPr lang="tr-TR" sz="2200" dirty="0" smtClean="0">
                <a:solidFill>
                  <a:schemeClr val="accent1"/>
                </a:solidFill>
              </a:rPr>
              <a:t> </a:t>
            </a:r>
            <a:r>
              <a:rPr lang="tr-TR" sz="2200" dirty="0" smtClean="0">
                <a:solidFill>
                  <a:schemeClr val="tx2"/>
                </a:solidFill>
              </a:rPr>
              <a:t>maddeleri uyarınca yapılacak atamalar, </a:t>
            </a:r>
          </a:p>
          <a:p>
            <a:pPr algn="just"/>
            <a:endParaRPr lang="tr-TR" sz="2200" dirty="0" smtClean="0">
              <a:solidFill>
                <a:schemeClr val="tx2"/>
              </a:solidFill>
            </a:endParaRPr>
          </a:p>
          <a:p>
            <a:pPr algn="just"/>
            <a:r>
              <a:rPr lang="tr-TR" sz="2200" dirty="0" smtClean="0">
                <a:solidFill>
                  <a:schemeClr val="tx2"/>
                </a:solidFill>
              </a:rPr>
              <a:t>Maliye Bakanlığı, Çalışma ve Sosyal Güvenlik Bakanlığı, Gelir İdaresi Başkanlığı ve Sosyal Güvenlik Kurumu Başkanlığında münhasıran vergi ve sosyal güvenlik alanlarında istihdam edilecek yardımcı kadrolarına yapılacak atamalar, </a:t>
            </a:r>
          </a:p>
        </p:txBody>
      </p:sp>
    </p:spTree>
  </p:cSld>
  <p:clrMapOvr>
    <a:masterClrMapping/>
  </p:clrMapOvr>
  <p:transition spd="slow" advClick="0">
    <p:circl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415880"/>
          </a:xfrm>
        </p:spPr>
        <p:txBody>
          <a:bodyPr>
            <a:normAutofit/>
          </a:bodyPr>
          <a:lstStyle/>
          <a:p>
            <a:pPr algn="just"/>
            <a:r>
              <a:rPr lang="tr-TR" sz="2200" dirty="0" smtClean="0">
                <a:solidFill>
                  <a:schemeClr val="tx2"/>
                </a:solidFill>
              </a:rPr>
              <a:t>657 sayılı Kanunun 53 üncü maddesine göre yapılacak </a:t>
            </a:r>
            <a:r>
              <a:rPr lang="tr-TR" sz="2200" b="1" dirty="0" smtClean="0">
                <a:solidFill>
                  <a:schemeClr val="accent1"/>
                </a:solidFill>
              </a:rPr>
              <a:t>engelli personel atamaları</a:t>
            </a:r>
            <a:r>
              <a:rPr lang="tr-TR" sz="2200" dirty="0" smtClean="0">
                <a:solidFill>
                  <a:schemeClr val="accent1"/>
                </a:solidFill>
              </a:rPr>
              <a:t>, </a:t>
            </a:r>
          </a:p>
          <a:p>
            <a:pPr algn="just"/>
            <a:endParaRPr lang="tr-TR" sz="2200" dirty="0" smtClean="0">
              <a:solidFill>
                <a:schemeClr val="accent1"/>
              </a:solidFill>
            </a:endParaRPr>
          </a:p>
          <a:p>
            <a:pPr algn="just"/>
            <a:r>
              <a:rPr lang="tr-TR" sz="2200" dirty="0" smtClean="0">
                <a:solidFill>
                  <a:schemeClr val="tx2"/>
                </a:solidFill>
              </a:rPr>
              <a:t>27/7/1967 tarihli ve 926 sayılı Türk Silahlı Kuvvetleri Personel Kanunu kapsamında veya diğer ilgili mevzuata göre yapılacak askerî personel atamaları, </a:t>
            </a:r>
          </a:p>
          <a:p>
            <a:pPr algn="just"/>
            <a:endParaRPr lang="tr-TR" sz="2200" dirty="0" smtClean="0">
              <a:solidFill>
                <a:schemeClr val="tx2"/>
              </a:solidFill>
            </a:endParaRPr>
          </a:p>
          <a:p>
            <a:pPr algn="just"/>
            <a:r>
              <a:rPr lang="tr-TR" sz="2200" dirty="0" smtClean="0">
                <a:solidFill>
                  <a:schemeClr val="tx2"/>
                </a:solidFill>
              </a:rPr>
              <a:t>Emniyet hizmetleri sınıfında bulunan kadrolara yapılacak atamalar, </a:t>
            </a:r>
          </a:p>
          <a:p>
            <a:pPr algn="just"/>
            <a:endParaRPr lang="tr-TR" sz="2200" dirty="0" smtClean="0">
              <a:solidFill>
                <a:schemeClr val="tx2"/>
              </a:solidFill>
            </a:endParaRPr>
          </a:p>
          <a:p>
            <a:pPr algn="just"/>
            <a:r>
              <a:rPr lang="tr-TR" sz="2200" dirty="0" smtClean="0">
                <a:solidFill>
                  <a:schemeClr val="tx2"/>
                </a:solidFill>
              </a:rPr>
              <a:t>24/5/1983 tarihli ve </a:t>
            </a:r>
            <a:r>
              <a:rPr lang="tr-TR" sz="2200" b="1" dirty="0" smtClean="0">
                <a:solidFill>
                  <a:schemeClr val="accent1"/>
                </a:solidFill>
              </a:rPr>
              <a:t>2828 sayılı Sosyal Hizmetler Kanununun ek 1 inci maddesi uyarınca yapılacak atamalar,</a:t>
            </a:r>
            <a:r>
              <a:rPr lang="tr-TR" sz="2200" dirty="0" smtClean="0">
                <a:solidFill>
                  <a:schemeClr val="tx2"/>
                </a:solidFill>
              </a:rPr>
              <a:t> </a:t>
            </a:r>
          </a:p>
          <a:p>
            <a:pPr algn="just"/>
            <a:endParaRPr lang="tr-TR" sz="2200" dirty="0" smtClean="0">
              <a:solidFill>
                <a:schemeClr val="tx2"/>
              </a:solidFill>
            </a:endParaRPr>
          </a:p>
          <a:p>
            <a:pPr algn="just"/>
            <a:endParaRPr lang="tr-TR" sz="2200" dirty="0" smtClean="0">
              <a:solidFill>
                <a:schemeClr val="tx2"/>
              </a:solidFill>
            </a:endParaRPr>
          </a:p>
          <a:p>
            <a:pPr algn="just"/>
            <a:endParaRPr lang="tr-TR" sz="2200" dirty="0" smtClean="0">
              <a:solidFill>
                <a:schemeClr val="tx2"/>
              </a:solidFill>
            </a:endParaRPr>
          </a:p>
          <a:p>
            <a:pPr algn="just"/>
            <a:endParaRPr lang="tr-TR" sz="2200" dirty="0"/>
          </a:p>
        </p:txBody>
      </p:sp>
    </p:spTree>
  </p:cSld>
  <p:clrMapOvr>
    <a:masterClrMapping/>
  </p:clrMapOvr>
  <p:transition spd="slow">
    <p:circl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052736"/>
            <a:ext cx="8229600" cy="4824536"/>
          </a:xfrm>
        </p:spPr>
        <p:txBody>
          <a:bodyPr>
            <a:normAutofit/>
          </a:bodyPr>
          <a:lstStyle/>
          <a:p>
            <a:pPr algn="just"/>
            <a:r>
              <a:rPr lang="tr-TR" sz="2200" dirty="0" smtClean="0">
                <a:solidFill>
                  <a:schemeClr val="tx2"/>
                </a:solidFill>
              </a:rPr>
              <a:t>Merkezî yönetim bütçe kanunu kapsamında yer alan genel ve özel bütçeli kamu idarelerinden; ilgili bakanlık ile bağlı kuruluşlarının ve aynı bakanlığa bağlı kuruluşların döner sermaye kadrolarında bulunanlar hariç olmak üzere kendi aralarında yapacakları nakiller,</a:t>
            </a:r>
          </a:p>
          <a:p>
            <a:pPr algn="just"/>
            <a:endParaRPr lang="tr-TR" sz="2200" dirty="0" smtClean="0">
              <a:solidFill>
                <a:schemeClr val="tx2"/>
              </a:solidFill>
            </a:endParaRPr>
          </a:p>
          <a:p>
            <a:pPr algn="just"/>
            <a:r>
              <a:rPr lang="tr-TR" sz="2200" dirty="0" smtClean="0">
                <a:solidFill>
                  <a:schemeClr val="tx2"/>
                </a:solidFill>
              </a:rPr>
              <a:t>24/11/1994 tarihli </a:t>
            </a:r>
            <a:r>
              <a:rPr lang="tr-TR" sz="2200" b="1" dirty="0" smtClean="0">
                <a:solidFill>
                  <a:schemeClr val="tx2"/>
                </a:solidFill>
              </a:rPr>
              <a:t>ve</a:t>
            </a:r>
            <a:r>
              <a:rPr lang="tr-TR" sz="2200" b="1" dirty="0" smtClean="0">
                <a:solidFill>
                  <a:schemeClr val="accent1"/>
                </a:solidFill>
              </a:rPr>
              <a:t> 4046 sayılı Özelleştirme Uygulamaları Hakkında Kanunun 22 nci maddesi uyarınca yapılacak personel nakilleri </a:t>
            </a:r>
          </a:p>
          <a:p>
            <a:pPr algn="just"/>
            <a:endParaRPr lang="tr-TR" sz="2200" b="1" dirty="0" smtClean="0">
              <a:solidFill>
                <a:schemeClr val="accent1"/>
              </a:solidFill>
            </a:endParaRPr>
          </a:p>
          <a:p>
            <a:pPr algn="just">
              <a:buNone/>
            </a:pPr>
            <a:r>
              <a:rPr lang="tr-TR" sz="2200" b="1" dirty="0" smtClean="0">
                <a:solidFill>
                  <a:schemeClr val="accent1"/>
                </a:solidFill>
              </a:rPr>
              <a:t>   Merkezî Yönetim </a:t>
            </a:r>
            <a:r>
              <a:rPr lang="tr-TR" sz="2200" b="1" dirty="0">
                <a:solidFill>
                  <a:schemeClr val="accent1"/>
                </a:solidFill>
              </a:rPr>
              <a:t>B</a:t>
            </a:r>
            <a:r>
              <a:rPr lang="tr-TR" sz="2200" b="1" dirty="0" smtClean="0">
                <a:solidFill>
                  <a:schemeClr val="accent1"/>
                </a:solidFill>
              </a:rPr>
              <a:t>ütçe </a:t>
            </a:r>
            <a:r>
              <a:rPr lang="tr-TR" sz="2200" b="1" dirty="0">
                <a:solidFill>
                  <a:schemeClr val="accent1"/>
                </a:solidFill>
              </a:rPr>
              <a:t>K</a:t>
            </a:r>
            <a:r>
              <a:rPr lang="tr-TR" sz="2200" b="1" dirty="0" smtClean="0">
                <a:solidFill>
                  <a:schemeClr val="accent1"/>
                </a:solidFill>
              </a:rPr>
              <a:t>anununda öngörülen atama sınırlamalarına tabi değildir</a:t>
            </a:r>
            <a:r>
              <a:rPr lang="tr-TR" sz="2200" dirty="0" smtClean="0">
                <a:solidFill>
                  <a:schemeClr val="accent1"/>
                </a:solidFill>
              </a:rPr>
              <a:t>.</a:t>
            </a:r>
            <a:endParaRPr lang="tr-TR" sz="2200" dirty="0">
              <a:solidFill>
                <a:schemeClr val="accent1"/>
              </a:solidFill>
            </a:endParaRPr>
          </a:p>
        </p:txBody>
      </p:sp>
    </p:spTree>
  </p:cSld>
  <p:clrMapOvr>
    <a:masterClrMapping/>
  </p:clrMapOvr>
  <p:transition spd="slow" advClick="0">
    <p:circl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772816"/>
            <a:ext cx="8229600" cy="3816424"/>
          </a:xfrm>
        </p:spPr>
        <p:txBody>
          <a:bodyPr>
            <a:normAutofit/>
          </a:bodyPr>
          <a:lstStyle/>
          <a:p>
            <a:pPr algn="just"/>
            <a:r>
              <a:rPr lang="tr-TR" sz="2200" b="1" dirty="0" smtClean="0">
                <a:solidFill>
                  <a:schemeClr val="accent1"/>
                </a:solidFill>
              </a:rPr>
              <a:t>Sınırlamalara tabi olmaksızın atama yapılabileceği ikinci fıkrada belirtilen kadrolardan ayrılanların sayısı merkezî yönetim bütçe kanununda öngörülen atama sayısının hesabında dikkate alınmaz.</a:t>
            </a:r>
            <a:endParaRPr lang="tr-TR" sz="2200" dirty="0" smtClean="0">
              <a:solidFill>
                <a:schemeClr val="accent1"/>
              </a:solidFill>
            </a:endParaRPr>
          </a:p>
          <a:p>
            <a:pPr algn="just">
              <a:buNone/>
            </a:pPr>
            <a:r>
              <a:rPr lang="tr-TR" sz="2400" dirty="0" smtClean="0"/>
              <a:t>   </a:t>
            </a:r>
          </a:p>
          <a:p>
            <a:pPr algn="just"/>
            <a:r>
              <a:rPr lang="tr-TR" sz="2200" dirty="0" smtClean="0">
                <a:solidFill>
                  <a:schemeClr val="tx2"/>
                </a:solidFill>
              </a:rPr>
              <a:t>Merkezî yönetim bütçe kanununda belirtilen </a:t>
            </a:r>
            <a:r>
              <a:rPr lang="tr-TR" sz="2200" b="1" dirty="0" smtClean="0">
                <a:solidFill>
                  <a:schemeClr val="accent1"/>
                </a:solidFill>
              </a:rPr>
              <a:t>atama sayısının</a:t>
            </a:r>
            <a:r>
              <a:rPr lang="tr-TR" sz="2200" dirty="0" smtClean="0">
                <a:solidFill>
                  <a:schemeClr val="accent1"/>
                </a:solidFill>
              </a:rPr>
              <a:t> </a:t>
            </a:r>
            <a:r>
              <a:rPr lang="tr-TR" sz="2200" dirty="0" smtClean="0">
                <a:solidFill>
                  <a:schemeClr val="tx2"/>
                </a:solidFill>
              </a:rPr>
              <a:t>kamu idare, kurum ve kuruluşları itibarıyla </a:t>
            </a:r>
            <a:r>
              <a:rPr lang="tr-TR" sz="2200" b="1" dirty="0" smtClean="0">
                <a:solidFill>
                  <a:schemeClr val="accent1"/>
                </a:solidFill>
              </a:rPr>
              <a:t>dağılımı</a:t>
            </a:r>
            <a:r>
              <a:rPr lang="tr-TR" sz="2200" dirty="0" smtClean="0">
                <a:solidFill>
                  <a:schemeClr val="accent1"/>
                </a:solidFill>
              </a:rPr>
              <a:t>,</a:t>
            </a:r>
            <a:r>
              <a:rPr lang="tr-TR" sz="2200" dirty="0" smtClean="0">
                <a:solidFill>
                  <a:schemeClr val="tx2"/>
                </a:solidFill>
              </a:rPr>
              <a:t> kullanımı ve diğer hususlar Devlet Personel Başkanlığının bağlı olduğu Bakan ve Maliye Bakanının müşterek teklifi üzerine </a:t>
            </a:r>
            <a:r>
              <a:rPr lang="tr-TR" sz="2200" b="1" dirty="0" smtClean="0">
                <a:solidFill>
                  <a:schemeClr val="accent1"/>
                </a:solidFill>
              </a:rPr>
              <a:t>Başbakan onayı ile belirlenir.</a:t>
            </a:r>
            <a:endParaRPr lang="tr-TR" sz="2200" dirty="0" smtClean="0">
              <a:solidFill>
                <a:schemeClr val="accent1"/>
              </a:solidFill>
            </a:endParaRPr>
          </a:p>
          <a:p>
            <a:pPr algn="just">
              <a:buNone/>
            </a:pPr>
            <a:endParaRPr lang="tr-TR" sz="2200" dirty="0">
              <a:solidFill>
                <a:schemeClr val="tx2"/>
              </a:solidFill>
            </a:endParaRPr>
          </a:p>
        </p:txBody>
      </p:sp>
    </p:spTree>
  </p:cSld>
  <p:clrMapOvr>
    <a:masterClrMapping/>
  </p:clrMapOvr>
  <p:transition spd="slow" advClick="0">
    <p:circl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412776"/>
            <a:ext cx="8229600" cy="4680520"/>
          </a:xfrm>
        </p:spPr>
        <p:txBody>
          <a:bodyPr>
            <a:normAutofit/>
          </a:bodyPr>
          <a:lstStyle/>
          <a:p>
            <a:pPr algn="just"/>
            <a:r>
              <a:rPr lang="tr-TR" sz="2200" dirty="0" smtClean="0">
                <a:solidFill>
                  <a:schemeClr val="tx2"/>
                </a:solidFill>
              </a:rPr>
              <a:t>İhtiyaç duyulması hâlinde söz konusu onayda atama sayısı ilgili bakanlık ile bağlı kuruluşları için toplam sayı olarak belirlenebilir. Mali yıl içinde yeniden teşkilatlanan veya yeni kurulan kamu idare, kurum ve kuruluşları için </a:t>
            </a:r>
            <a:r>
              <a:rPr lang="tr-TR" sz="2200" b="1" dirty="0" smtClean="0">
                <a:solidFill>
                  <a:schemeClr val="accent1"/>
                </a:solidFill>
              </a:rPr>
              <a:t>merkezî yönetim bütçe kanununda belirlenen atama sayısının yüzde onunu geçmemek</a:t>
            </a:r>
            <a:r>
              <a:rPr lang="tr-TR" sz="2200" dirty="0" smtClean="0">
                <a:solidFill>
                  <a:schemeClr val="accent1"/>
                </a:solidFill>
              </a:rPr>
              <a:t> </a:t>
            </a:r>
            <a:r>
              <a:rPr lang="tr-TR" sz="2200" dirty="0" smtClean="0">
                <a:solidFill>
                  <a:schemeClr val="tx2"/>
                </a:solidFill>
              </a:rPr>
              <a:t>ve Personel Giderlerini Karşılama Ödeneği tertibindeki ödenek dikkate alınmak suretiyle </a:t>
            </a:r>
            <a:r>
              <a:rPr lang="tr-TR" sz="2200" b="1" dirty="0" smtClean="0">
                <a:solidFill>
                  <a:schemeClr val="accent1"/>
                </a:solidFill>
              </a:rPr>
              <a:t>ilave sayı tespit etmeye</a:t>
            </a:r>
            <a:r>
              <a:rPr lang="tr-TR" sz="2200" dirty="0" smtClean="0">
                <a:solidFill>
                  <a:schemeClr val="accent1"/>
                </a:solidFill>
              </a:rPr>
              <a:t> </a:t>
            </a:r>
            <a:r>
              <a:rPr lang="tr-TR" sz="2200" dirty="0" smtClean="0">
                <a:solidFill>
                  <a:schemeClr val="tx2"/>
                </a:solidFill>
              </a:rPr>
              <a:t>Maliye Bakanlığının teklifi üzerine </a:t>
            </a:r>
            <a:r>
              <a:rPr lang="tr-TR" sz="2200" b="1" dirty="0" smtClean="0">
                <a:solidFill>
                  <a:schemeClr val="accent1"/>
                </a:solidFill>
              </a:rPr>
              <a:t>Bakanlar Kurulu yetkilidir</a:t>
            </a:r>
            <a:r>
              <a:rPr lang="tr-TR" sz="2200" dirty="0" smtClean="0">
                <a:solidFill>
                  <a:schemeClr val="accent1"/>
                </a:solidFill>
              </a:rPr>
              <a:t>. </a:t>
            </a:r>
          </a:p>
          <a:p>
            <a:pPr algn="just">
              <a:buNone/>
            </a:pPr>
            <a:r>
              <a:rPr lang="tr-TR" sz="2200" dirty="0" smtClean="0">
                <a:solidFill>
                  <a:schemeClr val="tx2"/>
                </a:solidFill>
              </a:rPr>
              <a:t>  </a:t>
            </a:r>
          </a:p>
          <a:p>
            <a:pPr algn="just"/>
            <a:r>
              <a:rPr lang="tr-TR" sz="2200" dirty="0" smtClean="0">
                <a:solidFill>
                  <a:schemeClr val="tx2"/>
                </a:solidFill>
              </a:rPr>
              <a:t>Birinci fıkra kapsamında </a:t>
            </a:r>
            <a:r>
              <a:rPr lang="tr-TR" sz="2200" b="1" dirty="0" smtClean="0">
                <a:solidFill>
                  <a:schemeClr val="accent1"/>
                </a:solidFill>
              </a:rPr>
              <a:t>657 sayılı Kanunun 59 uncu ve 92 nci</a:t>
            </a:r>
            <a:r>
              <a:rPr lang="tr-TR" sz="2200" dirty="0" smtClean="0">
                <a:solidFill>
                  <a:schemeClr val="accent1"/>
                </a:solidFill>
              </a:rPr>
              <a:t> </a:t>
            </a:r>
            <a:r>
              <a:rPr lang="tr-TR" sz="2200" dirty="0" smtClean="0">
                <a:solidFill>
                  <a:schemeClr val="tx2"/>
                </a:solidFill>
              </a:rPr>
              <a:t>maddeleri uyarınca yapılabilecek açıktan atamalar için </a:t>
            </a:r>
            <a:r>
              <a:rPr lang="tr-TR" sz="2200" b="1" dirty="0" smtClean="0">
                <a:solidFill>
                  <a:schemeClr val="accent1"/>
                </a:solidFill>
              </a:rPr>
              <a:t>Devlet Personel Başkanlığından izin alınması zorunludur.</a:t>
            </a:r>
            <a:r>
              <a:rPr lang="tr-TR" sz="2200" dirty="0" smtClean="0">
                <a:solidFill>
                  <a:schemeClr val="accent1"/>
                </a:solidFill>
              </a:rPr>
              <a:t> </a:t>
            </a:r>
          </a:p>
          <a:p>
            <a:pPr algn="just">
              <a:buNone/>
            </a:pPr>
            <a:endParaRPr lang="tr-TR" sz="2200" dirty="0">
              <a:solidFill>
                <a:schemeClr val="accent1"/>
              </a:solidFill>
            </a:endParaRPr>
          </a:p>
        </p:txBody>
      </p:sp>
    </p:spTree>
  </p:cSld>
  <p:clrMapOvr>
    <a:masterClrMapping/>
  </p:clrMapOvr>
  <p:transition spd="slow" advClick="0">
    <p:circl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924712"/>
          </a:xfrm>
        </p:spPr>
        <p:txBody>
          <a:bodyPr>
            <a:normAutofit fontScale="90000"/>
          </a:bodyPr>
          <a:lstStyle/>
          <a:p>
            <a:pPr algn="ctr"/>
            <a:r>
              <a:rPr lang="tr-TR" sz="2500" b="1" dirty="0" smtClean="0">
                <a:solidFill>
                  <a:schemeClr val="accent1"/>
                </a:solidFill>
              </a:rPr>
              <a:t/>
            </a:r>
            <a:br>
              <a:rPr lang="tr-TR" sz="2500" b="1" dirty="0" smtClean="0">
                <a:solidFill>
                  <a:schemeClr val="accent1"/>
                </a:solidFill>
              </a:rPr>
            </a:br>
            <a:r>
              <a:rPr lang="tr-TR" sz="2500" b="1" dirty="0" smtClean="0">
                <a:solidFill>
                  <a:schemeClr val="accent1"/>
                </a:solidFill>
              </a:rPr>
              <a:t>İDARİ PERSONEL ATAMALARINDA</a:t>
            </a:r>
            <a:br>
              <a:rPr lang="tr-TR" sz="2500" b="1" dirty="0" smtClean="0">
                <a:solidFill>
                  <a:schemeClr val="accent1"/>
                </a:solidFill>
              </a:rPr>
            </a:br>
            <a:r>
              <a:rPr lang="tr-TR" sz="2500" b="1" dirty="0" smtClean="0">
                <a:solidFill>
                  <a:schemeClr val="accent1"/>
                </a:solidFill>
              </a:rPr>
              <a:t>MERKEZİ YÖNETİM BÜTÇE KANUNUNDA BELİRTİLEN </a:t>
            </a:r>
            <a:br>
              <a:rPr lang="tr-TR" sz="2500" b="1" dirty="0" smtClean="0">
                <a:solidFill>
                  <a:schemeClr val="accent1"/>
                </a:solidFill>
              </a:rPr>
            </a:br>
            <a:r>
              <a:rPr lang="tr-TR" sz="2500" b="1" dirty="0" smtClean="0">
                <a:solidFill>
                  <a:schemeClr val="accent1"/>
                </a:solidFill>
              </a:rPr>
              <a:t>ATAMA SINIRLAMALARINA</a:t>
            </a:r>
            <a:endParaRPr lang="tr-TR" sz="2500" dirty="0"/>
          </a:p>
        </p:txBody>
      </p:sp>
      <p:sp>
        <p:nvSpPr>
          <p:cNvPr id="3" name="2 Metin Yer Tutucusu"/>
          <p:cNvSpPr>
            <a:spLocks noGrp="1"/>
          </p:cNvSpPr>
          <p:nvPr>
            <p:ph type="body" idx="1"/>
          </p:nvPr>
        </p:nvSpPr>
        <p:spPr>
          <a:xfrm>
            <a:off x="467544" y="1700808"/>
            <a:ext cx="4040188" cy="504056"/>
          </a:xfrm>
        </p:spPr>
        <p:txBody>
          <a:bodyPr/>
          <a:lstStyle/>
          <a:p>
            <a:r>
              <a:rPr lang="tr-TR" b="0" u="sng" dirty="0" smtClean="0">
                <a:solidFill>
                  <a:schemeClr val="accent1"/>
                </a:solidFill>
              </a:rPr>
              <a:t>DAHİL OLMAYANLAR  :</a:t>
            </a:r>
            <a:endParaRPr lang="tr-TR" b="0" u="sng" dirty="0">
              <a:solidFill>
                <a:schemeClr val="accent1"/>
              </a:solidFill>
            </a:endParaRPr>
          </a:p>
        </p:txBody>
      </p:sp>
      <p:sp>
        <p:nvSpPr>
          <p:cNvPr id="4" name="3 Metin Yer Tutucusu"/>
          <p:cNvSpPr>
            <a:spLocks noGrp="1"/>
          </p:cNvSpPr>
          <p:nvPr>
            <p:ph type="body" sz="half" idx="3"/>
          </p:nvPr>
        </p:nvSpPr>
        <p:spPr>
          <a:xfrm>
            <a:off x="4644008" y="1700808"/>
            <a:ext cx="4041775" cy="654843"/>
          </a:xfrm>
        </p:spPr>
        <p:txBody>
          <a:bodyPr/>
          <a:lstStyle/>
          <a:p>
            <a:r>
              <a:rPr lang="tr-TR" b="0" u="sng" dirty="0" smtClean="0">
                <a:solidFill>
                  <a:schemeClr val="accent1"/>
                </a:solidFill>
              </a:rPr>
              <a:t>DAHİL OLANLAR   :</a:t>
            </a:r>
            <a:endParaRPr lang="tr-TR" b="0" u="sng" dirty="0">
              <a:solidFill>
                <a:schemeClr val="accent1"/>
              </a:solidFill>
            </a:endParaRPr>
          </a:p>
        </p:txBody>
      </p:sp>
      <p:sp>
        <p:nvSpPr>
          <p:cNvPr id="5" name="4 İçerik Yer Tutucusu"/>
          <p:cNvSpPr>
            <a:spLocks noGrp="1"/>
          </p:cNvSpPr>
          <p:nvPr>
            <p:ph sz="quarter" idx="2"/>
          </p:nvPr>
        </p:nvSpPr>
        <p:spPr>
          <a:xfrm>
            <a:off x="467544" y="2204864"/>
            <a:ext cx="4040188" cy="3845720"/>
          </a:xfrm>
        </p:spPr>
        <p:txBody>
          <a:bodyPr>
            <a:noAutofit/>
          </a:bodyPr>
          <a:lstStyle/>
          <a:p>
            <a:r>
              <a:rPr lang="tr-TR" sz="1700" dirty="0" smtClean="0">
                <a:solidFill>
                  <a:schemeClr val="tx2"/>
                </a:solidFill>
              </a:rPr>
              <a:t>Engelli personel atamaları</a:t>
            </a:r>
          </a:p>
          <a:p>
            <a:endParaRPr lang="tr-TR" sz="1700" dirty="0" smtClean="0">
              <a:solidFill>
                <a:schemeClr val="tx2"/>
              </a:solidFill>
            </a:endParaRPr>
          </a:p>
          <a:p>
            <a:r>
              <a:rPr lang="tr-TR" sz="1700" dirty="0" smtClean="0">
                <a:solidFill>
                  <a:schemeClr val="tx2"/>
                </a:solidFill>
              </a:rPr>
              <a:t>Sosyal Hizmetler Kanunu kapsamında yapılan atamalar</a:t>
            </a:r>
          </a:p>
          <a:p>
            <a:endParaRPr lang="tr-TR" sz="1700" dirty="0" smtClean="0">
              <a:solidFill>
                <a:schemeClr val="tx2"/>
              </a:solidFill>
            </a:endParaRPr>
          </a:p>
          <a:p>
            <a:r>
              <a:rPr lang="tr-TR" sz="1700" dirty="0" smtClean="0">
                <a:solidFill>
                  <a:schemeClr val="tx2"/>
                </a:solidFill>
              </a:rPr>
              <a:t>Terörle Mücadele Kanunu kapsamında yapılan atamalar</a:t>
            </a:r>
            <a:r>
              <a:rPr lang="tr-TR" sz="1700" b="1" dirty="0" smtClean="0">
                <a:solidFill>
                  <a:schemeClr val="tx2"/>
                </a:solidFill>
              </a:rPr>
              <a:t> </a:t>
            </a:r>
          </a:p>
          <a:p>
            <a:endParaRPr lang="tr-TR" sz="1700" b="1" dirty="0" smtClean="0">
              <a:solidFill>
                <a:schemeClr val="tx2"/>
              </a:solidFill>
            </a:endParaRPr>
          </a:p>
          <a:p>
            <a:r>
              <a:rPr lang="tr-TR" sz="1700" dirty="0" smtClean="0">
                <a:solidFill>
                  <a:schemeClr val="tx2"/>
                </a:solidFill>
              </a:rPr>
              <a:t>4046 sayılı Özelleştirme Uygulamaları Hakkında Kanun uyarınca yapılan atamalar</a:t>
            </a:r>
          </a:p>
          <a:p>
            <a:pPr marL="0" indent="0">
              <a:buNone/>
            </a:pPr>
            <a:endParaRPr lang="tr-TR" sz="1700" dirty="0" smtClean="0">
              <a:solidFill>
                <a:schemeClr val="tx2"/>
              </a:solidFill>
            </a:endParaRPr>
          </a:p>
          <a:p>
            <a:r>
              <a:rPr lang="tr-TR" sz="1700" b="1" dirty="0">
                <a:solidFill>
                  <a:schemeClr val="tx2"/>
                </a:solidFill>
              </a:rPr>
              <a:t>Sağlık Hizmetleri </a:t>
            </a:r>
            <a:r>
              <a:rPr lang="tr-TR" sz="1700" b="1" dirty="0" smtClean="0">
                <a:solidFill>
                  <a:schemeClr val="tx2"/>
                </a:solidFill>
              </a:rPr>
              <a:t>Temel Kanununun </a:t>
            </a:r>
            <a:r>
              <a:rPr lang="tr-TR" sz="1700" b="1" dirty="0">
                <a:solidFill>
                  <a:schemeClr val="tx2"/>
                </a:solidFill>
              </a:rPr>
              <a:t>ek 1 inci ve ek 6 </a:t>
            </a:r>
            <a:r>
              <a:rPr lang="tr-TR" sz="1700" b="1" dirty="0" err="1">
                <a:solidFill>
                  <a:schemeClr val="tx2"/>
                </a:solidFill>
              </a:rPr>
              <a:t>ncı</a:t>
            </a:r>
            <a:r>
              <a:rPr lang="tr-TR" sz="1700" dirty="0">
                <a:solidFill>
                  <a:schemeClr val="tx2"/>
                </a:solidFill>
              </a:rPr>
              <a:t> maddeleri uyarınca yapılacak atamalar,</a:t>
            </a:r>
          </a:p>
          <a:p>
            <a:endParaRPr lang="tr-TR" sz="1700" dirty="0" smtClean="0">
              <a:solidFill>
                <a:schemeClr val="tx2"/>
              </a:solidFill>
            </a:endParaRPr>
          </a:p>
          <a:p>
            <a:endParaRPr lang="tr-TR" sz="1700" dirty="0" smtClean="0">
              <a:solidFill>
                <a:schemeClr val="tx2"/>
              </a:solidFill>
            </a:endParaRPr>
          </a:p>
          <a:p>
            <a:endParaRPr lang="tr-TR" sz="1700" dirty="0" smtClean="0">
              <a:solidFill>
                <a:schemeClr val="tx2"/>
              </a:solidFill>
            </a:endParaRPr>
          </a:p>
          <a:p>
            <a:endParaRPr lang="tr-TR" sz="1700" dirty="0">
              <a:solidFill>
                <a:schemeClr val="tx2"/>
              </a:solidFill>
            </a:endParaRPr>
          </a:p>
        </p:txBody>
      </p:sp>
      <p:sp>
        <p:nvSpPr>
          <p:cNvPr id="6" name="5 İçerik Yer Tutucusu"/>
          <p:cNvSpPr>
            <a:spLocks noGrp="1"/>
          </p:cNvSpPr>
          <p:nvPr>
            <p:ph sz="quarter" idx="4"/>
          </p:nvPr>
        </p:nvSpPr>
        <p:spPr/>
        <p:txBody>
          <a:bodyPr>
            <a:normAutofit/>
          </a:bodyPr>
          <a:lstStyle/>
          <a:p>
            <a:r>
              <a:rPr lang="tr-TR" sz="2100" dirty="0" smtClean="0">
                <a:solidFill>
                  <a:schemeClr val="tx2"/>
                </a:solidFill>
              </a:rPr>
              <a:t>KPSS atamaları</a:t>
            </a:r>
          </a:p>
          <a:p>
            <a:endParaRPr lang="tr-TR" sz="2100" dirty="0" smtClean="0">
              <a:solidFill>
                <a:schemeClr val="tx2"/>
              </a:solidFill>
            </a:endParaRPr>
          </a:p>
          <a:p>
            <a:r>
              <a:rPr lang="tr-TR" sz="2100" dirty="0" smtClean="0">
                <a:solidFill>
                  <a:schemeClr val="tx2"/>
                </a:solidFill>
              </a:rPr>
              <a:t>Naklen atamalar</a:t>
            </a:r>
          </a:p>
          <a:p>
            <a:endParaRPr lang="tr-TR" sz="2100" dirty="0" smtClean="0">
              <a:solidFill>
                <a:schemeClr val="tx2"/>
              </a:solidFill>
            </a:endParaRPr>
          </a:p>
          <a:p>
            <a:r>
              <a:rPr lang="tr-TR" sz="2100" dirty="0" smtClean="0">
                <a:solidFill>
                  <a:schemeClr val="tx2"/>
                </a:solidFill>
              </a:rPr>
              <a:t>657 </a:t>
            </a:r>
            <a:r>
              <a:rPr lang="tr-TR" sz="2100" dirty="0" err="1" smtClean="0">
                <a:solidFill>
                  <a:schemeClr val="tx2"/>
                </a:solidFill>
              </a:rPr>
              <a:t>S.K.’un</a:t>
            </a:r>
            <a:r>
              <a:rPr lang="tr-TR" sz="2100" dirty="0" smtClean="0">
                <a:solidFill>
                  <a:schemeClr val="tx2"/>
                </a:solidFill>
              </a:rPr>
              <a:t> 92.maddesi uyarınca yapılan atamalar</a:t>
            </a:r>
          </a:p>
        </p:txBody>
      </p:sp>
    </p:spTree>
  </p:cSld>
  <p:clrMapOvr>
    <a:masterClrMapping/>
  </p:clrMapOvr>
  <p:transition spd="slow">
    <p:circl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2060848"/>
            <a:ext cx="8229600" cy="2448272"/>
          </a:xfrm>
        </p:spPr>
        <p:txBody>
          <a:bodyPr>
            <a:normAutofit lnSpcReduction="10000"/>
          </a:bodyPr>
          <a:lstStyle/>
          <a:p>
            <a:pPr algn="just"/>
            <a:r>
              <a:rPr lang="tr-TR" dirty="0">
                <a:solidFill>
                  <a:schemeClr val="tx2"/>
                </a:solidFill>
              </a:rPr>
              <a:t>Merkezi Yönetim Bütçe Kanununda 2016 yılı için belirlenen </a:t>
            </a:r>
            <a:r>
              <a:rPr lang="tr-TR" dirty="0" smtClean="0">
                <a:solidFill>
                  <a:schemeClr val="tx2"/>
                </a:solidFill>
              </a:rPr>
              <a:t>serbest memur kadrolarına yapılacak </a:t>
            </a:r>
            <a:r>
              <a:rPr lang="tr-TR" dirty="0">
                <a:solidFill>
                  <a:schemeClr val="tx2"/>
                </a:solidFill>
              </a:rPr>
              <a:t>atama </a:t>
            </a:r>
            <a:r>
              <a:rPr lang="tr-TR" dirty="0" smtClean="0">
                <a:solidFill>
                  <a:schemeClr val="tx2"/>
                </a:solidFill>
              </a:rPr>
              <a:t>sayılarının kurumlar itibariyle dağılımı Başbakanlık Makamının 04.01.2016 tarihli Olur’uyla yapılmış olup Üniversitemizin yapabileceği atama sayısı 5 olarak belirlenmiştir.</a:t>
            </a:r>
            <a:endParaRPr lang="tr-TR" dirty="0"/>
          </a:p>
        </p:txBody>
      </p:sp>
    </p:spTree>
    <p:extLst>
      <p:ext uri="{BB962C8B-B14F-4D97-AF65-F5344CB8AC3E}">
        <p14:creationId xmlns:p14="http://schemas.microsoft.com/office/powerpoint/2010/main" val="3669638062"/>
      </p:ext>
    </p:extLst>
  </p:cSld>
  <p:clrMapOvr>
    <a:masterClrMapping/>
  </p:clrMapOvr>
  <p:transition spd="slow">
    <p:circl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124744"/>
            <a:ext cx="8229600" cy="852704"/>
          </a:xfrm>
        </p:spPr>
        <p:txBody>
          <a:bodyPr>
            <a:normAutofit/>
          </a:bodyPr>
          <a:lstStyle/>
          <a:p>
            <a:pPr algn="ctr"/>
            <a:r>
              <a:rPr lang="tr-TR" sz="3500" dirty="0" smtClean="0">
                <a:solidFill>
                  <a:schemeClr val="accent1"/>
                </a:solidFill>
              </a:rPr>
              <a:t>KPSS KAPSAMINDA PERSONEL ALIMI</a:t>
            </a:r>
            <a:endParaRPr lang="tr-TR" sz="3500" dirty="0">
              <a:solidFill>
                <a:schemeClr val="accent1"/>
              </a:solidFill>
            </a:endParaRPr>
          </a:p>
        </p:txBody>
      </p:sp>
      <p:sp>
        <p:nvSpPr>
          <p:cNvPr id="3" name="2 İçerik Yer Tutucusu"/>
          <p:cNvSpPr>
            <a:spLocks noGrp="1"/>
          </p:cNvSpPr>
          <p:nvPr>
            <p:ph idx="1"/>
          </p:nvPr>
        </p:nvSpPr>
        <p:spPr>
          <a:xfrm>
            <a:off x="467544" y="2708920"/>
            <a:ext cx="8229600" cy="2501632"/>
          </a:xfrm>
        </p:spPr>
        <p:txBody>
          <a:bodyPr/>
          <a:lstStyle/>
          <a:p>
            <a:pPr algn="just"/>
            <a:r>
              <a:rPr lang="tr-TR" dirty="0" smtClean="0">
                <a:solidFill>
                  <a:schemeClr val="tx2"/>
                </a:solidFill>
              </a:rPr>
              <a:t>Merkezi Yönetim Bütçe Kanunuyla belirlenen atama sayısı sınırları çerçevesinde birimlerin ve yönetimin talepleri doğrultusunda Devlet Personel Başkanlığının e-uygulama sistemine KPSS yerleştirme taleplerimiz girilir. ÖSYM tarafından merkezi yerleştirme yapılır.</a:t>
            </a:r>
          </a:p>
          <a:p>
            <a:pPr algn="just">
              <a:buNone/>
            </a:pPr>
            <a:endParaRPr lang="tr-TR" dirty="0">
              <a:solidFill>
                <a:schemeClr val="tx2"/>
              </a:solidFill>
            </a:endParaRPr>
          </a:p>
        </p:txBody>
      </p:sp>
    </p:spTree>
  </p:cSld>
  <p:clrMapOvr>
    <a:masterClrMapping/>
  </p:clrMapOvr>
  <p:transition spd="slow" advClick="0">
    <p:circl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620688"/>
            <a:ext cx="8229600" cy="564672"/>
          </a:xfrm>
        </p:spPr>
        <p:txBody>
          <a:bodyPr>
            <a:normAutofit/>
          </a:bodyPr>
          <a:lstStyle/>
          <a:p>
            <a:pPr algn="ctr"/>
            <a:r>
              <a:rPr lang="tr-TR" sz="2500" dirty="0" smtClean="0">
                <a:solidFill>
                  <a:schemeClr val="accent1"/>
                </a:solidFill>
              </a:rPr>
              <a:t>657 S.K.’UN 92.MAD.UYARINCA PERSONEL ALIMI</a:t>
            </a:r>
            <a:endParaRPr lang="tr-TR" sz="2500" dirty="0">
              <a:solidFill>
                <a:schemeClr val="accent1"/>
              </a:solidFill>
            </a:endParaRPr>
          </a:p>
        </p:txBody>
      </p:sp>
      <p:sp>
        <p:nvSpPr>
          <p:cNvPr id="3" name="2 İçerik Yer Tutucusu"/>
          <p:cNvSpPr>
            <a:spLocks noGrp="1"/>
          </p:cNvSpPr>
          <p:nvPr>
            <p:ph idx="1"/>
          </p:nvPr>
        </p:nvSpPr>
        <p:spPr>
          <a:xfrm>
            <a:off x="395536" y="1340768"/>
            <a:ext cx="8208912" cy="5517232"/>
          </a:xfrm>
        </p:spPr>
        <p:txBody>
          <a:bodyPr>
            <a:noAutofit/>
          </a:bodyPr>
          <a:lstStyle/>
          <a:p>
            <a:pPr algn="just"/>
            <a:r>
              <a:rPr lang="tr-TR" sz="1800" dirty="0" smtClean="0">
                <a:solidFill>
                  <a:schemeClr val="tx2"/>
                </a:solidFill>
              </a:rPr>
              <a:t>Merkezi Yönetim Bütçe Kanununda belirtilen atama sayılarının kurumlara dağılımına ilişkin Başbakanlık Makamının Olur’unda 657 S.K.’un 92.maddesine göre yapılacak atamalara sınır getirilmiştir.</a:t>
            </a:r>
          </a:p>
          <a:p>
            <a:pPr algn="just">
              <a:buNone/>
            </a:pPr>
            <a:endParaRPr lang="tr-TR" sz="1800" dirty="0" smtClean="0">
              <a:solidFill>
                <a:schemeClr val="tx2"/>
              </a:solidFill>
            </a:endParaRPr>
          </a:p>
          <a:p>
            <a:pPr algn="just"/>
            <a:r>
              <a:rPr lang="tr-TR" sz="1800" dirty="0" smtClean="0">
                <a:solidFill>
                  <a:schemeClr val="tx2"/>
                </a:solidFill>
              </a:rPr>
              <a:t>Anılan Olur’da kurumların genç işgücünün  kamu yönetimine kazandırılması için Kamu Görevlerine İlk Defa Atanacaklar İçin Yapılacak Sınavlar Hakkında Yönetmelikte belirtilen usul ve esaslar çerçevesinde (KPSS) personel alımına öncelik vermelerini sağlamak amacıyla; </a:t>
            </a:r>
          </a:p>
          <a:p>
            <a:pPr algn="just"/>
            <a:endParaRPr lang="tr-TR" sz="1800" dirty="0" smtClean="0">
              <a:solidFill>
                <a:schemeClr val="tx2"/>
              </a:solidFill>
            </a:endParaRPr>
          </a:p>
          <a:p>
            <a:pPr algn="just"/>
            <a:r>
              <a:rPr lang="tr-TR" sz="1800" dirty="0" smtClean="0">
                <a:solidFill>
                  <a:schemeClr val="tx2"/>
                </a:solidFill>
              </a:rPr>
              <a:t>657 S.K.’un 92.maddesi uyarınca yapılacak atamalarda, </a:t>
            </a:r>
            <a:r>
              <a:rPr lang="tr-TR" sz="1800" b="1" dirty="0" smtClean="0">
                <a:solidFill>
                  <a:schemeClr val="accent1"/>
                </a:solidFill>
              </a:rPr>
              <a:t>verilen atama izin sayısının yüzde 2’sine</a:t>
            </a:r>
            <a:r>
              <a:rPr lang="tr-TR" sz="1800" dirty="0" smtClean="0">
                <a:solidFill>
                  <a:schemeClr val="accent1"/>
                </a:solidFill>
              </a:rPr>
              <a:t> kadar</a:t>
            </a:r>
            <a:r>
              <a:rPr lang="tr-TR" sz="1800" dirty="0" smtClean="0">
                <a:solidFill>
                  <a:schemeClr val="tx2"/>
                </a:solidFill>
              </a:rPr>
              <a:t> olanını kullanabilmeleri, </a:t>
            </a:r>
          </a:p>
          <a:p>
            <a:pPr algn="just">
              <a:buNone/>
            </a:pPr>
            <a:endParaRPr lang="tr-TR" sz="1800" dirty="0" smtClean="0">
              <a:solidFill>
                <a:schemeClr val="tx2"/>
              </a:solidFill>
            </a:endParaRPr>
          </a:p>
          <a:p>
            <a:pPr algn="just"/>
            <a:r>
              <a:rPr lang="tr-TR" sz="1800" dirty="0" smtClean="0">
                <a:solidFill>
                  <a:schemeClr val="tx2"/>
                </a:solidFill>
              </a:rPr>
              <a:t>Atama izin sayıları </a:t>
            </a:r>
            <a:r>
              <a:rPr lang="tr-TR" sz="1800" b="1" dirty="0" smtClean="0">
                <a:solidFill>
                  <a:schemeClr val="accent1"/>
                </a:solidFill>
              </a:rPr>
              <a:t>50 adedin altında olan kurumlarda bu sayının (1)</a:t>
            </a:r>
            <a:r>
              <a:rPr lang="tr-TR" sz="1800" dirty="0" smtClean="0">
                <a:solidFill>
                  <a:schemeClr val="accent1"/>
                </a:solidFill>
              </a:rPr>
              <a:t> </a:t>
            </a:r>
            <a:r>
              <a:rPr lang="tr-TR" sz="1800" b="1" dirty="0" smtClean="0">
                <a:solidFill>
                  <a:schemeClr val="accent1"/>
                </a:solidFill>
              </a:rPr>
              <a:t>adet</a:t>
            </a:r>
            <a:r>
              <a:rPr lang="tr-TR" sz="1800" dirty="0" smtClean="0">
                <a:solidFill>
                  <a:schemeClr val="tx2"/>
                </a:solidFill>
              </a:rPr>
              <a:t> olarak tespit edildiği belirtilmiştir.</a:t>
            </a:r>
          </a:p>
          <a:p>
            <a:pPr algn="just">
              <a:buNone/>
            </a:pPr>
            <a:endParaRPr lang="tr-TR" sz="1800" dirty="0" smtClean="0">
              <a:solidFill>
                <a:schemeClr val="tx2"/>
              </a:solidFill>
            </a:endParaRPr>
          </a:p>
          <a:p>
            <a:pPr algn="just"/>
            <a:r>
              <a:rPr lang="tr-TR" sz="1800" dirty="0" smtClean="0">
                <a:solidFill>
                  <a:schemeClr val="tx2"/>
                </a:solidFill>
              </a:rPr>
              <a:t>Ayrıca Daire Başkanı ve daha üst yönetici kadroları ile kariyer meslek kadrolarına yapılacak atamalarda yüzde 2 oranının uygulanmayacağı da belirtilmiştir..</a:t>
            </a:r>
            <a:endParaRPr lang="tr-TR" sz="1800" dirty="0">
              <a:solidFill>
                <a:schemeClr val="tx2"/>
              </a:solidFill>
            </a:endParaRPr>
          </a:p>
        </p:txBody>
      </p:sp>
    </p:spTree>
  </p:cSld>
  <p:clrMapOvr>
    <a:masterClrMapping/>
  </p:clrMapOvr>
  <p:transition spd="slow" advClick="0">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1268760"/>
            <a:ext cx="8229600" cy="1143000"/>
          </a:xfrm>
          <a:noFill/>
          <a:ln>
            <a:noFill/>
          </a:ln>
        </p:spPr>
        <p:style>
          <a:lnRef idx="1">
            <a:schemeClr val="accent2"/>
          </a:lnRef>
          <a:fillRef idx="3">
            <a:schemeClr val="accent2"/>
          </a:fillRef>
          <a:effectRef idx="2">
            <a:schemeClr val="accent2"/>
          </a:effectRef>
          <a:fontRef idx="minor">
            <a:schemeClr val="lt1"/>
          </a:fontRef>
        </p:style>
        <p:txBody>
          <a:bodyPr>
            <a:normAutofit/>
          </a:bodyPr>
          <a:lstStyle/>
          <a:p>
            <a:pPr algn="ctr"/>
            <a:r>
              <a:rPr lang="tr-TR" b="1" spc="600" dirty="0" smtClean="0">
                <a:solidFill>
                  <a:schemeClr val="accent2"/>
                </a:solidFill>
              </a:rPr>
              <a:t>KONTENJANLAR</a:t>
            </a:r>
            <a:endParaRPr lang="tr-TR" b="1" spc="600" dirty="0">
              <a:solidFill>
                <a:schemeClr val="accent2"/>
              </a:solidFill>
            </a:endParaRPr>
          </a:p>
        </p:txBody>
      </p:sp>
      <p:sp>
        <p:nvSpPr>
          <p:cNvPr id="3" name="2 İçerik Yer Tutucusu"/>
          <p:cNvSpPr>
            <a:spLocks noGrp="1"/>
          </p:cNvSpPr>
          <p:nvPr>
            <p:ph idx="1"/>
          </p:nvPr>
        </p:nvSpPr>
        <p:spPr>
          <a:xfrm>
            <a:off x="539552" y="3068960"/>
            <a:ext cx="8229600" cy="1656184"/>
          </a:xfrm>
        </p:spPr>
        <p:txBody>
          <a:bodyPr/>
          <a:lstStyle/>
          <a:p>
            <a:pPr algn="just"/>
            <a:r>
              <a:rPr lang="tr-TR" dirty="0" smtClean="0">
                <a:solidFill>
                  <a:schemeClr val="tx2"/>
                </a:solidFill>
              </a:rPr>
              <a:t>Toplam Atama Sayısı Sınırları Merkezi Yönetim Bütçe Kanununda belirlenir.</a:t>
            </a:r>
          </a:p>
          <a:p>
            <a:pPr>
              <a:buNone/>
            </a:pPr>
            <a:endParaRPr lang="tr-TR" dirty="0">
              <a:solidFill>
                <a:schemeClr val="tx2"/>
              </a:solidFill>
            </a:endParaRPr>
          </a:p>
        </p:txBody>
      </p:sp>
    </p:spTree>
  </p:cSld>
  <p:clrMapOvr>
    <a:masterClrMapping/>
  </p:clrMapOvr>
  <p:transition spd="slow" advClick="0">
    <p:circl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852704"/>
          </a:xfrm>
        </p:spPr>
        <p:txBody>
          <a:bodyPr>
            <a:noAutofit/>
          </a:bodyPr>
          <a:lstStyle/>
          <a:p>
            <a:pPr algn="ctr"/>
            <a:r>
              <a:rPr lang="tr-TR" sz="2500" dirty="0" smtClean="0">
                <a:solidFill>
                  <a:schemeClr val="accent1"/>
                </a:solidFill>
              </a:rPr>
              <a:t>TERÖRLE MÜCADELE KANUNU </a:t>
            </a:r>
            <a:br>
              <a:rPr lang="tr-TR" sz="2500" dirty="0" smtClean="0">
                <a:solidFill>
                  <a:schemeClr val="accent1"/>
                </a:solidFill>
              </a:rPr>
            </a:br>
            <a:r>
              <a:rPr lang="tr-TR" sz="2500" dirty="0" smtClean="0">
                <a:solidFill>
                  <a:schemeClr val="accent1"/>
                </a:solidFill>
              </a:rPr>
              <a:t>KAPSAMINDA PERSONEL ALIMI</a:t>
            </a:r>
            <a:endParaRPr lang="tr-TR" sz="2500" dirty="0">
              <a:solidFill>
                <a:schemeClr val="accent1"/>
              </a:solidFill>
            </a:endParaRPr>
          </a:p>
        </p:txBody>
      </p:sp>
      <p:sp>
        <p:nvSpPr>
          <p:cNvPr id="3" name="2 İçerik Yer Tutucusu"/>
          <p:cNvSpPr>
            <a:spLocks noGrp="1"/>
          </p:cNvSpPr>
          <p:nvPr>
            <p:ph idx="1"/>
          </p:nvPr>
        </p:nvSpPr>
        <p:spPr>
          <a:xfrm>
            <a:off x="457200" y="1772816"/>
            <a:ext cx="8229600" cy="4551784"/>
          </a:xfrm>
        </p:spPr>
        <p:txBody>
          <a:bodyPr>
            <a:noAutofit/>
          </a:bodyPr>
          <a:lstStyle/>
          <a:p>
            <a:pPr algn="just"/>
            <a:r>
              <a:rPr lang="tr-TR" sz="1800" dirty="0" smtClean="0">
                <a:solidFill>
                  <a:schemeClr val="tx2"/>
                </a:solidFill>
              </a:rPr>
              <a:t>3713 sayılı Terörle Mücadele Kanununun Ek 1 inci maddesinde;</a:t>
            </a:r>
          </a:p>
          <a:p>
            <a:pPr algn="just">
              <a:buNone/>
            </a:pPr>
            <a:endParaRPr lang="tr-TR" sz="1800" dirty="0" smtClean="0">
              <a:solidFill>
                <a:schemeClr val="tx2"/>
              </a:solidFill>
            </a:endParaRPr>
          </a:p>
          <a:p>
            <a:pPr algn="just"/>
            <a:r>
              <a:rPr lang="tr-TR" sz="1800" dirty="0" smtClean="0">
                <a:solidFill>
                  <a:schemeClr val="tx2"/>
                </a:solidFill>
              </a:rPr>
              <a:t>“Kamu kurum ve kuruluşları </a:t>
            </a:r>
            <a:r>
              <a:rPr lang="tr-TR" sz="1800" b="1" dirty="0" smtClean="0">
                <a:solidFill>
                  <a:schemeClr val="accent1"/>
                </a:solidFill>
              </a:rPr>
              <a:t>657 S.D.M.K.na tabi memur kadroları ile sözleşmeli personel pozisyonlarının ve sürekli işçi kadrolarının %2’sini </a:t>
            </a:r>
            <a:r>
              <a:rPr lang="tr-TR" sz="1800" dirty="0" smtClean="0">
                <a:solidFill>
                  <a:schemeClr val="tx2"/>
                </a:solidFill>
              </a:rPr>
              <a:t>aşağıdaki hükümlerde belirtilen hak sahiplerinin istihdamı için ayırmak ve bu madde hükümleri çerçevesinde Aile ve Sosyal Politikalar Bakanlığınca hak sahibi olduğu belirlenerek Devlet Personel Başkanlığına bildirilen ve Başkanlıkça atama teklifi yapılanları atamak zorundadır.” </a:t>
            </a:r>
          </a:p>
          <a:p>
            <a:pPr algn="just">
              <a:buNone/>
            </a:pPr>
            <a:r>
              <a:rPr lang="tr-TR" sz="1800" dirty="0" smtClean="0">
                <a:solidFill>
                  <a:schemeClr val="tx2"/>
                </a:solidFill>
              </a:rPr>
              <a:t>    hükmü yer almaktadır.</a:t>
            </a:r>
          </a:p>
          <a:p>
            <a:pPr algn="just">
              <a:buNone/>
            </a:pPr>
            <a:endParaRPr lang="tr-TR" sz="1800" dirty="0" smtClean="0">
              <a:solidFill>
                <a:schemeClr val="tx2"/>
              </a:solidFill>
            </a:endParaRPr>
          </a:p>
          <a:p>
            <a:pPr algn="just"/>
            <a:r>
              <a:rPr lang="tr-TR" sz="1800" dirty="0" smtClean="0">
                <a:solidFill>
                  <a:schemeClr val="tx2"/>
                </a:solidFill>
              </a:rPr>
              <a:t>Bu kapsamda  ayrılan %2 oranındaki kadro ve pozisyonların unvan ve sayısı her yılın Şubat ve Ağustos aylarının son gününe kadar Devlet Personel Başkanlığı e-uygulama sistemi üzerinden bildirilir.</a:t>
            </a:r>
          </a:p>
          <a:p>
            <a:pPr algn="just">
              <a:buNone/>
            </a:pPr>
            <a:endParaRPr lang="tr-TR" sz="1800" dirty="0" smtClean="0">
              <a:solidFill>
                <a:schemeClr val="tx2"/>
              </a:solidFill>
            </a:endParaRPr>
          </a:p>
          <a:p>
            <a:pPr algn="just"/>
            <a:r>
              <a:rPr lang="tr-TR" sz="1800" dirty="0" smtClean="0">
                <a:solidFill>
                  <a:schemeClr val="tx2"/>
                </a:solidFill>
              </a:rPr>
              <a:t>Devlet Personel Başkanlığı tarafından yerleştirmeler yapılır.</a:t>
            </a:r>
          </a:p>
          <a:p>
            <a:pPr algn="just">
              <a:buNone/>
            </a:pPr>
            <a:endParaRPr lang="tr-TR" sz="1800" dirty="0">
              <a:solidFill>
                <a:schemeClr val="tx2"/>
              </a:solidFill>
            </a:endParaRPr>
          </a:p>
        </p:txBody>
      </p:sp>
    </p:spTree>
  </p:cSld>
  <p:clrMapOvr>
    <a:masterClrMapping/>
  </p:clrMapOvr>
  <p:transition spd="slow" advClick="0">
    <p:circl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1916832"/>
            <a:ext cx="8229600" cy="492664"/>
          </a:xfrm>
        </p:spPr>
        <p:txBody>
          <a:bodyPr>
            <a:normAutofit/>
          </a:bodyPr>
          <a:lstStyle/>
          <a:p>
            <a:r>
              <a:rPr lang="tr-TR" sz="2200" dirty="0" smtClean="0"/>
              <a:t>Terörle Mücadele Kanunu kapsamında Üniversitemizde;</a:t>
            </a:r>
            <a:endParaRPr lang="tr-TR" sz="2200" dirty="0"/>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045288799"/>
              </p:ext>
            </p:extLst>
          </p:nvPr>
        </p:nvGraphicFramePr>
        <p:xfrm>
          <a:off x="467544" y="2924944"/>
          <a:ext cx="8229600" cy="1656184"/>
        </p:xfrm>
        <a:graphic>
          <a:graphicData uri="http://schemas.openxmlformats.org/drawingml/2006/table">
            <a:tbl>
              <a:tblPr firstRow="1" bandRow="1">
                <a:tableStyleId>{ED083AE6-46FA-4A59-8FB0-9F97EB10719F}</a:tableStyleId>
              </a:tblPr>
              <a:tblGrid>
                <a:gridCol w="7067128"/>
                <a:gridCol w="1162472"/>
              </a:tblGrid>
              <a:tr h="868519">
                <a:tc>
                  <a:txBody>
                    <a:bodyPr/>
                    <a:lstStyle/>
                    <a:p>
                      <a:r>
                        <a:rPr lang="tr-TR" baseline="0" dirty="0" smtClean="0">
                          <a:solidFill>
                            <a:schemeClr val="tx2"/>
                          </a:solidFill>
                        </a:rPr>
                        <a:t>İstihdam edilebilecek personel sayısı = 1215 * 2/100</a:t>
                      </a:r>
                    </a:p>
                    <a:p>
                      <a:r>
                        <a:rPr lang="tr-TR" sz="1400" baseline="0" dirty="0" smtClean="0">
                          <a:solidFill>
                            <a:schemeClr val="tx2"/>
                          </a:solidFill>
                        </a:rPr>
                        <a:t>[(Memur kadroları+sözleşmeli personel poziyonları+sürekli işçi kadroları)*2/100]</a:t>
                      </a:r>
                    </a:p>
                    <a:p>
                      <a:r>
                        <a:rPr lang="tr-TR" sz="1400" baseline="0" dirty="0" smtClean="0">
                          <a:solidFill>
                            <a:schemeClr val="tx2"/>
                          </a:solidFill>
                        </a:rPr>
                        <a:t>[(1177+7+31)*2/100]</a:t>
                      </a:r>
                      <a:endParaRPr lang="tr-TR" sz="1400" dirty="0">
                        <a:solidFill>
                          <a:schemeClr val="tx2"/>
                        </a:solidFill>
                      </a:endParaRPr>
                    </a:p>
                  </a:txBody>
                  <a:tcPr/>
                </a:tc>
                <a:tc>
                  <a:txBody>
                    <a:bodyPr/>
                    <a:lstStyle/>
                    <a:p>
                      <a:pPr algn="ctr"/>
                      <a:endParaRPr lang="tr-TR" dirty="0" smtClean="0">
                        <a:solidFill>
                          <a:schemeClr val="tx2"/>
                        </a:solidFill>
                      </a:endParaRPr>
                    </a:p>
                    <a:p>
                      <a:pPr algn="ctr"/>
                      <a:r>
                        <a:rPr lang="tr-TR" dirty="0" smtClean="0">
                          <a:solidFill>
                            <a:schemeClr val="tx2"/>
                          </a:solidFill>
                        </a:rPr>
                        <a:t>24</a:t>
                      </a:r>
                      <a:endParaRPr lang="tr-TR" dirty="0">
                        <a:solidFill>
                          <a:schemeClr val="tx2"/>
                        </a:solidFill>
                      </a:endParaRPr>
                    </a:p>
                  </a:txBody>
                  <a:tcPr/>
                </a:tc>
              </a:tr>
              <a:tr h="787665">
                <a:tc>
                  <a:txBody>
                    <a:bodyPr/>
                    <a:lstStyle/>
                    <a:p>
                      <a:endParaRPr lang="tr-TR" dirty="0" smtClean="0">
                        <a:solidFill>
                          <a:schemeClr val="tx2"/>
                        </a:solidFill>
                      </a:endParaRPr>
                    </a:p>
                    <a:p>
                      <a:r>
                        <a:rPr lang="tr-TR" dirty="0" smtClean="0">
                          <a:solidFill>
                            <a:schemeClr val="tx2"/>
                          </a:solidFill>
                        </a:rPr>
                        <a:t>Mevcut istihdam edilen</a:t>
                      </a:r>
                      <a:endParaRPr lang="tr-TR" dirty="0">
                        <a:solidFill>
                          <a:schemeClr val="tx2"/>
                        </a:solidFill>
                      </a:endParaRPr>
                    </a:p>
                  </a:txBody>
                  <a:tcPr/>
                </a:tc>
                <a:tc>
                  <a:txBody>
                    <a:bodyPr/>
                    <a:lstStyle/>
                    <a:p>
                      <a:pPr algn="ctr"/>
                      <a:endParaRPr lang="tr-TR" dirty="0" smtClean="0">
                        <a:solidFill>
                          <a:schemeClr val="tx2"/>
                        </a:solidFill>
                      </a:endParaRPr>
                    </a:p>
                    <a:p>
                      <a:pPr algn="ctr"/>
                      <a:r>
                        <a:rPr lang="tr-TR" dirty="0" smtClean="0">
                          <a:solidFill>
                            <a:schemeClr val="tx2"/>
                          </a:solidFill>
                        </a:rPr>
                        <a:t>23</a:t>
                      </a:r>
                      <a:endParaRPr lang="tr-TR" dirty="0">
                        <a:solidFill>
                          <a:schemeClr val="tx2"/>
                        </a:solidFill>
                      </a:endParaRPr>
                    </a:p>
                  </a:txBody>
                  <a:tcPr/>
                </a:tc>
              </a:tr>
            </a:tbl>
          </a:graphicData>
        </a:graphic>
      </p:graphicFrame>
    </p:spTree>
  </p:cSld>
  <p:clrMapOvr>
    <a:masterClrMapping/>
  </p:clrMapOvr>
  <p:transition spd="slow">
    <p:circl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852704"/>
          </a:xfrm>
        </p:spPr>
        <p:txBody>
          <a:bodyPr>
            <a:normAutofit/>
          </a:bodyPr>
          <a:lstStyle/>
          <a:p>
            <a:pPr algn="ctr"/>
            <a:r>
              <a:rPr lang="tr-TR" sz="2500" dirty="0" smtClean="0">
                <a:solidFill>
                  <a:schemeClr val="accent1"/>
                </a:solidFill>
              </a:rPr>
              <a:t>SOSYAL HİZMETLER KANUNU KAPSAMINDA </a:t>
            </a:r>
            <a:br>
              <a:rPr lang="tr-TR" sz="2500" dirty="0" smtClean="0">
                <a:solidFill>
                  <a:schemeClr val="accent1"/>
                </a:solidFill>
              </a:rPr>
            </a:br>
            <a:r>
              <a:rPr lang="tr-TR" sz="2500" dirty="0" smtClean="0">
                <a:solidFill>
                  <a:schemeClr val="accent1"/>
                </a:solidFill>
              </a:rPr>
              <a:t>PERSONEL ALIMI</a:t>
            </a:r>
            <a:endParaRPr lang="tr-TR" sz="2500" dirty="0">
              <a:solidFill>
                <a:schemeClr val="accent1"/>
              </a:solidFill>
            </a:endParaRPr>
          </a:p>
        </p:txBody>
      </p:sp>
      <p:sp>
        <p:nvSpPr>
          <p:cNvPr id="3" name="2 İçerik Yer Tutucusu"/>
          <p:cNvSpPr>
            <a:spLocks noGrp="1"/>
          </p:cNvSpPr>
          <p:nvPr>
            <p:ph idx="1"/>
          </p:nvPr>
        </p:nvSpPr>
        <p:spPr/>
        <p:txBody>
          <a:bodyPr>
            <a:normAutofit fontScale="55000" lnSpcReduction="20000"/>
          </a:bodyPr>
          <a:lstStyle/>
          <a:p>
            <a:pPr algn="just"/>
            <a:r>
              <a:rPr lang="tr-TR" dirty="0" smtClean="0">
                <a:solidFill>
                  <a:schemeClr val="tx2"/>
                </a:solidFill>
              </a:rPr>
              <a:t>2828 S.K. Ek 1.Maddesinde “…her yılbaşındaki, hangi statüde olursa olsun serbest kadro mevcutlarının </a:t>
            </a:r>
            <a:r>
              <a:rPr lang="tr-TR" u="sng" dirty="0" smtClean="0">
                <a:solidFill>
                  <a:schemeClr val="tx2"/>
                </a:solidFill>
              </a:rPr>
              <a:t>binde biri</a:t>
            </a:r>
            <a:r>
              <a:rPr lang="tr-TR" dirty="0" smtClean="0">
                <a:solidFill>
                  <a:schemeClr val="tx2"/>
                </a:solidFill>
              </a:rPr>
              <a:t> nispetindeki kısmını ayırarak bu çocuklar arasında yapılacak giriş sınavlarında başarılı olanlar arasından atama yaparlar.” denilmektedir.</a:t>
            </a:r>
          </a:p>
          <a:p>
            <a:pPr algn="just">
              <a:buNone/>
            </a:pPr>
            <a:endParaRPr lang="tr-TR" dirty="0" smtClean="0">
              <a:solidFill>
                <a:schemeClr val="tx2"/>
              </a:solidFill>
            </a:endParaRPr>
          </a:p>
          <a:p>
            <a:pPr algn="just"/>
            <a:r>
              <a:rPr lang="tr-TR" dirty="0" smtClean="0">
                <a:solidFill>
                  <a:schemeClr val="tx2"/>
                </a:solidFill>
              </a:rPr>
              <a:t>Hak sahiplerinin istihdam edileceği kadro sayıları DPB tarafından Şubat ayı sonuna kadar Üniversitemize bildirilir.</a:t>
            </a:r>
          </a:p>
          <a:p>
            <a:pPr algn="just">
              <a:buNone/>
            </a:pPr>
            <a:endParaRPr lang="tr-TR" dirty="0" smtClean="0">
              <a:solidFill>
                <a:schemeClr val="tx2"/>
              </a:solidFill>
            </a:endParaRPr>
          </a:p>
          <a:p>
            <a:pPr algn="just"/>
            <a:r>
              <a:rPr lang="tr-TR" dirty="0" smtClean="0">
                <a:solidFill>
                  <a:schemeClr val="tx2"/>
                </a:solidFill>
              </a:rPr>
              <a:t>Bildirilen kadroların dağılımı Nisan ayı sonuna kadar DPB e-uygulama sistemine girilir.</a:t>
            </a:r>
          </a:p>
          <a:p>
            <a:pPr algn="just">
              <a:buNone/>
            </a:pPr>
            <a:endParaRPr lang="tr-TR" dirty="0" smtClean="0">
              <a:solidFill>
                <a:schemeClr val="tx2"/>
              </a:solidFill>
            </a:endParaRPr>
          </a:p>
          <a:p>
            <a:pPr algn="just"/>
            <a:r>
              <a:rPr lang="tr-TR" dirty="0" smtClean="0">
                <a:solidFill>
                  <a:schemeClr val="tx2"/>
                </a:solidFill>
              </a:rPr>
              <a:t>Hak sahibi olduğu tespit edilenlerden en az ortaöğretim mezunu olan adayların yerleştirme işlemleri KPSS B grubu sonuçlarına göre, ilkokul, ortaokul ve ilköğretim okullarından mezun olanların yerleştirilmeleri ise kura sonucuna göre yapılır. </a:t>
            </a:r>
          </a:p>
          <a:p>
            <a:pPr algn="just">
              <a:buNone/>
            </a:pPr>
            <a:endParaRPr lang="tr-TR" dirty="0" smtClean="0">
              <a:solidFill>
                <a:schemeClr val="tx2"/>
              </a:solidFill>
            </a:endParaRPr>
          </a:p>
          <a:p>
            <a:pPr algn="just"/>
            <a:r>
              <a:rPr lang="tr-TR" dirty="0" smtClean="0">
                <a:solidFill>
                  <a:schemeClr val="tx2"/>
                </a:solidFill>
              </a:rPr>
              <a:t>KPSS sonucuna göre yerleştirme memur unvanlı kadrolara, kura ile yerleştirme yardımcı hizmetler sınıfında yer alan kadrolara yapılır.</a:t>
            </a:r>
          </a:p>
          <a:p>
            <a:pPr algn="just">
              <a:buNone/>
            </a:pPr>
            <a:endParaRPr lang="tr-TR" dirty="0" smtClean="0">
              <a:solidFill>
                <a:schemeClr val="tx2"/>
              </a:solidFill>
            </a:endParaRPr>
          </a:p>
          <a:p>
            <a:pPr algn="just"/>
            <a:r>
              <a:rPr lang="tr-TR" dirty="0" smtClean="0">
                <a:solidFill>
                  <a:schemeClr val="tx2"/>
                </a:solidFill>
              </a:rPr>
              <a:t>Yerleştirmeye ilişkin duyuru DPB resmi internet sitesinde veya yerleştirmenin DPB adına Merkeze yaptırılması halinde ise Merkezce duyurulur.</a:t>
            </a:r>
          </a:p>
          <a:p>
            <a:pPr algn="just"/>
            <a:endParaRPr lang="tr-TR" dirty="0">
              <a:solidFill>
                <a:schemeClr val="tx2"/>
              </a:solidFill>
            </a:endParaRPr>
          </a:p>
        </p:txBody>
      </p:sp>
    </p:spTree>
  </p:cSld>
  <p:clrMapOvr>
    <a:masterClrMapping/>
  </p:clrMapOvr>
  <p:transition spd="slow" advClick="0">
    <p:circl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1916832"/>
            <a:ext cx="8229600" cy="492664"/>
          </a:xfrm>
        </p:spPr>
        <p:txBody>
          <a:bodyPr>
            <a:normAutofit/>
          </a:bodyPr>
          <a:lstStyle/>
          <a:p>
            <a:r>
              <a:rPr lang="tr-TR" sz="2200" dirty="0" smtClean="0"/>
              <a:t>Sosyal Hizmetler Kanunu kapsamında Üniversitemizde;</a:t>
            </a:r>
            <a:endParaRPr lang="tr-TR" sz="2200" dirty="0"/>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353348148"/>
              </p:ext>
            </p:extLst>
          </p:nvPr>
        </p:nvGraphicFramePr>
        <p:xfrm>
          <a:off x="467544" y="2924944"/>
          <a:ext cx="8229600" cy="1656184"/>
        </p:xfrm>
        <a:graphic>
          <a:graphicData uri="http://schemas.openxmlformats.org/drawingml/2006/table">
            <a:tbl>
              <a:tblPr firstRow="1" bandRow="1">
                <a:tableStyleId>{ED083AE6-46FA-4A59-8FB0-9F97EB10719F}</a:tableStyleId>
              </a:tblPr>
              <a:tblGrid>
                <a:gridCol w="7067128"/>
                <a:gridCol w="1162472"/>
              </a:tblGrid>
              <a:tr h="868519">
                <a:tc>
                  <a:txBody>
                    <a:bodyPr/>
                    <a:lstStyle/>
                    <a:p>
                      <a:r>
                        <a:rPr lang="tr-TR" baseline="0" dirty="0" smtClean="0">
                          <a:solidFill>
                            <a:schemeClr val="tx2"/>
                          </a:solidFill>
                        </a:rPr>
                        <a:t>2016 yılında istihdam edilecek personel sayısı = 3571* 1/1000</a:t>
                      </a:r>
                    </a:p>
                    <a:p>
                      <a:r>
                        <a:rPr lang="tr-TR" sz="1400" baseline="0" dirty="0" smtClean="0">
                          <a:solidFill>
                            <a:schemeClr val="tx2"/>
                          </a:solidFill>
                        </a:rPr>
                        <a:t>[(Her yıl hangi statüde olursa olsun toplam serbest kadro sayısı)*1/1000]</a:t>
                      </a:r>
                    </a:p>
                    <a:p>
                      <a:endParaRPr lang="tr-TR" sz="1400" dirty="0">
                        <a:solidFill>
                          <a:schemeClr val="tx2"/>
                        </a:solidFill>
                      </a:endParaRPr>
                    </a:p>
                  </a:txBody>
                  <a:tcPr/>
                </a:tc>
                <a:tc>
                  <a:txBody>
                    <a:bodyPr/>
                    <a:lstStyle/>
                    <a:p>
                      <a:pPr algn="ctr"/>
                      <a:endParaRPr lang="tr-TR" dirty="0" smtClean="0">
                        <a:solidFill>
                          <a:schemeClr val="tx2"/>
                        </a:solidFill>
                      </a:endParaRPr>
                    </a:p>
                    <a:p>
                      <a:pPr algn="ctr"/>
                      <a:r>
                        <a:rPr lang="tr-TR" dirty="0" smtClean="0">
                          <a:solidFill>
                            <a:schemeClr val="tx2"/>
                          </a:solidFill>
                        </a:rPr>
                        <a:t>4</a:t>
                      </a:r>
                      <a:endParaRPr lang="tr-TR" dirty="0">
                        <a:solidFill>
                          <a:schemeClr val="tx2"/>
                        </a:solidFill>
                      </a:endParaRPr>
                    </a:p>
                  </a:txBody>
                  <a:tcPr/>
                </a:tc>
              </a:tr>
              <a:tr h="787665">
                <a:tc>
                  <a:txBody>
                    <a:bodyPr/>
                    <a:lstStyle/>
                    <a:p>
                      <a:endParaRPr lang="tr-TR" dirty="0" smtClean="0">
                        <a:solidFill>
                          <a:schemeClr val="tx2"/>
                        </a:solidFill>
                      </a:endParaRPr>
                    </a:p>
                    <a:p>
                      <a:r>
                        <a:rPr lang="tr-TR" dirty="0" smtClean="0">
                          <a:solidFill>
                            <a:schemeClr val="tx2"/>
                          </a:solidFill>
                        </a:rPr>
                        <a:t>Mevcut istihdam edilen</a:t>
                      </a:r>
                      <a:endParaRPr lang="tr-TR" dirty="0">
                        <a:solidFill>
                          <a:schemeClr val="tx2"/>
                        </a:solidFill>
                      </a:endParaRPr>
                    </a:p>
                  </a:txBody>
                  <a:tcPr/>
                </a:tc>
                <a:tc>
                  <a:txBody>
                    <a:bodyPr/>
                    <a:lstStyle/>
                    <a:p>
                      <a:pPr algn="ctr"/>
                      <a:endParaRPr lang="tr-TR" dirty="0" smtClean="0">
                        <a:solidFill>
                          <a:schemeClr val="tx2"/>
                        </a:solidFill>
                      </a:endParaRPr>
                    </a:p>
                    <a:p>
                      <a:pPr algn="ctr"/>
                      <a:r>
                        <a:rPr lang="tr-TR" dirty="0" smtClean="0">
                          <a:solidFill>
                            <a:schemeClr val="tx2"/>
                          </a:solidFill>
                        </a:rPr>
                        <a:t>60</a:t>
                      </a:r>
                      <a:endParaRPr lang="tr-TR" dirty="0">
                        <a:solidFill>
                          <a:schemeClr val="tx2"/>
                        </a:solidFill>
                      </a:endParaRPr>
                    </a:p>
                  </a:txBody>
                  <a:tcPr/>
                </a:tc>
              </a:tr>
            </a:tbl>
          </a:graphicData>
        </a:graphic>
      </p:graphicFrame>
    </p:spTree>
    <p:extLst>
      <p:ext uri="{BB962C8B-B14F-4D97-AF65-F5344CB8AC3E}">
        <p14:creationId xmlns:p14="http://schemas.microsoft.com/office/powerpoint/2010/main" val="481470898"/>
      </p:ext>
    </p:extLst>
  </p:cSld>
  <p:clrMapOvr>
    <a:masterClrMapping/>
  </p:clrMapOvr>
  <p:transition spd="slow">
    <p:circl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780696"/>
          </a:xfrm>
        </p:spPr>
        <p:txBody>
          <a:bodyPr>
            <a:normAutofit fontScale="90000"/>
          </a:bodyPr>
          <a:lstStyle/>
          <a:p>
            <a:pPr algn="ctr"/>
            <a:r>
              <a:rPr lang="tr-TR" sz="2500" dirty="0" smtClean="0">
                <a:solidFill>
                  <a:schemeClr val="accent1"/>
                </a:solidFill>
              </a:rPr>
              <a:t>ENGELLİ MEMUR SEÇME SINAVINA (EKPSS) </a:t>
            </a:r>
            <a:br>
              <a:rPr lang="tr-TR" sz="2500" dirty="0" smtClean="0">
                <a:solidFill>
                  <a:schemeClr val="accent1"/>
                </a:solidFill>
              </a:rPr>
            </a:br>
            <a:r>
              <a:rPr lang="tr-TR" sz="2500" dirty="0" smtClean="0">
                <a:solidFill>
                  <a:schemeClr val="accent1"/>
                </a:solidFill>
              </a:rPr>
              <a:t>GÖRE YAPILACAK ATAMALAR</a:t>
            </a:r>
            <a:endParaRPr lang="tr-TR" sz="2500" dirty="0">
              <a:solidFill>
                <a:schemeClr val="accent1"/>
              </a:solidFill>
            </a:endParaRPr>
          </a:p>
        </p:txBody>
      </p:sp>
      <p:sp>
        <p:nvSpPr>
          <p:cNvPr id="3" name="2 İçerik Yer Tutucusu"/>
          <p:cNvSpPr>
            <a:spLocks noGrp="1"/>
          </p:cNvSpPr>
          <p:nvPr>
            <p:ph idx="1"/>
          </p:nvPr>
        </p:nvSpPr>
        <p:spPr>
          <a:xfrm>
            <a:off x="539552" y="1916832"/>
            <a:ext cx="8229600" cy="4389120"/>
          </a:xfrm>
        </p:spPr>
        <p:txBody>
          <a:bodyPr>
            <a:normAutofit fontScale="92500" lnSpcReduction="20000"/>
          </a:bodyPr>
          <a:lstStyle/>
          <a:p>
            <a:pPr algn="just"/>
            <a:r>
              <a:rPr lang="tr-TR" sz="2000" dirty="0" smtClean="0">
                <a:solidFill>
                  <a:schemeClr val="tx2"/>
                </a:solidFill>
              </a:rPr>
              <a:t>657 S.K.nun  53 üncü maddesi nde “Kurum ve kuruluşlar bu Kanuna göre çalıştırdıkları personele ait kadrolarda % 3 oranında engelli çalıştırmak zorundadır. % 3’ün hesaplanmasında ilgili kurum veya kuruluşun (yurtdışı teşkilat hariç) toplam dolu kadro sayısı dikkate alınır.. </a:t>
            </a:r>
          </a:p>
          <a:p>
            <a:pPr algn="just"/>
            <a:endParaRPr lang="tr-TR" sz="2000" dirty="0" smtClean="0">
              <a:solidFill>
                <a:schemeClr val="tx2"/>
              </a:solidFill>
            </a:endParaRPr>
          </a:p>
          <a:p>
            <a:pPr algn="just"/>
            <a:r>
              <a:rPr lang="tr-TR" sz="2000" dirty="0" smtClean="0">
                <a:solidFill>
                  <a:schemeClr val="tx2"/>
                </a:solidFill>
              </a:rPr>
              <a:t>Engelli açığı bulunan kamu kurum ve kuruluşları bir sonraki yıl için alım yapacakları engellilere ilişkin taleplerini her yılın Ekim ayının sonuna kadar Devlet Personel Başkanlığına bildirmek zorundadır……” denilmektedir.</a:t>
            </a:r>
          </a:p>
          <a:p>
            <a:pPr algn="just">
              <a:buNone/>
            </a:pPr>
            <a:endParaRPr lang="tr-TR" sz="2000" dirty="0" smtClean="0">
              <a:solidFill>
                <a:schemeClr val="tx2"/>
              </a:solidFill>
            </a:endParaRPr>
          </a:p>
          <a:p>
            <a:pPr algn="just"/>
            <a:r>
              <a:rPr lang="tr-TR" sz="2000" dirty="0" smtClean="0">
                <a:solidFill>
                  <a:schemeClr val="tx2"/>
                </a:solidFill>
              </a:rPr>
              <a:t>Bu doğrultuda Eylül ayı sonu itibariyle dolu kadro sayısı baz alınarak %3 hesaplanır ve her yıl Ekim ayı sonuna kadar DPB e-uygulama sistemine girilir.</a:t>
            </a:r>
          </a:p>
          <a:p>
            <a:pPr algn="just">
              <a:buNone/>
            </a:pPr>
            <a:endParaRPr lang="tr-TR" sz="2000" dirty="0" smtClean="0">
              <a:solidFill>
                <a:schemeClr val="tx2"/>
              </a:solidFill>
            </a:endParaRPr>
          </a:p>
          <a:p>
            <a:pPr algn="just"/>
            <a:r>
              <a:rPr lang="tr-TR" sz="2000" dirty="0" smtClean="0">
                <a:solidFill>
                  <a:schemeClr val="tx2"/>
                </a:solidFill>
              </a:rPr>
              <a:t>EKPSS sınavına göre veya kura usulü ile Devlet Personel Başkanlığı tarafından merkezi yerleştirme yapılır.</a:t>
            </a:r>
          </a:p>
          <a:p>
            <a:pPr algn="just"/>
            <a:endParaRPr lang="tr-TR" sz="2000" dirty="0">
              <a:solidFill>
                <a:schemeClr val="tx2"/>
              </a:solidFill>
            </a:endParaRPr>
          </a:p>
        </p:txBody>
      </p:sp>
    </p:spTree>
  </p:cSld>
  <p:clrMapOvr>
    <a:masterClrMapping/>
  </p:clrMapOvr>
  <p:transition spd="slow" advClick="0">
    <p:circl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1916832"/>
            <a:ext cx="8229600" cy="492664"/>
          </a:xfrm>
        </p:spPr>
        <p:txBody>
          <a:bodyPr>
            <a:normAutofit/>
          </a:bodyPr>
          <a:lstStyle/>
          <a:p>
            <a:r>
              <a:rPr lang="tr-TR" sz="2200" dirty="0" smtClean="0"/>
              <a:t>Üniversitemizde istihdam edilen Engelli Memur;</a:t>
            </a:r>
            <a:endParaRPr lang="tr-TR" sz="2200" dirty="0"/>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1165579126"/>
              </p:ext>
            </p:extLst>
          </p:nvPr>
        </p:nvGraphicFramePr>
        <p:xfrm>
          <a:off x="467544" y="2924944"/>
          <a:ext cx="8229600" cy="1656184"/>
        </p:xfrm>
        <a:graphic>
          <a:graphicData uri="http://schemas.openxmlformats.org/drawingml/2006/table">
            <a:tbl>
              <a:tblPr firstRow="1" bandRow="1">
                <a:tableStyleId>{ED083AE6-46FA-4A59-8FB0-9F97EB10719F}</a:tableStyleId>
              </a:tblPr>
              <a:tblGrid>
                <a:gridCol w="7067128"/>
                <a:gridCol w="1162472"/>
              </a:tblGrid>
              <a:tr h="868519">
                <a:tc>
                  <a:txBody>
                    <a:bodyPr/>
                    <a:lstStyle/>
                    <a:p>
                      <a:r>
                        <a:rPr lang="tr-TR" baseline="0" dirty="0" smtClean="0">
                          <a:solidFill>
                            <a:schemeClr val="tx2"/>
                          </a:solidFill>
                        </a:rPr>
                        <a:t>İstihdam edilebilecek personel sayısı = 798* 3/100</a:t>
                      </a:r>
                    </a:p>
                    <a:p>
                      <a:r>
                        <a:rPr lang="tr-TR" sz="1400" baseline="0" dirty="0" smtClean="0">
                          <a:solidFill>
                            <a:schemeClr val="tx2"/>
                          </a:solidFill>
                        </a:rPr>
                        <a:t>[(Toplam dolu kadro sayısı)*3/100]</a:t>
                      </a:r>
                    </a:p>
                    <a:p>
                      <a:endParaRPr lang="tr-TR" sz="1400" dirty="0">
                        <a:solidFill>
                          <a:schemeClr val="tx2"/>
                        </a:solidFill>
                      </a:endParaRPr>
                    </a:p>
                  </a:txBody>
                  <a:tcPr/>
                </a:tc>
                <a:tc>
                  <a:txBody>
                    <a:bodyPr/>
                    <a:lstStyle/>
                    <a:p>
                      <a:pPr algn="ctr"/>
                      <a:endParaRPr lang="tr-TR" dirty="0" smtClean="0">
                        <a:solidFill>
                          <a:schemeClr val="tx2"/>
                        </a:solidFill>
                      </a:endParaRPr>
                    </a:p>
                    <a:p>
                      <a:pPr algn="ctr"/>
                      <a:r>
                        <a:rPr lang="tr-TR" dirty="0" smtClean="0">
                          <a:solidFill>
                            <a:schemeClr val="tx2"/>
                          </a:solidFill>
                        </a:rPr>
                        <a:t>24</a:t>
                      </a:r>
                      <a:endParaRPr lang="tr-TR" dirty="0">
                        <a:solidFill>
                          <a:schemeClr val="tx2"/>
                        </a:solidFill>
                      </a:endParaRPr>
                    </a:p>
                  </a:txBody>
                  <a:tcPr/>
                </a:tc>
              </a:tr>
              <a:tr h="787665">
                <a:tc>
                  <a:txBody>
                    <a:bodyPr/>
                    <a:lstStyle/>
                    <a:p>
                      <a:endParaRPr lang="tr-TR" dirty="0" smtClean="0">
                        <a:solidFill>
                          <a:schemeClr val="tx2"/>
                        </a:solidFill>
                      </a:endParaRPr>
                    </a:p>
                    <a:p>
                      <a:r>
                        <a:rPr lang="tr-TR" dirty="0" smtClean="0">
                          <a:solidFill>
                            <a:schemeClr val="tx2"/>
                          </a:solidFill>
                        </a:rPr>
                        <a:t>Mevcut istihdam edilen</a:t>
                      </a:r>
                      <a:endParaRPr lang="tr-TR" dirty="0">
                        <a:solidFill>
                          <a:schemeClr val="tx2"/>
                        </a:solidFill>
                      </a:endParaRPr>
                    </a:p>
                  </a:txBody>
                  <a:tcPr/>
                </a:tc>
                <a:tc>
                  <a:txBody>
                    <a:bodyPr/>
                    <a:lstStyle/>
                    <a:p>
                      <a:pPr algn="ctr"/>
                      <a:endParaRPr lang="tr-TR" dirty="0" smtClean="0">
                        <a:solidFill>
                          <a:schemeClr val="tx2"/>
                        </a:solidFill>
                      </a:endParaRPr>
                    </a:p>
                    <a:p>
                      <a:pPr algn="ctr"/>
                      <a:r>
                        <a:rPr lang="tr-TR" dirty="0" smtClean="0">
                          <a:solidFill>
                            <a:schemeClr val="tx2"/>
                          </a:solidFill>
                        </a:rPr>
                        <a:t>24</a:t>
                      </a:r>
                      <a:endParaRPr lang="tr-TR" dirty="0">
                        <a:solidFill>
                          <a:schemeClr val="tx2"/>
                        </a:solidFill>
                      </a:endParaRPr>
                    </a:p>
                  </a:txBody>
                  <a:tcPr/>
                </a:tc>
              </a:tr>
            </a:tbl>
          </a:graphicData>
        </a:graphic>
      </p:graphicFrame>
    </p:spTree>
    <p:extLst>
      <p:ext uri="{BB962C8B-B14F-4D97-AF65-F5344CB8AC3E}">
        <p14:creationId xmlns:p14="http://schemas.microsoft.com/office/powerpoint/2010/main" val="1781644809"/>
      </p:ext>
    </p:extLst>
  </p:cSld>
  <p:clrMapOvr>
    <a:masterClrMapping/>
  </p:clrMapOvr>
  <p:transition spd="slow">
    <p:circl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052736"/>
            <a:ext cx="8229600" cy="1008112"/>
          </a:xfrm>
        </p:spPr>
        <p:txBody>
          <a:bodyPr>
            <a:noAutofit/>
          </a:bodyPr>
          <a:lstStyle/>
          <a:p>
            <a:pPr algn="just"/>
            <a:r>
              <a:rPr lang="tr-TR" sz="2200" dirty="0" smtClean="0"/>
              <a:t>Örneğin 2016 yılı Merkezi Yönetim Bütçe Kanununun İ-Cetvelinin II.maddesinde Kamu Görevlilerine İlişkin Toplam Atama Sayısı Sınırı;</a:t>
            </a:r>
            <a:endParaRPr lang="tr-TR" sz="2200" dirty="0"/>
          </a:p>
        </p:txBody>
      </p:sp>
      <p:sp>
        <p:nvSpPr>
          <p:cNvPr id="3" name="2 İçerik Yer Tutucusu"/>
          <p:cNvSpPr>
            <a:spLocks noGrp="1"/>
          </p:cNvSpPr>
          <p:nvPr>
            <p:ph idx="1"/>
          </p:nvPr>
        </p:nvSpPr>
        <p:spPr>
          <a:xfrm>
            <a:off x="457200" y="1988840"/>
            <a:ext cx="8229600" cy="4335760"/>
          </a:xfrm>
        </p:spPr>
        <p:txBody>
          <a:bodyPr>
            <a:normAutofit fontScale="62500" lnSpcReduction="20000"/>
          </a:bodyPr>
          <a:lstStyle/>
          <a:p>
            <a:pPr algn="just">
              <a:buNone/>
            </a:pPr>
            <a:r>
              <a:rPr lang="tr-TR" dirty="0" smtClean="0">
                <a:solidFill>
                  <a:schemeClr val="tx2"/>
                </a:solidFill>
              </a:rPr>
              <a:t> </a:t>
            </a:r>
          </a:p>
          <a:p>
            <a:pPr algn="just"/>
            <a:r>
              <a:rPr lang="tr-TR" dirty="0" smtClean="0">
                <a:solidFill>
                  <a:schemeClr val="tx2"/>
                </a:solidFill>
              </a:rPr>
              <a:t>“Açıktan veya nakil suretiyle; </a:t>
            </a:r>
          </a:p>
          <a:p>
            <a:pPr algn="just"/>
            <a:endParaRPr lang="tr-TR" dirty="0" smtClean="0">
              <a:solidFill>
                <a:schemeClr val="tx2"/>
              </a:solidFill>
            </a:endParaRPr>
          </a:p>
          <a:p>
            <a:pPr algn="just"/>
            <a:r>
              <a:rPr lang="tr-TR" dirty="0" smtClean="0">
                <a:solidFill>
                  <a:schemeClr val="tx2"/>
                </a:solidFill>
              </a:rPr>
              <a:t>78 sayılı Kanun Hükmünde Kararnamenin 5 inci maddesinin birinci fıkrası kapsamında </a:t>
            </a:r>
            <a:r>
              <a:rPr lang="tr-TR" b="1" dirty="0" smtClean="0">
                <a:solidFill>
                  <a:schemeClr val="accent1"/>
                </a:solidFill>
              </a:rPr>
              <a:t>öğretim üyeleri hariç </a:t>
            </a:r>
            <a:r>
              <a:rPr lang="tr-TR" dirty="0" smtClean="0">
                <a:solidFill>
                  <a:schemeClr val="tx2"/>
                </a:solidFill>
              </a:rPr>
              <a:t>olmak üzere </a:t>
            </a:r>
            <a:r>
              <a:rPr lang="tr-TR" b="1" dirty="0" smtClean="0">
                <a:solidFill>
                  <a:schemeClr val="accent1"/>
                </a:solidFill>
              </a:rPr>
              <a:t>boş öğretim elemanı kadrolarına 5000,</a:t>
            </a:r>
          </a:p>
          <a:p>
            <a:pPr algn="just">
              <a:buNone/>
            </a:pPr>
            <a:r>
              <a:rPr lang="tr-TR" b="1" dirty="0" smtClean="0">
                <a:solidFill>
                  <a:schemeClr val="accent1"/>
                </a:solidFill>
              </a:rPr>
              <a:t> </a:t>
            </a:r>
          </a:p>
          <a:p>
            <a:pPr algn="just"/>
            <a:r>
              <a:rPr lang="tr-TR" dirty="0" smtClean="0">
                <a:solidFill>
                  <a:schemeClr val="tx2"/>
                </a:solidFill>
              </a:rPr>
              <a:t>190 sayılı Kanun Hükmünde Kararnamenin ek  7 inci maddesinin birinci fıkrası kapsamında </a:t>
            </a:r>
            <a:r>
              <a:rPr lang="tr-TR" b="1" dirty="0" smtClean="0">
                <a:solidFill>
                  <a:schemeClr val="accent1"/>
                </a:solidFill>
              </a:rPr>
              <a:t>serbest memur kadrolarına 51000</a:t>
            </a:r>
            <a:r>
              <a:rPr lang="tr-TR" dirty="0" smtClean="0">
                <a:solidFill>
                  <a:schemeClr val="tx1">
                    <a:lumMod val="95000"/>
                    <a:lumOff val="5000"/>
                  </a:schemeClr>
                </a:solidFill>
              </a:rPr>
              <a:t> </a:t>
            </a:r>
            <a:r>
              <a:rPr lang="tr-TR" dirty="0" smtClean="0">
                <a:solidFill>
                  <a:schemeClr val="tx2"/>
                </a:solidFill>
              </a:rPr>
              <a:t>olmak üzere, </a:t>
            </a:r>
          </a:p>
          <a:p>
            <a:pPr algn="just"/>
            <a:endParaRPr lang="tr-TR" dirty="0" smtClean="0">
              <a:solidFill>
                <a:schemeClr val="tx2"/>
              </a:solidFill>
            </a:endParaRPr>
          </a:p>
          <a:p>
            <a:pPr algn="just"/>
            <a:r>
              <a:rPr lang="tr-TR" dirty="0" smtClean="0">
                <a:solidFill>
                  <a:schemeClr val="tx2"/>
                </a:solidFill>
              </a:rPr>
              <a:t>yapılabilecek </a:t>
            </a:r>
            <a:r>
              <a:rPr lang="tr-TR" b="1" dirty="0" smtClean="0">
                <a:solidFill>
                  <a:schemeClr val="accent1"/>
                </a:solidFill>
              </a:rPr>
              <a:t>toplam atama sayısı sınırı 56000</a:t>
            </a:r>
            <a:r>
              <a:rPr lang="tr-TR" b="1" dirty="0" smtClean="0">
                <a:solidFill>
                  <a:schemeClr val="tx1">
                    <a:lumMod val="95000"/>
                    <a:lumOff val="5000"/>
                  </a:schemeClr>
                </a:solidFill>
              </a:rPr>
              <a:t> </a:t>
            </a:r>
            <a:r>
              <a:rPr lang="tr-TR" dirty="0" smtClean="0">
                <a:solidFill>
                  <a:schemeClr val="tx2"/>
                </a:solidFill>
              </a:rPr>
              <a:t>adettir. </a:t>
            </a:r>
          </a:p>
          <a:p>
            <a:pPr algn="just">
              <a:buNone/>
            </a:pPr>
            <a:endParaRPr lang="tr-TR" b="1" dirty="0" smtClean="0">
              <a:solidFill>
                <a:schemeClr val="tx2"/>
              </a:solidFill>
            </a:endParaRPr>
          </a:p>
          <a:p>
            <a:pPr algn="just"/>
            <a:r>
              <a:rPr lang="tr-TR" b="1" dirty="0" smtClean="0">
                <a:solidFill>
                  <a:schemeClr val="accent1"/>
                </a:solidFill>
              </a:rPr>
              <a:t>Ayrıca, yükseköğretim kurumlarının boş öğretim elemanı kadrolarına 2015 yılında emeklilik, ölüm, istifa, nakil, eğitimin tamamlanması veya başarısızlık sonucu kurumlarından ayrılan araştırma görevlisi sayısı kadar daha açıktan veya nakil suretiyle atama yapılabilir. </a:t>
            </a:r>
          </a:p>
          <a:p>
            <a:pPr algn="just">
              <a:buNone/>
            </a:pPr>
            <a:endParaRPr lang="tr-TR" b="1" dirty="0" smtClean="0">
              <a:solidFill>
                <a:schemeClr val="accent1"/>
              </a:solidFill>
            </a:endParaRPr>
          </a:p>
          <a:p>
            <a:pPr algn="just"/>
            <a:r>
              <a:rPr lang="tr-TR" dirty="0" smtClean="0">
                <a:solidFill>
                  <a:schemeClr val="tx2"/>
                </a:solidFill>
              </a:rPr>
              <a:t>3713 sayılı Terörle Mücadele Kanununun ek 1 inci maddesi uyarınca memur kadrolarına yapılacak atamalar, bu atama sınırlamalarına tabi değildir…"</a:t>
            </a:r>
          </a:p>
          <a:p>
            <a:pPr algn="just">
              <a:buNone/>
            </a:pPr>
            <a:endParaRPr lang="tr-TR" dirty="0">
              <a:solidFill>
                <a:schemeClr val="tx2"/>
              </a:solidFill>
            </a:endParaRPr>
          </a:p>
        </p:txBody>
      </p:sp>
    </p:spTree>
  </p:cSld>
  <p:clrMapOvr>
    <a:masterClrMapping/>
  </p:clrMapOvr>
  <p:transition spd="slow" advClick="0">
    <p:circl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124744"/>
            <a:ext cx="8229600" cy="1143000"/>
          </a:xfrm>
        </p:spPr>
        <p:txBody>
          <a:bodyPr>
            <a:noAutofit/>
          </a:bodyPr>
          <a:lstStyle/>
          <a:p>
            <a:pPr algn="just"/>
            <a:r>
              <a:rPr lang="tr-TR" sz="2200" dirty="0" smtClean="0"/>
              <a:t>78 Sayılı Yükseköğretim Kurumları Öğretim Elemanlarının Kadroları Hakkında Kanun Hükmünde Kararnamenin 5. Maddesinde;</a:t>
            </a:r>
            <a:br>
              <a:rPr lang="tr-TR" sz="2200" dirty="0" smtClean="0"/>
            </a:br>
            <a:endParaRPr lang="tr-TR" sz="2200" dirty="0"/>
          </a:p>
        </p:txBody>
      </p:sp>
      <p:sp>
        <p:nvSpPr>
          <p:cNvPr id="3" name="2 İçerik Yer Tutucusu"/>
          <p:cNvSpPr>
            <a:spLocks noGrp="1"/>
          </p:cNvSpPr>
          <p:nvPr>
            <p:ph idx="1"/>
          </p:nvPr>
        </p:nvSpPr>
        <p:spPr>
          <a:xfrm>
            <a:off x="395536" y="2276872"/>
            <a:ext cx="8229600" cy="4389120"/>
          </a:xfrm>
        </p:spPr>
        <p:txBody>
          <a:bodyPr>
            <a:normAutofit fontScale="85000" lnSpcReduction="20000"/>
          </a:bodyPr>
          <a:lstStyle/>
          <a:p>
            <a:pPr algn="just"/>
            <a:r>
              <a:rPr lang="tr-TR" sz="2400" dirty="0" smtClean="0">
                <a:solidFill>
                  <a:schemeClr val="accent1"/>
                </a:solidFill>
              </a:rPr>
              <a:t>“</a:t>
            </a:r>
            <a:r>
              <a:rPr lang="tr-TR" sz="2400" b="1" dirty="0" smtClean="0">
                <a:solidFill>
                  <a:schemeClr val="accent1"/>
                </a:solidFill>
              </a:rPr>
              <a:t>Öğretim üyeleri hariç</a:t>
            </a:r>
            <a:r>
              <a:rPr lang="tr-TR" sz="2400" dirty="0" smtClean="0">
                <a:solidFill>
                  <a:schemeClr val="accent1"/>
                </a:solidFill>
              </a:rPr>
              <a:t>,</a:t>
            </a:r>
            <a:r>
              <a:rPr lang="tr-TR" sz="2400" dirty="0" smtClean="0">
                <a:solidFill>
                  <a:schemeClr val="tx2"/>
                </a:solidFill>
              </a:rPr>
              <a:t> bu Kanun Hükmünde Kararnameye ekli (1) sayılı cetvelde yer alan boş öğretim elemanı kadrolarına </a:t>
            </a:r>
            <a:r>
              <a:rPr lang="tr-TR" sz="2400" b="1" dirty="0" smtClean="0">
                <a:solidFill>
                  <a:schemeClr val="accent1"/>
                </a:solidFill>
              </a:rPr>
              <a:t>açıktan</a:t>
            </a:r>
            <a:r>
              <a:rPr lang="tr-TR" sz="2400" b="1" dirty="0" smtClean="0">
                <a:solidFill>
                  <a:schemeClr val="tx2"/>
                </a:solidFill>
              </a:rPr>
              <a:t> </a:t>
            </a:r>
            <a:r>
              <a:rPr lang="tr-TR" sz="2400" dirty="0" smtClean="0">
                <a:solidFill>
                  <a:schemeClr val="tx2"/>
                </a:solidFill>
              </a:rPr>
              <a:t>veya yükseköğretim kurumları ile diğer kamu idare, kurum ve kuruluşlarından </a:t>
            </a:r>
            <a:r>
              <a:rPr lang="tr-TR" sz="2400" b="1" dirty="0" smtClean="0">
                <a:solidFill>
                  <a:schemeClr val="accent1"/>
                </a:solidFill>
              </a:rPr>
              <a:t>nakil</a:t>
            </a:r>
            <a:r>
              <a:rPr lang="tr-TR" sz="2400" dirty="0" smtClean="0">
                <a:solidFill>
                  <a:schemeClr val="accent1"/>
                </a:solidFill>
              </a:rPr>
              <a:t> suretiyle yapılabilecek </a:t>
            </a:r>
            <a:r>
              <a:rPr lang="tr-TR" sz="2400" b="1" dirty="0" smtClean="0">
                <a:solidFill>
                  <a:schemeClr val="accent1"/>
                </a:solidFill>
              </a:rPr>
              <a:t>toplam atama sayısı sınırı merkezî yönetim bütçe kanununda gösterilir</a:t>
            </a:r>
            <a:r>
              <a:rPr lang="tr-TR" sz="2400" dirty="0" smtClean="0">
                <a:solidFill>
                  <a:schemeClr val="accent1"/>
                </a:solidFill>
              </a:rPr>
              <a:t>. </a:t>
            </a:r>
          </a:p>
          <a:p>
            <a:pPr algn="just">
              <a:buNone/>
            </a:pPr>
            <a:endParaRPr lang="tr-TR" sz="2400" dirty="0" smtClean="0">
              <a:solidFill>
                <a:schemeClr val="accent1"/>
              </a:solidFill>
            </a:endParaRPr>
          </a:p>
          <a:p>
            <a:pPr algn="just"/>
            <a:r>
              <a:rPr lang="tr-TR" sz="2400" dirty="0" smtClean="0">
                <a:solidFill>
                  <a:schemeClr val="tx2"/>
                </a:solidFill>
              </a:rPr>
              <a:t>Tıpta ve Diş Hekimliğinde Uzmanlık Eğitimi Yönetmeliği uyarınca araştırma görevlisi kadrolarına yapılabilecek atamalar, </a:t>
            </a:r>
          </a:p>
          <a:p>
            <a:pPr algn="just">
              <a:buNone/>
            </a:pPr>
            <a:endParaRPr lang="tr-TR" sz="2400" dirty="0" smtClean="0">
              <a:solidFill>
                <a:schemeClr val="tx2"/>
              </a:solidFill>
            </a:endParaRPr>
          </a:p>
          <a:p>
            <a:pPr algn="just"/>
            <a:r>
              <a:rPr lang="tr-TR" sz="2400" dirty="0" smtClean="0">
                <a:solidFill>
                  <a:schemeClr val="tx2"/>
                </a:solidFill>
              </a:rPr>
              <a:t>8/4/1929 tarihli ve </a:t>
            </a:r>
            <a:r>
              <a:rPr lang="tr-TR" sz="2400" b="1" dirty="0" smtClean="0">
                <a:solidFill>
                  <a:schemeClr val="accent1"/>
                </a:solidFill>
              </a:rPr>
              <a:t>1416 sayılı Ecnebi Memleketlere Gönderilecek Talebe Hakkında Kanun </a:t>
            </a:r>
            <a:r>
              <a:rPr lang="tr-TR" sz="2400" dirty="0" smtClean="0">
                <a:solidFill>
                  <a:schemeClr val="tx2"/>
                </a:solidFill>
              </a:rPr>
              <a:t>uyarınca yurt dışına eğitim amacıyla gönderilenlerden öğretim elemanı kadrolarına yapılabilecek atamalar, </a:t>
            </a:r>
          </a:p>
          <a:p>
            <a:pPr algn="just"/>
            <a:endParaRPr lang="tr-TR" sz="2400" dirty="0" smtClean="0">
              <a:solidFill>
                <a:schemeClr val="tx2"/>
              </a:solidFill>
            </a:endParaRPr>
          </a:p>
          <a:p>
            <a:pPr algn="just">
              <a:buNone/>
            </a:pPr>
            <a:r>
              <a:rPr lang="tr-TR" sz="2400" dirty="0" smtClean="0">
                <a:solidFill>
                  <a:schemeClr val="tx2"/>
                </a:solidFill>
              </a:rPr>
              <a:t>    merkezî yönetim bütçe kanununda öngörülen atama </a:t>
            </a:r>
            <a:r>
              <a:rPr lang="tr-TR" sz="2400" b="1" dirty="0" smtClean="0">
                <a:solidFill>
                  <a:schemeClr val="accent1"/>
                </a:solidFill>
              </a:rPr>
              <a:t>sınırlamalarına tabi değildir.</a:t>
            </a:r>
            <a:r>
              <a:rPr lang="tr-TR" sz="2400" dirty="0" smtClean="0">
                <a:solidFill>
                  <a:schemeClr val="accent1"/>
                </a:solidFill>
              </a:rPr>
              <a:t> </a:t>
            </a:r>
          </a:p>
          <a:p>
            <a:pPr algn="just">
              <a:buNone/>
            </a:pPr>
            <a:endParaRPr lang="tr-TR" sz="2200" dirty="0">
              <a:solidFill>
                <a:schemeClr val="tx2"/>
              </a:solidFill>
            </a:endParaRPr>
          </a:p>
        </p:txBody>
      </p:sp>
    </p:spTree>
  </p:cSld>
  <p:clrMapOvr>
    <a:masterClrMapping/>
  </p:clrMapOvr>
  <p:transition spd="slow" advClick="0">
    <p:circl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96752"/>
            <a:ext cx="8229600" cy="5127848"/>
          </a:xfrm>
        </p:spPr>
        <p:txBody>
          <a:bodyPr>
            <a:normAutofit fontScale="92500" lnSpcReduction="20000"/>
          </a:bodyPr>
          <a:lstStyle/>
          <a:p>
            <a:pPr algn="just"/>
            <a:r>
              <a:rPr lang="tr-TR" dirty="0" smtClean="0">
                <a:solidFill>
                  <a:schemeClr val="tx2"/>
                </a:solidFill>
              </a:rPr>
              <a:t>Öğretim üyesi kadrolarından ayrılanların sayısı ile Tıpta ve Diş Hekimliğinde Uzmanlık Eğitimi Yönetmeliği uyarınca atanmış oldukları araştırma görevlisi kadrolarından ayrılanların sayısı merkezî yönetim bütçe kanununda öngörülen atama sayısının hesabında dikkate alınmaz.</a:t>
            </a:r>
          </a:p>
          <a:p>
            <a:pPr algn="just">
              <a:buNone/>
            </a:pPr>
            <a:endParaRPr lang="tr-TR" dirty="0" smtClean="0">
              <a:solidFill>
                <a:schemeClr val="tx2"/>
              </a:solidFill>
            </a:endParaRPr>
          </a:p>
          <a:p>
            <a:pPr algn="just"/>
            <a:r>
              <a:rPr lang="tr-TR" dirty="0" smtClean="0">
                <a:solidFill>
                  <a:schemeClr val="tx2"/>
                </a:solidFill>
              </a:rPr>
              <a:t>Merkezî yönetim bütçe kanununda belirtilen </a:t>
            </a:r>
            <a:r>
              <a:rPr lang="tr-TR" b="1" dirty="0" smtClean="0">
                <a:solidFill>
                  <a:schemeClr val="accent1"/>
                </a:solidFill>
              </a:rPr>
              <a:t>atama sayısının yükseköğretim kurumları itibarıyla dağılımı</a:t>
            </a:r>
            <a:r>
              <a:rPr lang="tr-TR" dirty="0" smtClean="0">
                <a:solidFill>
                  <a:schemeClr val="accent1"/>
                </a:solidFill>
              </a:rPr>
              <a:t>, </a:t>
            </a:r>
            <a:r>
              <a:rPr lang="tr-TR" dirty="0" smtClean="0">
                <a:solidFill>
                  <a:schemeClr val="tx2"/>
                </a:solidFill>
              </a:rPr>
              <a:t>kullanımı ve diğer hususlar Maliye Bakanlığının ve Devlet Personel Başkanlığının görüşleri üzerine </a:t>
            </a:r>
            <a:r>
              <a:rPr lang="tr-TR" b="1" dirty="0" smtClean="0">
                <a:solidFill>
                  <a:schemeClr val="accent1"/>
                </a:solidFill>
              </a:rPr>
              <a:t>Yükseköğretim Kurulunca</a:t>
            </a:r>
            <a:r>
              <a:rPr lang="tr-TR" dirty="0" smtClean="0">
                <a:solidFill>
                  <a:schemeClr val="accent1"/>
                </a:solidFill>
              </a:rPr>
              <a:t> </a:t>
            </a:r>
            <a:r>
              <a:rPr lang="tr-TR" b="1" dirty="0" smtClean="0">
                <a:solidFill>
                  <a:schemeClr val="accent1"/>
                </a:solidFill>
              </a:rPr>
              <a:t>belirlenir</a:t>
            </a:r>
            <a:r>
              <a:rPr lang="tr-TR" dirty="0">
                <a:solidFill>
                  <a:schemeClr val="accent1"/>
                </a:solidFill>
              </a:rPr>
              <a:t>,</a:t>
            </a:r>
            <a:endParaRPr lang="tr-TR" dirty="0" smtClean="0">
              <a:solidFill>
                <a:schemeClr val="tx2"/>
              </a:solidFill>
            </a:endParaRPr>
          </a:p>
          <a:p>
            <a:pPr algn="just"/>
            <a:endParaRPr lang="tr-TR" b="1" dirty="0" smtClean="0">
              <a:solidFill>
                <a:schemeClr val="tx2"/>
              </a:solidFill>
            </a:endParaRPr>
          </a:p>
          <a:p>
            <a:pPr algn="just"/>
            <a:r>
              <a:rPr lang="tr-TR" b="1" dirty="0" smtClean="0">
                <a:solidFill>
                  <a:schemeClr val="accent1"/>
                </a:solidFill>
              </a:rPr>
              <a:t>Boş öğretim elemanı kadrolarına Yükseköğretim Kurulunun izni olmadıkça atama yapılamaz</a:t>
            </a:r>
            <a:r>
              <a:rPr lang="tr-TR" dirty="0" smtClean="0">
                <a:solidFill>
                  <a:schemeClr val="accent1"/>
                </a:solidFill>
              </a:rPr>
              <a:t>.”</a:t>
            </a:r>
          </a:p>
          <a:p>
            <a:pPr algn="just">
              <a:buNone/>
            </a:pPr>
            <a:endParaRPr lang="tr-TR" dirty="0">
              <a:solidFill>
                <a:schemeClr val="tx2"/>
              </a:solidFill>
            </a:endParaRPr>
          </a:p>
        </p:txBody>
      </p:sp>
    </p:spTree>
  </p:cSld>
  <p:clrMapOvr>
    <a:masterClrMapping/>
  </p:clrMapOvr>
  <p:transition spd="slow" advClick="0">
    <p:circl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620688"/>
            <a:ext cx="8229600" cy="1080120"/>
          </a:xfrm>
        </p:spPr>
        <p:txBody>
          <a:bodyPr>
            <a:normAutofit fontScale="90000"/>
          </a:bodyPr>
          <a:lstStyle/>
          <a:p>
            <a:pPr algn="ctr"/>
            <a:r>
              <a:rPr lang="tr-TR" sz="2500" b="1" dirty="0" smtClean="0">
                <a:solidFill>
                  <a:schemeClr val="accent1"/>
                </a:solidFill>
              </a:rPr>
              <a:t/>
            </a:r>
            <a:br>
              <a:rPr lang="tr-TR" sz="2500" b="1" dirty="0" smtClean="0">
                <a:solidFill>
                  <a:schemeClr val="accent1"/>
                </a:solidFill>
              </a:rPr>
            </a:br>
            <a:r>
              <a:rPr lang="tr-TR" sz="2500" b="1" dirty="0" smtClean="0">
                <a:solidFill>
                  <a:schemeClr val="accent1"/>
                </a:solidFill>
              </a:rPr>
              <a:t>ÖĞRETİM ELEMANI ATAMALARINDA </a:t>
            </a:r>
            <a:br>
              <a:rPr lang="tr-TR" sz="2500" b="1" dirty="0" smtClean="0">
                <a:solidFill>
                  <a:schemeClr val="accent1"/>
                </a:solidFill>
              </a:rPr>
            </a:br>
            <a:r>
              <a:rPr lang="tr-TR" sz="2500" b="1" dirty="0" smtClean="0">
                <a:solidFill>
                  <a:schemeClr val="accent1"/>
                </a:solidFill>
              </a:rPr>
              <a:t>MERKEZİ YÖNETİM BÜTÇE KANUNUNDA BELİRTİLEN </a:t>
            </a:r>
            <a:br>
              <a:rPr lang="tr-TR" sz="2500" b="1" dirty="0" smtClean="0">
                <a:solidFill>
                  <a:schemeClr val="accent1"/>
                </a:solidFill>
              </a:rPr>
            </a:br>
            <a:r>
              <a:rPr lang="tr-TR" sz="2500" b="1" dirty="0" smtClean="0">
                <a:solidFill>
                  <a:schemeClr val="accent1"/>
                </a:solidFill>
              </a:rPr>
              <a:t>ATAMA SINIRLAMALARINA</a:t>
            </a:r>
            <a:endParaRPr lang="tr-TR" sz="2500" b="1" dirty="0">
              <a:solidFill>
                <a:schemeClr val="accent1"/>
              </a:solidFill>
            </a:endParaRPr>
          </a:p>
        </p:txBody>
      </p:sp>
      <p:sp>
        <p:nvSpPr>
          <p:cNvPr id="3" name="2 Metin Yer Tutucusu"/>
          <p:cNvSpPr>
            <a:spLocks noGrp="1"/>
          </p:cNvSpPr>
          <p:nvPr>
            <p:ph type="body" idx="1"/>
          </p:nvPr>
        </p:nvSpPr>
        <p:spPr/>
        <p:txBody>
          <a:bodyPr/>
          <a:lstStyle/>
          <a:p>
            <a:r>
              <a:rPr lang="tr-TR" b="0" u="sng" dirty="0" smtClean="0">
                <a:solidFill>
                  <a:schemeClr val="accent1"/>
                </a:solidFill>
              </a:rPr>
              <a:t>DAHİL OLMAYANLAR</a:t>
            </a:r>
            <a:endParaRPr lang="tr-TR" b="0" u="sng" dirty="0">
              <a:solidFill>
                <a:schemeClr val="accent1"/>
              </a:solidFill>
            </a:endParaRPr>
          </a:p>
        </p:txBody>
      </p:sp>
      <p:sp>
        <p:nvSpPr>
          <p:cNvPr id="4" name="3 Metin Yer Tutucusu"/>
          <p:cNvSpPr>
            <a:spLocks noGrp="1"/>
          </p:cNvSpPr>
          <p:nvPr>
            <p:ph type="body" sz="half" idx="3"/>
          </p:nvPr>
        </p:nvSpPr>
        <p:spPr/>
        <p:txBody>
          <a:bodyPr/>
          <a:lstStyle/>
          <a:p>
            <a:r>
              <a:rPr lang="tr-TR" b="0" u="sng" dirty="0" smtClean="0">
                <a:solidFill>
                  <a:schemeClr val="accent1"/>
                </a:solidFill>
              </a:rPr>
              <a:t>DAHİL OLANLAR</a:t>
            </a:r>
            <a:endParaRPr lang="tr-TR" b="0" u="sng" dirty="0">
              <a:solidFill>
                <a:schemeClr val="accent1"/>
              </a:solidFill>
            </a:endParaRPr>
          </a:p>
        </p:txBody>
      </p:sp>
      <p:sp>
        <p:nvSpPr>
          <p:cNvPr id="5" name="4 İçerik Yer Tutucusu"/>
          <p:cNvSpPr>
            <a:spLocks noGrp="1"/>
          </p:cNvSpPr>
          <p:nvPr>
            <p:ph sz="quarter" idx="2"/>
          </p:nvPr>
        </p:nvSpPr>
        <p:spPr/>
        <p:txBody>
          <a:bodyPr/>
          <a:lstStyle/>
          <a:p>
            <a:r>
              <a:rPr lang="tr-TR" dirty="0" smtClean="0">
                <a:solidFill>
                  <a:schemeClr val="tx2"/>
                </a:solidFill>
              </a:rPr>
              <a:t>Öğretim Üyeleri</a:t>
            </a:r>
          </a:p>
          <a:p>
            <a:pPr>
              <a:buNone/>
            </a:pPr>
            <a:endParaRPr lang="tr-TR" dirty="0" smtClean="0">
              <a:solidFill>
                <a:schemeClr val="tx2"/>
              </a:solidFill>
            </a:endParaRPr>
          </a:p>
          <a:p>
            <a:r>
              <a:rPr lang="tr-TR" dirty="0" smtClean="0">
                <a:solidFill>
                  <a:schemeClr val="tx2"/>
                </a:solidFill>
              </a:rPr>
              <a:t>1416 sayılı Kanun kapsamında yapılan atamalar</a:t>
            </a:r>
          </a:p>
          <a:p>
            <a:pPr>
              <a:buNone/>
            </a:pPr>
            <a:endParaRPr lang="tr-TR" dirty="0" smtClean="0">
              <a:solidFill>
                <a:schemeClr val="tx2"/>
              </a:solidFill>
            </a:endParaRPr>
          </a:p>
          <a:p>
            <a:pPr>
              <a:buNone/>
            </a:pPr>
            <a:endParaRPr lang="tr-TR" dirty="0" smtClean="0">
              <a:solidFill>
                <a:schemeClr val="tx2"/>
              </a:solidFill>
            </a:endParaRPr>
          </a:p>
          <a:p>
            <a:endParaRPr lang="tr-TR" dirty="0" smtClean="0">
              <a:solidFill>
                <a:schemeClr val="tx2"/>
              </a:solidFill>
            </a:endParaRPr>
          </a:p>
          <a:p>
            <a:endParaRPr lang="tr-TR" dirty="0">
              <a:solidFill>
                <a:schemeClr val="tx2"/>
              </a:solidFill>
            </a:endParaRPr>
          </a:p>
        </p:txBody>
      </p:sp>
      <p:sp>
        <p:nvSpPr>
          <p:cNvPr id="6" name="5 İçerik Yer Tutucusu"/>
          <p:cNvSpPr>
            <a:spLocks noGrp="1"/>
          </p:cNvSpPr>
          <p:nvPr>
            <p:ph sz="quarter" idx="4"/>
          </p:nvPr>
        </p:nvSpPr>
        <p:spPr/>
        <p:txBody>
          <a:bodyPr/>
          <a:lstStyle/>
          <a:p>
            <a:r>
              <a:rPr lang="tr-TR" dirty="0" smtClean="0">
                <a:solidFill>
                  <a:schemeClr val="tx2"/>
                </a:solidFill>
              </a:rPr>
              <a:t>Diğer öğretim elemanı kadrolarına yapılan atamalar</a:t>
            </a:r>
            <a:endParaRPr lang="tr-TR" dirty="0">
              <a:solidFill>
                <a:schemeClr val="tx2"/>
              </a:solidFill>
            </a:endParaRPr>
          </a:p>
        </p:txBody>
      </p:sp>
    </p:spTree>
  </p:cSld>
  <p:clrMapOvr>
    <a:masterClrMapping/>
  </p:clrMapOvr>
  <p:transition spd="slow">
    <p:circl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628800"/>
            <a:ext cx="8229600" cy="3528392"/>
          </a:xfrm>
        </p:spPr>
        <p:txBody>
          <a:bodyPr/>
          <a:lstStyle/>
          <a:p>
            <a:pPr algn="just"/>
            <a:r>
              <a:rPr lang="tr-TR" dirty="0" smtClean="0">
                <a:solidFill>
                  <a:schemeClr val="tx2"/>
                </a:solidFill>
              </a:rPr>
              <a:t>Merkezi Yönetim Bütçe Kanununda 2016 yılı için belirlenen öğretim elemanı atama sayıları Yükseköğretim Kurulu tarafından henüz yükseköğretim kurumlarına dağıtılmamıştır,</a:t>
            </a:r>
          </a:p>
          <a:p>
            <a:pPr algn="just"/>
            <a:endParaRPr lang="tr-TR" dirty="0">
              <a:solidFill>
                <a:schemeClr val="tx2"/>
              </a:solidFill>
            </a:endParaRPr>
          </a:p>
          <a:p>
            <a:pPr algn="just"/>
            <a:r>
              <a:rPr lang="tr-TR" dirty="0" smtClean="0">
                <a:solidFill>
                  <a:schemeClr val="tx2"/>
                </a:solidFill>
              </a:rPr>
              <a:t>2015 yılında ayrılan araştırma görevlisi sayımız 20 olduğundan Merkezi Yönetim Bütçe Kanunu uyarınca alabileceğimiz öğretim elemanı sayımız 20’dir.</a:t>
            </a:r>
            <a:endParaRPr lang="tr-TR" dirty="0">
              <a:solidFill>
                <a:schemeClr val="tx2"/>
              </a:solidFill>
            </a:endParaRPr>
          </a:p>
        </p:txBody>
      </p:sp>
    </p:spTree>
    <p:extLst>
      <p:ext uri="{BB962C8B-B14F-4D97-AF65-F5344CB8AC3E}">
        <p14:creationId xmlns:p14="http://schemas.microsoft.com/office/powerpoint/2010/main" val="993722563"/>
      </p:ext>
    </p:extLst>
  </p:cSld>
  <p:clrMapOvr>
    <a:masterClrMapping/>
  </p:clrMapOvr>
  <p:transition spd="slow">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692696"/>
            <a:ext cx="8229600" cy="936104"/>
          </a:xfrm>
        </p:spPr>
        <p:txBody>
          <a:bodyPr>
            <a:normAutofit/>
          </a:bodyPr>
          <a:lstStyle/>
          <a:p>
            <a:pPr algn="ctr"/>
            <a:r>
              <a:rPr lang="tr-TR" sz="2800" dirty="0" smtClean="0">
                <a:solidFill>
                  <a:schemeClr val="accent1"/>
                </a:solidFill>
              </a:rPr>
              <a:t>YABANCI UYRUKLU </a:t>
            </a:r>
            <a:br>
              <a:rPr lang="tr-TR" sz="2800" dirty="0" smtClean="0">
                <a:solidFill>
                  <a:schemeClr val="accent1"/>
                </a:solidFill>
              </a:rPr>
            </a:br>
            <a:r>
              <a:rPr lang="tr-TR" sz="2800" dirty="0" smtClean="0">
                <a:solidFill>
                  <a:schemeClr val="accent1"/>
                </a:solidFill>
              </a:rPr>
              <a:t>SÖZLEŞMELİ PERSONEL İSTİHDAMI</a:t>
            </a:r>
            <a:endParaRPr lang="tr-TR" sz="2800" dirty="0">
              <a:solidFill>
                <a:schemeClr val="accent1"/>
              </a:solidFill>
            </a:endParaRPr>
          </a:p>
        </p:txBody>
      </p:sp>
      <p:sp>
        <p:nvSpPr>
          <p:cNvPr id="3" name="2 İçerik Yer Tutucusu"/>
          <p:cNvSpPr>
            <a:spLocks noGrp="1"/>
          </p:cNvSpPr>
          <p:nvPr>
            <p:ph idx="1"/>
          </p:nvPr>
        </p:nvSpPr>
        <p:spPr/>
        <p:txBody>
          <a:bodyPr>
            <a:normAutofit fontScale="92500" lnSpcReduction="10000"/>
          </a:bodyPr>
          <a:lstStyle/>
          <a:p>
            <a:pPr algn="just"/>
            <a:r>
              <a:rPr lang="tr-TR" sz="2200" dirty="0" smtClean="0">
                <a:solidFill>
                  <a:schemeClr val="tx2"/>
                </a:solidFill>
              </a:rPr>
              <a:t>78 sayılı Kanun Hükmünde Kararnamenin Ek 14 üncü maddesinde;</a:t>
            </a:r>
          </a:p>
          <a:p>
            <a:pPr algn="just"/>
            <a:endParaRPr lang="tr-TR" sz="2200" dirty="0" smtClean="0">
              <a:solidFill>
                <a:schemeClr val="tx2"/>
              </a:solidFill>
            </a:endParaRPr>
          </a:p>
          <a:p>
            <a:pPr algn="just"/>
            <a:r>
              <a:rPr lang="tr-TR" sz="2200" dirty="0" smtClean="0">
                <a:solidFill>
                  <a:schemeClr val="tx2"/>
                </a:solidFill>
              </a:rPr>
              <a:t>“2547 sayılı Yükseköğretim Kanununun 34 üncü ve 2914 sayılı Yükseköğretim Personel Kanununun 16 ıncı maddesine göre yükseköğretim kurumlarında sözleşme ile istihdam edilecek öğretim elemanı sayısı dolu öğretim elemanı kadrosu sayısının %2 sini geçemez. </a:t>
            </a:r>
          </a:p>
          <a:p>
            <a:pPr algn="just">
              <a:buNone/>
            </a:pPr>
            <a:endParaRPr lang="tr-TR" sz="2200" dirty="0" smtClean="0">
              <a:solidFill>
                <a:schemeClr val="tx2"/>
              </a:solidFill>
            </a:endParaRPr>
          </a:p>
          <a:p>
            <a:pPr algn="just"/>
            <a:r>
              <a:rPr lang="tr-TR" sz="2200" dirty="0" smtClean="0">
                <a:solidFill>
                  <a:schemeClr val="tx2"/>
                </a:solidFill>
              </a:rPr>
              <a:t>Bu kapsamdaki yabancı uyruklu öğretim elemanlarının yükseköğretim kurumları itibariyle dağılımı, isim, ücret ve sözleşme örneğinin vizesi, sözleşme süresin uzatılması ve sona erdirilmesi, Yükseköğretim Kurulu tarafından yapılır.”</a:t>
            </a:r>
          </a:p>
          <a:p>
            <a:pPr algn="just"/>
            <a:endParaRPr lang="tr-TR" sz="2200" dirty="0" smtClean="0">
              <a:solidFill>
                <a:schemeClr val="tx2"/>
              </a:solidFill>
            </a:endParaRPr>
          </a:p>
          <a:p>
            <a:pPr algn="just">
              <a:buNone/>
            </a:pPr>
            <a:r>
              <a:rPr lang="tr-TR" sz="2200" dirty="0" smtClean="0">
                <a:solidFill>
                  <a:schemeClr val="tx2"/>
                </a:solidFill>
              </a:rPr>
              <a:t>   hükmü yer almaktadır.</a:t>
            </a:r>
            <a:endParaRPr lang="tr-TR" sz="2200" dirty="0">
              <a:solidFill>
                <a:schemeClr val="tx2"/>
              </a:solidFill>
            </a:endParaRPr>
          </a:p>
        </p:txBody>
      </p:sp>
    </p:spTree>
  </p:cSld>
  <p:clrMapOvr>
    <a:masterClrMapping/>
  </p:clrMapOvr>
  <p:transition spd="slow">
    <p:circl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836712"/>
            <a:ext cx="8229600" cy="564672"/>
          </a:xfrm>
        </p:spPr>
        <p:txBody>
          <a:bodyPr>
            <a:normAutofit/>
          </a:bodyPr>
          <a:lstStyle/>
          <a:p>
            <a:r>
              <a:rPr lang="tr-TR" sz="2200" dirty="0" smtClean="0"/>
              <a:t>Bu hüküm doğrultusunda Üniversitemizde;</a:t>
            </a:r>
            <a:endParaRPr lang="tr-TR" sz="2200" dirty="0"/>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1688946622"/>
              </p:ext>
            </p:extLst>
          </p:nvPr>
        </p:nvGraphicFramePr>
        <p:xfrm>
          <a:off x="467544" y="2060848"/>
          <a:ext cx="8229600" cy="2520280"/>
        </p:xfrm>
        <a:graphic>
          <a:graphicData uri="http://schemas.openxmlformats.org/drawingml/2006/table">
            <a:tbl>
              <a:tblPr firstRow="1" bandRow="1">
                <a:tableStyleId>{8799B23B-EC83-4686-B30A-512413B5E67A}</a:tableStyleId>
              </a:tblPr>
              <a:tblGrid>
                <a:gridCol w="5976664"/>
                <a:gridCol w="2252936"/>
              </a:tblGrid>
              <a:tr h="936104">
                <a:tc>
                  <a:txBody>
                    <a:bodyPr/>
                    <a:lstStyle/>
                    <a:p>
                      <a:pPr algn="ctr"/>
                      <a:r>
                        <a:rPr lang="tr-TR" dirty="0" smtClean="0">
                          <a:solidFill>
                            <a:schemeClr val="tx2"/>
                          </a:solidFill>
                        </a:rPr>
                        <a:t>Sözleşme ile istihdam edilebilecek </a:t>
                      </a:r>
                    </a:p>
                    <a:p>
                      <a:pPr algn="ctr"/>
                      <a:r>
                        <a:rPr lang="tr-TR" dirty="0" smtClean="0">
                          <a:solidFill>
                            <a:schemeClr val="tx2"/>
                          </a:solidFill>
                        </a:rPr>
                        <a:t>öğretim elemanı sayısı = 1744 *</a:t>
                      </a:r>
                      <a:r>
                        <a:rPr lang="tr-TR" baseline="0" dirty="0" smtClean="0">
                          <a:solidFill>
                            <a:schemeClr val="tx2"/>
                          </a:solidFill>
                        </a:rPr>
                        <a:t> 2/100</a:t>
                      </a:r>
                    </a:p>
                    <a:p>
                      <a:pPr algn="ctr"/>
                      <a:r>
                        <a:rPr lang="tr-TR" baseline="0" dirty="0" smtClean="0">
                          <a:solidFill>
                            <a:schemeClr val="tx2"/>
                          </a:solidFill>
                        </a:rPr>
                        <a:t>(Mevcut kadrolu öğretim elemanı sayısı * 2/100)</a:t>
                      </a:r>
                      <a:endParaRPr lang="tr-TR" dirty="0">
                        <a:solidFill>
                          <a:schemeClr val="tx2"/>
                        </a:solidFill>
                      </a:endParaRPr>
                    </a:p>
                  </a:txBody>
                  <a:tcPr/>
                </a:tc>
                <a:tc>
                  <a:txBody>
                    <a:bodyPr/>
                    <a:lstStyle/>
                    <a:p>
                      <a:pPr algn="ctr"/>
                      <a:endParaRPr lang="tr-TR" dirty="0" smtClean="0">
                        <a:solidFill>
                          <a:schemeClr val="tx2"/>
                        </a:solidFill>
                      </a:endParaRPr>
                    </a:p>
                    <a:p>
                      <a:pPr algn="ctr"/>
                      <a:r>
                        <a:rPr lang="tr-TR" dirty="0" smtClean="0">
                          <a:solidFill>
                            <a:schemeClr val="tx2"/>
                          </a:solidFill>
                        </a:rPr>
                        <a:t>35</a:t>
                      </a:r>
                      <a:endParaRPr lang="tr-TR" dirty="0">
                        <a:solidFill>
                          <a:schemeClr val="tx2"/>
                        </a:solidFill>
                      </a:endParaRPr>
                    </a:p>
                  </a:txBody>
                  <a:tcPr/>
                </a:tc>
              </a:tr>
              <a:tr h="840588">
                <a:tc>
                  <a:txBody>
                    <a:bodyPr/>
                    <a:lstStyle/>
                    <a:p>
                      <a:pPr algn="ctr"/>
                      <a:r>
                        <a:rPr lang="tr-TR" dirty="0" smtClean="0">
                          <a:solidFill>
                            <a:schemeClr val="tx2"/>
                          </a:solidFill>
                        </a:rPr>
                        <a:t>Mevcut istihdam edilen yabancı uyruklu öğretim elemanı sayısı</a:t>
                      </a:r>
                      <a:endParaRPr lang="tr-TR" dirty="0">
                        <a:solidFill>
                          <a:schemeClr val="tx2"/>
                        </a:solidFill>
                      </a:endParaRPr>
                    </a:p>
                  </a:txBody>
                  <a:tcPr/>
                </a:tc>
                <a:tc>
                  <a:txBody>
                    <a:bodyPr/>
                    <a:lstStyle/>
                    <a:p>
                      <a:pPr algn="ctr"/>
                      <a:endParaRPr lang="tr-TR" dirty="0" smtClean="0">
                        <a:solidFill>
                          <a:schemeClr val="tx2"/>
                        </a:solidFill>
                      </a:endParaRPr>
                    </a:p>
                    <a:p>
                      <a:pPr algn="ctr"/>
                      <a:r>
                        <a:rPr lang="tr-TR" dirty="0" smtClean="0">
                          <a:solidFill>
                            <a:schemeClr val="tx2"/>
                          </a:solidFill>
                        </a:rPr>
                        <a:t>13</a:t>
                      </a:r>
                      <a:endParaRPr lang="tr-TR" dirty="0">
                        <a:solidFill>
                          <a:schemeClr val="tx2"/>
                        </a:solidFill>
                      </a:endParaRPr>
                    </a:p>
                  </a:txBody>
                  <a:tcPr/>
                </a:tc>
              </a:tr>
              <a:tr h="743588">
                <a:tc>
                  <a:txBody>
                    <a:bodyPr/>
                    <a:lstStyle/>
                    <a:p>
                      <a:pPr algn="ctr"/>
                      <a:r>
                        <a:rPr lang="tr-TR" dirty="0" smtClean="0">
                          <a:solidFill>
                            <a:schemeClr val="tx2"/>
                          </a:solidFill>
                        </a:rPr>
                        <a:t>İstihdam edilebilecek</a:t>
                      </a:r>
                      <a:r>
                        <a:rPr lang="tr-TR" baseline="0" dirty="0" smtClean="0">
                          <a:solidFill>
                            <a:schemeClr val="tx2"/>
                          </a:solidFill>
                        </a:rPr>
                        <a:t> </a:t>
                      </a:r>
                    </a:p>
                    <a:p>
                      <a:pPr algn="ctr"/>
                      <a:r>
                        <a:rPr lang="tr-TR" baseline="0" dirty="0" smtClean="0">
                          <a:solidFill>
                            <a:schemeClr val="tx2"/>
                          </a:solidFill>
                        </a:rPr>
                        <a:t>yabancı uyruklu öğretim elemanı sayısı</a:t>
                      </a:r>
                      <a:endParaRPr lang="tr-TR" dirty="0">
                        <a:solidFill>
                          <a:schemeClr val="tx2"/>
                        </a:solidFill>
                      </a:endParaRPr>
                    </a:p>
                  </a:txBody>
                  <a:tcPr/>
                </a:tc>
                <a:tc>
                  <a:txBody>
                    <a:bodyPr/>
                    <a:lstStyle/>
                    <a:p>
                      <a:pPr algn="ctr"/>
                      <a:endParaRPr lang="tr-TR" dirty="0" smtClean="0">
                        <a:solidFill>
                          <a:schemeClr val="tx2"/>
                        </a:solidFill>
                      </a:endParaRPr>
                    </a:p>
                    <a:p>
                      <a:pPr algn="ctr"/>
                      <a:r>
                        <a:rPr lang="tr-TR" dirty="0" smtClean="0">
                          <a:solidFill>
                            <a:schemeClr val="tx2"/>
                          </a:solidFill>
                        </a:rPr>
                        <a:t>22</a:t>
                      </a:r>
                      <a:endParaRPr lang="tr-TR" dirty="0">
                        <a:solidFill>
                          <a:schemeClr val="tx2"/>
                        </a:solidFill>
                      </a:endParaRPr>
                    </a:p>
                  </a:txBody>
                  <a:tcPr/>
                </a:tc>
              </a:tr>
            </a:tbl>
          </a:graphicData>
        </a:graphic>
      </p:graphicFrame>
    </p:spTree>
  </p:cSld>
  <p:clrMapOvr>
    <a:masterClrMapping/>
  </p:clrMapOvr>
  <p:transition spd="slow">
    <p:circl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607</TotalTime>
  <Words>1590</Words>
  <Application>Microsoft Office PowerPoint</Application>
  <PresentationFormat>Ekran Gösterisi (4:3)</PresentationFormat>
  <Paragraphs>182</Paragraphs>
  <Slides>25</Slides>
  <Notes>0</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Akış</vt:lpstr>
      <vt:lpstr>KONTENJANLAR VE ALIMLARIN PLANLANMASI</vt:lpstr>
      <vt:lpstr>KONTENJANLAR</vt:lpstr>
      <vt:lpstr>Örneğin 2016 yılı Merkezi Yönetim Bütçe Kanununun İ-Cetvelinin II.maddesinde Kamu Görevlilerine İlişkin Toplam Atama Sayısı Sınırı;</vt:lpstr>
      <vt:lpstr>78 Sayılı Yükseköğretim Kurumları Öğretim Elemanlarının Kadroları Hakkında Kanun Hükmünde Kararnamenin 5. Maddesinde; </vt:lpstr>
      <vt:lpstr>PowerPoint Sunusu</vt:lpstr>
      <vt:lpstr> ÖĞRETİM ELEMANI ATAMALARINDA  MERKEZİ YÖNETİM BÜTÇE KANUNUNDA BELİRTİLEN  ATAMA SINIRLAMALARINA</vt:lpstr>
      <vt:lpstr>PowerPoint Sunusu</vt:lpstr>
      <vt:lpstr>YABANCI UYRUKLU  SÖZLEŞMELİ PERSONEL İSTİHDAMI</vt:lpstr>
      <vt:lpstr>Bu hüküm doğrultusunda Üniversitemizde;</vt:lpstr>
      <vt:lpstr>190 Sayılı Genel Kadro ve Usulü Hakkında Kanun Hükmünde Kararnamenin Ek-7’inci maddesinde;</vt:lpstr>
      <vt:lpstr>PowerPoint Sunusu</vt:lpstr>
      <vt:lpstr>PowerPoint Sunusu</vt:lpstr>
      <vt:lpstr>PowerPoint Sunusu</vt:lpstr>
      <vt:lpstr>PowerPoint Sunusu</vt:lpstr>
      <vt:lpstr>PowerPoint Sunusu</vt:lpstr>
      <vt:lpstr> İDARİ PERSONEL ATAMALARINDA MERKEZİ YÖNETİM BÜTÇE KANUNUNDA BELİRTİLEN  ATAMA SINIRLAMALARINA</vt:lpstr>
      <vt:lpstr>PowerPoint Sunusu</vt:lpstr>
      <vt:lpstr>KPSS KAPSAMINDA PERSONEL ALIMI</vt:lpstr>
      <vt:lpstr>657 S.K.’UN 92.MAD.UYARINCA PERSONEL ALIMI</vt:lpstr>
      <vt:lpstr>TERÖRLE MÜCADELE KANUNU  KAPSAMINDA PERSONEL ALIMI</vt:lpstr>
      <vt:lpstr>Terörle Mücadele Kanunu kapsamında Üniversitemizde;</vt:lpstr>
      <vt:lpstr>SOSYAL HİZMETLER KANUNU KAPSAMINDA  PERSONEL ALIMI</vt:lpstr>
      <vt:lpstr>Sosyal Hizmetler Kanunu kapsamında Üniversitemizde;</vt:lpstr>
      <vt:lpstr>ENGELLİ MEMUR SEÇME SINAVINA (EKPSS)  GÖRE YAPILACAK ATAMALAR</vt:lpstr>
      <vt:lpstr>Üniversitemizde istihdam edilen Engelli Memur;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KONTENJANLAR</dc:title>
  <dc:creator>aystr</dc:creator>
  <cp:lastModifiedBy>user</cp:lastModifiedBy>
  <cp:revision>63</cp:revision>
  <dcterms:created xsi:type="dcterms:W3CDTF">2016-04-10T12:26:41Z</dcterms:created>
  <dcterms:modified xsi:type="dcterms:W3CDTF">2016-04-18T13:09:53Z</dcterms:modified>
</cp:coreProperties>
</file>