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261" r:id="rId3"/>
    <p:sldId id="329" r:id="rId4"/>
    <p:sldId id="262" r:id="rId5"/>
    <p:sldId id="263" r:id="rId6"/>
    <p:sldId id="257" r:id="rId7"/>
    <p:sldId id="275" r:id="rId8"/>
    <p:sldId id="276" r:id="rId9"/>
    <p:sldId id="258" r:id="rId10"/>
    <p:sldId id="259" r:id="rId11"/>
    <p:sldId id="277" r:id="rId12"/>
    <p:sldId id="271" r:id="rId13"/>
    <p:sldId id="272" r:id="rId14"/>
    <p:sldId id="273" r:id="rId15"/>
    <p:sldId id="282" r:id="rId16"/>
    <p:sldId id="327" r:id="rId17"/>
    <p:sldId id="328" r:id="rId18"/>
    <p:sldId id="283" r:id="rId19"/>
    <p:sldId id="265" r:id="rId20"/>
    <p:sldId id="266" r:id="rId21"/>
    <p:sldId id="267" r:id="rId22"/>
    <p:sldId id="268" r:id="rId23"/>
    <p:sldId id="269" r:id="rId24"/>
    <p:sldId id="270" r:id="rId25"/>
    <p:sldId id="279" r:id="rId26"/>
    <p:sldId id="280" r:id="rId27"/>
    <p:sldId id="281" r:id="rId28"/>
    <p:sldId id="274" r:id="rId29"/>
    <p:sldId id="284" r:id="rId30"/>
    <p:sldId id="295" r:id="rId31"/>
    <p:sldId id="296" r:id="rId32"/>
    <p:sldId id="297" r:id="rId33"/>
    <p:sldId id="298" r:id="rId34"/>
    <p:sldId id="285" r:id="rId35"/>
    <p:sldId id="287" r:id="rId36"/>
    <p:sldId id="288" r:id="rId37"/>
    <p:sldId id="289" r:id="rId38"/>
    <p:sldId id="290" r:id="rId39"/>
    <p:sldId id="291" r:id="rId40"/>
    <p:sldId id="292" r:id="rId41"/>
    <p:sldId id="293" r:id="rId42"/>
    <p:sldId id="294" r:id="rId43"/>
    <p:sldId id="286" r:id="rId44"/>
    <p:sldId id="299" r:id="rId45"/>
    <p:sldId id="300" r:id="rId46"/>
    <p:sldId id="324" r:id="rId47"/>
    <p:sldId id="301" r:id="rId48"/>
    <p:sldId id="302" r:id="rId49"/>
    <p:sldId id="325"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0" autoAdjust="0"/>
    <p:restoredTop sz="94660"/>
  </p:normalViewPr>
  <p:slideViewPr>
    <p:cSldViewPr snapToGrid="0">
      <p:cViewPr varScale="1">
        <p:scale>
          <a:sx n="74" d="100"/>
          <a:sy n="74" d="100"/>
        </p:scale>
        <p:origin x="5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A04909-C242-4ECD-82A4-69085D872925}" type="doc">
      <dgm:prSet loTypeId="urn:microsoft.com/office/officeart/2005/8/layout/architecture+Icon" loCatId="hierarchy" qsTypeId="urn:microsoft.com/office/officeart/2005/8/quickstyle/simple1" qsCatId="simple" csTypeId="urn:microsoft.com/office/officeart/2005/8/colors/accent1_2" csCatId="accent1" phldr="1"/>
      <dgm:spPr/>
      <dgm:t>
        <a:bodyPr/>
        <a:lstStyle/>
        <a:p>
          <a:endParaRPr lang="tr-TR"/>
        </a:p>
      </dgm:t>
    </dgm:pt>
    <dgm:pt modelId="{ECFDED6F-0735-491D-AF53-9468D2E42FDD}">
      <dgm:prSet phldrT="[Metin]"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4000" b="1" u="none" dirty="0" smtClean="0">
              <a:solidFill>
                <a:schemeClr val="bg2">
                  <a:lumMod val="10000"/>
                </a:schemeClr>
              </a:solidFill>
            </a:rPr>
            <a:t>G</a:t>
          </a:r>
          <a:r>
            <a:rPr lang="tr-TR" sz="4000" b="1" u="none" dirty="0" smtClean="0">
              <a:solidFill>
                <a:schemeClr val="bg2">
                  <a:lumMod val="10000"/>
                </a:schemeClr>
              </a:solidFill>
            </a:rPr>
            <a:t>ENEL YÖNETİM</a:t>
          </a:r>
          <a:endParaRPr lang="tr-TR" sz="4000" b="1" u="none" dirty="0">
            <a:solidFill>
              <a:schemeClr val="bg2">
                <a:lumMod val="10000"/>
              </a:schemeClr>
            </a:solidFill>
          </a:endParaRPr>
        </a:p>
      </dgm:t>
    </dgm:pt>
    <dgm:pt modelId="{828794C6-F430-469A-B687-5A44F7CF1CE7}" type="parTrans" cxnId="{F6312D72-1457-431A-9F89-5FD42BB1B28F}">
      <dgm:prSet/>
      <dgm:spPr/>
      <dgm:t>
        <a:bodyPr/>
        <a:lstStyle/>
        <a:p>
          <a:endParaRPr lang="tr-TR"/>
        </a:p>
      </dgm:t>
    </dgm:pt>
    <dgm:pt modelId="{F79F9A5D-513B-415E-A8AC-A740C7F35081}" type="sibTrans" cxnId="{F6312D72-1457-431A-9F89-5FD42BB1B28F}">
      <dgm:prSet/>
      <dgm:spPr/>
      <dgm:t>
        <a:bodyPr/>
        <a:lstStyle/>
        <a:p>
          <a:endParaRPr lang="tr-TR"/>
        </a:p>
      </dgm:t>
    </dgm:pt>
    <dgm:pt modelId="{CDFDBA82-1FA0-45F6-ADAC-73EF3A3640C5}">
      <dgm:prSet phldrT="[Metin]" custT="1"/>
      <dgm:spPr>
        <a:solidFill>
          <a:schemeClr val="accent3">
            <a:lumMod val="40000"/>
            <a:lumOff val="60000"/>
          </a:schemeClr>
        </a:solidFill>
        <a:ln>
          <a:noFill/>
        </a:ln>
        <a:effectLst/>
        <a:scene3d>
          <a:camera prst="orthographicFront">
            <a:rot lat="0" lon="0" rev="0"/>
          </a:camera>
          <a:lightRig rig="contrasting" dir="t">
            <a:rot lat="0" lon="0" rev="7800000"/>
          </a:lightRig>
        </a:scene3d>
        <a:sp3d>
          <a:bevelT w="139700" h="139700"/>
        </a:sp3d>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tr-TR" sz="2400" dirty="0" smtClean="0">
            <a:solidFill>
              <a:schemeClr val="tx1"/>
            </a:solidFill>
          </a:endParaRPr>
        </a:p>
        <a:p>
          <a:pPr marL="0" marR="0" indent="0" algn="l" defTabSz="914400" eaLnBrk="1" fontAlgn="auto" latinLnBrk="0" hangingPunct="1">
            <a:lnSpc>
              <a:spcPct val="100000"/>
            </a:lnSpc>
            <a:spcBef>
              <a:spcPts val="0"/>
            </a:spcBef>
            <a:spcAft>
              <a:spcPts val="0"/>
            </a:spcAft>
            <a:buClrTx/>
            <a:buSzTx/>
            <a:buFontTx/>
            <a:buNone/>
            <a:tabLst/>
            <a:defRPr/>
          </a:pPr>
          <a:r>
            <a:rPr lang="tr-TR" sz="2400" b="1" dirty="0" smtClean="0">
              <a:solidFill>
                <a:schemeClr val="tx1"/>
              </a:solidFill>
            </a:rPr>
            <a:t>MERKEZİ YÖNETİM       </a:t>
          </a: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1-</a:t>
          </a:r>
          <a:r>
            <a:rPr lang="tr-TR" sz="2400" dirty="0" smtClean="0">
              <a:solidFill>
                <a:schemeClr val="tx1"/>
              </a:solidFill>
            </a:rPr>
            <a:t> </a:t>
          </a:r>
          <a:r>
            <a:rPr lang="tr-TR" sz="1800" dirty="0" smtClean="0">
              <a:solidFill>
                <a:schemeClr val="tx1"/>
              </a:solidFill>
            </a:rPr>
            <a:t>GENEL BÜTÇELİ İDARELER (I SAYILI CETVEL) </a:t>
          </a:r>
        </a:p>
        <a:p>
          <a:pPr marL="0" marR="0" indent="0" algn="l" defTabSz="914400" eaLnBrk="1" fontAlgn="auto" latinLnBrk="0" hangingPunct="1">
            <a:lnSpc>
              <a:spcPct val="100000"/>
            </a:lnSpc>
            <a:spcBef>
              <a:spcPts val="0"/>
            </a:spcBef>
            <a:spcAft>
              <a:spcPts val="0"/>
            </a:spcAft>
            <a:buClrTx/>
            <a:buSzTx/>
            <a:buFontTx/>
            <a:buNone/>
            <a:tabLst/>
            <a:defRPr/>
          </a:pPr>
          <a:endParaRPr lang="tr-TR" sz="1800" dirty="0" smtClean="0">
            <a:solidFill>
              <a:schemeClr val="tx1"/>
            </a:solidFill>
          </a:endParaRP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2- ÖZEL BÜTÇELİ İDARELER (II SAYILI CETVEL)    </a:t>
          </a: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                </a:t>
          </a: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3-DÜZENLEYİCİ VE DENETLEYİCİ KURUMLAR (III SAYILI CETVEL)</a:t>
          </a:r>
        </a:p>
        <a:p>
          <a:pPr marL="0" marR="0" indent="0" algn="ctr" defTabSz="914400" eaLnBrk="1" fontAlgn="auto" latinLnBrk="0" hangingPunct="1">
            <a:lnSpc>
              <a:spcPct val="100000"/>
            </a:lnSpc>
            <a:spcBef>
              <a:spcPts val="0"/>
            </a:spcBef>
            <a:spcAft>
              <a:spcPts val="0"/>
            </a:spcAft>
            <a:buClrTx/>
            <a:buSzTx/>
            <a:buFontTx/>
            <a:buNone/>
            <a:tabLst/>
            <a:defRPr/>
          </a:pPr>
          <a:endParaRPr lang="tr-TR" sz="1800" dirty="0" smtClean="0">
            <a:solidFill>
              <a:schemeClr val="tx1"/>
            </a:solidFill>
          </a:endParaRPr>
        </a:p>
        <a:p>
          <a:pPr algn="ctr" defTabSz="844550">
            <a:lnSpc>
              <a:spcPct val="90000"/>
            </a:lnSpc>
            <a:spcBef>
              <a:spcPct val="0"/>
            </a:spcBef>
            <a:spcAft>
              <a:spcPct val="35000"/>
            </a:spcAft>
          </a:pPr>
          <a:endParaRPr lang="tr-TR" sz="1800" dirty="0">
            <a:solidFill>
              <a:schemeClr val="tx1"/>
            </a:solidFill>
          </a:endParaRPr>
        </a:p>
      </dgm:t>
    </dgm:pt>
    <dgm:pt modelId="{AE91EFB8-193F-433A-BD5A-FAB09F74CC9F}" type="parTrans" cxnId="{18FD5D82-9B9F-4B71-B529-118CDFAF7DE0}">
      <dgm:prSet/>
      <dgm:spPr/>
      <dgm:t>
        <a:bodyPr/>
        <a:lstStyle/>
        <a:p>
          <a:endParaRPr lang="tr-TR"/>
        </a:p>
      </dgm:t>
    </dgm:pt>
    <dgm:pt modelId="{7BB22462-5D4F-47A0-AD00-98F4BB7FB9B5}" type="sibTrans" cxnId="{18FD5D82-9B9F-4B71-B529-118CDFAF7DE0}">
      <dgm:prSet/>
      <dgm:spPr/>
      <dgm:t>
        <a:bodyPr/>
        <a:lstStyle/>
        <a:p>
          <a:endParaRPr lang="tr-TR"/>
        </a:p>
      </dgm:t>
    </dgm:pt>
    <dgm:pt modelId="{9F5462D3-4991-4B9A-8F0C-66606363628E}">
      <dgm:prSet phldrT="[Metin]" custT="1"/>
      <dgm:spPr>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tr-TR" sz="2400" b="1" dirty="0" smtClean="0">
              <a:solidFill>
                <a:schemeClr val="tx1"/>
              </a:solidFill>
            </a:rPr>
            <a:t>MAHALLİ İDARELER</a:t>
          </a:r>
        </a:p>
        <a:p>
          <a:pPr marL="0" marR="0" indent="0" algn="l" defTabSz="914400" eaLnBrk="1" fontAlgn="auto" latinLnBrk="0" hangingPunct="1">
            <a:lnSpc>
              <a:spcPct val="100000"/>
            </a:lnSpc>
            <a:spcBef>
              <a:spcPts val="0"/>
            </a:spcBef>
            <a:spcAft>
              <a:spcPts val="0"/>
            </a:spcAft>
            <a:buClrTx/>
            <a:buSzTx/>
            <a:buFontTx/>
            <a:buNone/>
            <a:tabLst/>
            <a:defRPr/>
          </a:pPr>
          <a:endParaRPr lang="tr-TR" sz="2400" dirty="0" smtClean="0">
            <a:solidFill>
              <a:schemeClr val="tx1"/>
            </a:solidFill>
          </a:endParaRP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1-ÖZEL İDARELER</a:t>
          </a:r>
        </a:p>
        <a:p>
          <a:pPr marL="0" marR="0" indent="0" algn="l" defTabSz="311150" eaLnBrk="1" fontAlgn="auto" latinLnBrk="0" hangingPunct="1">
            <a:lnSpc>
              <a:spcPct val="90000"/>
            </a:lnSpc>
            <a:spcBef>
              <a:spcPct val="0"/>
            </a:spcBef>
            <a:spcAft>
              <a:spcPct val="35000"/>
            </a:spcAft>
            <a:buClrTx/>
            <a:buSzTx/>
            <a:buFontTx/>
            <a:buNone/>
            <a:tabLst/>
            <a:defRPr/>
          </a:pPr>
          <a:r>
            <a:rPr lang="tr-TR" sz="1800" dirty="0" smtClean="0">
              <a:solidFill>
                <a:schemeClr val="tx1"/>
              </a:solidFill>
            </a:rPr>
            <a:t>2-BELEDİYELER</a:t>
          </a:r>
        </a:p>
        <a:p>
          <a:pPr marL="0" marR="0" indent="0" algn="l" defTabSz="311150" eaLnBrk="1" fontAlgn="auto" latinLnBrk="0" hangingPunct="1">
            <a:lnSpc>
              <a:spcPct val="90000"/>
            </a:lnSpc>
            <a:spcBef>
              <a:spcPct val="0"/>
            </a:spcBef>
            <a:spcAft>
              <a:spcPct val="35000"/>
            </a:spcAft>
            <a:buClrTx/>
            <a:buSzTx/>
            <a:buFontTx/>
            <a:buNone/>
            <a:tabLst/>
            <a:defRPr/>
          </a:pPr>
          <a:r>
            <a:rPr lang="tr-TR" sz="1800" dirty="0" smtClean="0">
              <a:solidFill>
                <a:schemeClr val="tx1"/>
              </a:solidFill>
            </a:rPr>
            <a:t>3-BAĞLI İDARELER</a:t>
          </a:r>
        </a:p>
        <a:p>
          <a:pPr marL="0" marR="0" indent="0" algn="l" defTabSz="311150" eaLnBrk="1" fontAlgn="auto" latinLnBrk="0" hangingPunct="1">
            <a:lnSpc>
              <a:spcPct val="90000"/>
            </a:lnSpc>
            <a:spcBef>
              <a:spcPct val="0"/>
            </a:spcBef>
            <a:spcAft>
              <a:spcPct val="35000"/>
            </a:spcAft>
            <a:buClrTx/>
            <a:buSzTx/>
            <a:buFontTx/>
            <a:buNone/>
            <a:tabLst/>
            <a:defRPr/>
          </a:pPr>
          <a:r>
            <a:rPr lang="tr-TR" sz="1800" dirty="0" smtClean="0">
              <a:solidFill>
                <a:schemeClr val="tx1"/>
              </a:solidFill>
            </a:rPr>
            <a:t>4-MAHALLİ İDARE BİRLİKLERİ</a:t>
          </a:r>
        </a:p>
        <a:p>
          <a:pPr algn="ctr" defTabSz="311150">
            <a:lnSpc>
              <a:spcPct val="90000"/>
            </a:lnSpc>
            <a:spcBef>
              <a:spcPct val="0"/>
            </a:spcBef>
            <a:spcAft>
              <a:spcPct val="35000"/>
            </a:spcAft>
          </a:pPr>
          <a:endParaRPr lang="tr-TR" sz="1800" dirty="0">
            <a:solidFill>
              <a:schemeClr val="tx1"/>
            </a:solidFill>
          </a:endParaRPr>
        </a:p>
      </dgm:t>
    </dgm:pt>
    <dgm:pt modelId="{6259889E-CFDD-49B4-8AAF-676A3E6171FE}" type="parTrans" cxnId="{9FA5D653-9D6D-4685-AD5D-A8AD1E9E2553}">
      <dgm:prSet/>
      <dgm:spPr/>
      <dgm:t>
        <a:bodyPr/>
        <a:lstStyle/>
        <a:p>
          <a:endParaRPr lang="tr-TR"/>
        </a:p>
      </dgm:t>
    </dgm:pt>
    <dgm:pt modelId="{18051136-13C4-40D1-B3E3-5C05C878B726}" type="sibTrans" cxnId="{9FA5D653-9D6D-4685-AD5D-A8AD1E9E2553}">
      <dgm:prSet/>
      <dgm:spPr/>
      <dgm:t>
        <a:bodyPr/>
        <a:lstStyle/>
        <a:p>
          <a:endParaRPr lang="tr-TR"/>
        </a:p>
      </dgm:t>
    </dgm:pt>
    <dgm:pt modelId="{B2656CB3-DC4A-4DA9-A4C3-9BEC8BCD9E97}">
      <dgm:prSet custT="1"/>
      <dgm:spPr>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tr-TR" sz="2400" b="1" dirty="0" smtClean="0">
              <a:solidFill>
                <a:schemeClr val="tx1"/>
              </a:solidFill>
            </a:rPr>
            <a:t>SOSYAL GÜVENLİK KURUMLARI </a:t>
          </a: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(IV SAYILI CETVEL)</a:t>
          </a:r>
        </a:p>
        <a:p>
          <a:pPr marL="0" marR="0" indent="0" algn="l" defTabSz="914400" eaLnBrk="1" fontAlgn="auto" latinLnBrk="0" hangingPunct="1">
            <a:lnSpc>
              <a:spcPct val="100000"/>
            </a:lnSpc>
            <a:spcBef>
              <a:spcPts val="0"/>
            </a:spcBef>
            <a:spcAft>
              <a:spcPts val="0"/>
            </a:spcAft>
            <a:buClrTx/>
            <a:buSzTx/>
            <a:buFontTx/>
            <a:buNone/>
            <a:tabLst/>
            <a:defRPr/>
          </a:pPr>
          <a:endParaRPr lang="tr-TR" sz="1800" dirty="0" smtClean="0">
            <a:solidFill>
              <a:schemeClr val="tx1"/>
            </a:solidFill>
          </a:endParaRPr>
        </a:p>
        <a:p>
          <a:pPr marL="0" marR="0" indent="0" algn="l" defTabSz="914400" eaLnBrk="1" fontAlgn="auto" latinLnBrk="0" hangingPunct="1">
            <a:lnSpc>
              <a:spcPct val="100000"/>
            </a:lnSpc>
            <a:spcBef>
              <a:spcPts val="0"/>
            </a:spcBef>
            <a:spcAft>
              <a:spcPts val="0"/>
            </a:spcAft>
            <a:buClrTx/>
            <a:buSzTx/>
            <a:buFontTx/>
            <a:buNone/>
            <a:tabLst/>
            <a:defRPr/>
          </a:pPr>
          <a:r>
            <a:rPr lang="tr-TR" sz="1800" dirty="0" smtClean="0">
              <a:solidFill>
                <a:schemeClr val="tx1"/>
              </a:solidFill>
            </a:rPr>
            <a:t>1- SOSYAL GÜVENLİK KURUMU</a:t>
          </a:r>
        </a:p>
        <a:p>
          <a:pPr marL="0" marR="0" indent="0" algn="l" defTabSz="311150" eaLnBrk="1" fontAlgn="auto" latinLnBrk="0" hangingPunct="1">
            <a:lnSpc>
              <a:spcPct val="90000"/>
            </a:lnSpc>
            <a:spcBef>
              <a:spcPct val="0"/>
            </a:spcBef>
            <a:spcAft>
              <a:spcPct val="35000"/>
            </a:spcAft>
            <a:buClrTx/>
            <a:buSzTx/>
            <a:buFontTx/>
            <a:buNone/>
            <a:tabLst/>
            <a:defRPr/>
          </a:pPr>
          <a:r>
            <a:rPr lang="tr-TR" sz="1800" dirty="0" smtClean="0">
              <a:solidFill>
                <a:schemeClr val="tx1"/>
              </a:solidFill>
            </a:rPr>
            <a:t>2- TÜRKİYE İŞ KURUMU GENEL MÜDÜRLÜĞÜ </a:t>
          </a:r>
        </a:p>
        <a:p>
          <a:pPr algn="l" defTabSz="311150">
            <a:lnSpc>
              <a:spcPct val="90000"/>
            </a:lnSpc>
            <a:spcBef>
              <a:spcPct val="0"/>
            </a:spcBef>
            <a:spcAft>
              <a:spcPct val="35000"/>
            </a:spcAft>
          </a:pPr>
          <a:endParaRPr lang="tr-TR" sz="1800" dirty="0">
            <a:solidFill>
              <a:schemeClr val="tx1"/>
            </a:solidFill>
          </a:endParaRPr>
        </a:p>
      </dgm:t>
    </dgm:pt>
    <dgm:pt modelId="{45A35BE0-3EA8-4EA1-B1B9-A04138DB420B}" type="parTrans" cxnId="{C8E17C9B-9793-46F2-8E82-811270B9FF1A}">
      <dgm:prSet/>
      <dgm:spPr/>
      <dgm:t>
        <a:bodyPr/>
        <a:lstStyle/>
        <a:p>
          <a:endParaRPr lang="tr-TR"/>
        </a:p>
      </dgm:t>
    </dgm:pt>
    <dgm:pt modelId="{6B1E2C21-A110-481A-871B-453A6EF4F0AD}" type="sibTrans" cxnId="{C8E17C9B-9793-46F2-8E82-811270B9FF1A}">
      <dgm:prSet/>
      <dgm:spPr/>
      <dgm:t>
        <a:bodyPr/>
        <a:lstStyle/>
        <a:p>
          <a:endParaRPr lang="tr-TR"/>
        </a:p>
      </dgm:t>
    </dgm:pt>
    <dgm:pt modelId="{7B0C9A34-0247-40AF-92AB-051C4C23DB0C}" type="pres">
      <dgm:prSet presAssocID="{5BA04909-C242-4ECD-82A4-69085D872925}" presName="Name0" presStyleCnt="0">
        <dgm:presLayoutVars>
          <dgm:chPref val="1"/>
          <dgm:dir/>
          <dgm:animOne val="branch"/>
          <dgm:animLvl val="lvl"/>
          <dgm:resizeHandles/>
        </dgm:presLayoutVars>
      </dgm:prSet>
      <dgm:spPr/>
      <dgm:t>
        <a:bodyPr/>
        <a:lstStyle/>
        <a:p>
          <a:endParaRPr lang="tr-TR"/>
        </a:p>
      </dgm:t>
    </dgm:pt>
    <dgm:pt modelId="{68AFC924-5FC6-43F6-A25F-1DABCF45E51A}" type="pres">
      <dgm:prSet presAssocID="{ECFDED6F-0735-491D-AF53-9468D2E42FDD}" presName="vertOne" presStyleCnt="0"/>
      <dgm:spPr/>
    </dgm:pt>
    <dgm:pt modelId="{282FE1DD-9580-4AE9-BCC0-2F1DAC14E628}" type="pres">
      <dgm:prSet presAssocID="{ECFDED6F-0735-491D-AF53-9468D2E42FDD}" presName="txOne" presStyleLbl="node0" presStyleIdx="0" presStyleCnt="1" custScaleY="18890" custLinFactY="-96211" custLinFactNeighborX="-916" custLinFactNeighborY="-100000">
        <dgm:presLayoutVars>
          <dgm:chPref val="3"/>
        </dgm:presLayoutVars>
      </dgm:prSet>
      <dgm:spPr/>
      <dgm:t>
        <a:bodyPr/>
        <a:lstStyle/>
        <a:p>
          <a:endParaRPr lang="tr-TR"/>
        </a:p>
      </dgm:t>
    </dgm:pt>
    <dgm:pt modelId="{E23570F9-74CB-4709-AF94-C36A3A6539B3}" type="pres">
      <dgm:prSet presAssocID="{ECFDED6F-0735-491D-AF53-9468D2E42FDD}" presName="parTransOne" presStyleCnt="0"/>
      <dgm:spPr/>
    </dgm:pt>
    <dgm:pt modelId="{3A3D66CB-9AB8-46FE-AB3A-0BC04FC010C8}" type="pres">
      <dgm:prSet presAssocID="{ECFDED6F-0735-491D-AF53-9468D2E42FDD}" presName="horzOne" presStyleCnt="0"/>
      <dgm:spPr/>
    </dgm:pt>
    <dgm:pt modelId="{EF587A4A-E63D-4171-80D4-B4D0FDE22B05}" type="pres">
      <dgm:prSet presAssocID="{CDFDBA82-1FA0-45F6-ADAC-73EF3A3640C5}" presName="vertTwo" presStyleCnt="0"/>
      <dgm:spPr/>
    </dgm:pt>
    <dgm:pt modelId="{9E784AE5-8877-4617-B9D3-E9D07E8DEE88}" type="pres">
      <dgm:prSet presAssocID="{CDFDBA82-1FA0-45F6-ADAC-73EF3A3640C5}" presName="txTwo" presStyleLbl="node2" presStyleIdx="0" presStyleCnt="3" custLinFactY="6314" custLinFactNeighborX="-114" custLinFactNeighborY="100000">
        <dgm:presLayoutVars>
          <dgm:chPref val="3"/>
        </dgm:presLayoutVars>
      </dgm:prSet>
      <dgm:spPr/>
      <dgm:t>
        <a:bodyPr/>
        <a:lstStyle/>
        <a:p>
          <a:endParaRPr lang="tr-TR"/>
        </a:p>
      </dgm:t>
    </dgm:pt>
    <dgm:pt modelId="{675F05AB-FE73-4D78-9CD3-F0147B08F47F}" type="pres">
      <dgm:prSet presAssocID="{CDFDBA82-1FA0-45F6-ADAC-73EF3A3640C5}" presName="horzTwo" presStyleCnt="0"/>
      <dgm:spPr/>
    </dgm:pt>
    <dgm:pt modelId="{D6FEDBF7-A8B1-425D-AD8A-C40F411712F4}" type="pres">
      <dgm:prSet presAssocID="{7BB22462-5D4F-47A0-AD00-98F4BB7FB9B5}" presName="sibSpaceTwo" presStyleCnt="0"/>
      <dgm:spPr/>
    </dgm:pt>
    <dgm:pt modelId="{40D36BC0-518E-435B-9D99-6F27B1A5106E}" type="pres">
      <dgm:prSet presAssocID="{B2656CB3-DC4A-4DA9-A4C3-9BEC8BCD9E97}" presName="vertTwo" presStyleCnt="0"/>
      <dgm:spPr/>
    </dgm:pt>
    <dgm:pt modelId="{5F7B83C9-FF0B-4801-AD85-4EDD92A8781A}" type="pres">
      <dgm:prSet presAssocID="{B2656CB3-DC4A-4DA9-A4C3-9BEC8BCD9E97}" presName="txTwo" presStyleLbl="node2" presStyleIdx="1" presStyleCnt="3" custScaleY="99434" custLinFactNeighborX="-1221" custLinFactNeighborY="32140">
        <dgm:presLayoutVars>
          <dgm:chPref val="3"/>
        </dgm:presLayoutVars>
      </dgm:prSet>
      <dgm:spPr/>
      <dgm:t>
        <a:bodyPr/>
        <a:lstStyle/>
        <a:p>
          <a:endParaRPr lang="tr-TR"/>
        </a:p>
      </dgm:t>
    </dgm:pt>
    <dgm:pt modelId="{523DD7EA-4A21-42EC-B309-9E512279F3B8}" type="pres">
      <dgm:prSet presAssocID="{B2656CB3-DC4A-4DA9-A4C3-9BEC8BCD9E97}" presName="horzTwo" presStyleCnt="0"/>
      <dgm:spPr/>
    </dgm:pt>
    <dgm:pt modelId="{909D09EF-22EC-461F-B8FE-43CF0806C10A}" type="pres">
      <dgm:prSet presAssocID="{6B1E2C21-A110-481A-871B-453A6EF4F0AD}" presName="sibSpaceTwo" presStyleCnt="0"/>
      <dgm:spPr/>
    </dgm:pt>
    <dgm:pt modelId="{58E8E576-9EE8-4354-B984-C3C995CF860C}" type="pres">
      <dgm:prSet presAssocID="{9F5462D3-4991-4B9A-8F0C-66606363628E}" presName="vertTwo" presStyleCnt="0"/>
      <dgm:spPr/>
    </dgm:pt>
    <dgm:pt modelId="{078585F9-DD54-41AE-8BDF-F3A88971559C}" type="pres">
      <dgm:prSet presAssocID="{9F5462D3-4991-4B9A-8F0C-66606363628E}" presName="txTwo" presStyleLbl="node2" presStyleIdx="2" presStyleCnt="3" custLinFactNeighborX="-2091" custLinFactNeighborY="32491">
        <dgm:presLayoutVars>
          <dgm:chPref val="3"/>
        </dgm:presLayoutVars>
      </dgm:prSet>
      <dgm:spPr/>
      <dgm:t>
        <a:bodyPr/>
        <a:lstStyle/>
        <a:p>
          <a:endParaRPr lang="tr-TR"/>
        </a:p>
      </dgm:t>
    </dgm:pt>
    <dgm:pt modelId="{7BAB5BFB-C55E-4FD2-B155-CE61019CA989}" type="pres">
      <dgm:prSet presAssocID="{9F5462D3-4991-4B9A-8F0C-66606363628E}" presName="horzTwo" presStyleCnt="0"/>
      <dgm:spPr/>
    </dgm:pt>
  </dgm:ptLst>
  <dgm:cxnLst>
    <dgm:cxn modelId="{0A5E9231-15F9-4C4F-A3C3-18DB6ED604BB}" type="presOf" srcId="{B2656CB3-DC4A-4DA9-A4C3-9BEC8BCD9E97}" destId="{5F7B83C9-FF0B-4801-AD85-4EDD92A8781A}" srcOrd="0" destOrd="0" presId="urn:microsoft.com/office/officeart/2005/8/layout/architecture+Icon"/>
    <dgm:cxn modelId="{F6312D72-1457-431A-9F89-5FD42BB1B28F}" srcId="{5BA04909-C242-4ECD-82A4-69085D872925}" destId="{ECFDED6F-0735-491D-AF53-9468D2E42FDD}" srcOrd="0" destOrd="0" parTransId="{828794C6-F430-469A-B687-5A44F7CF1CE7}" sibTransId="{F79F9A5D-513B-415E-A8AC-A740C7F35081}"/>
    <dgm:cxn modelId="{0F37EA7D-AF46-41B9-8171-479289FFCEE4}" type="presOf" srcId="{5BA04909-C242-4ECD-82A4-69085D872925}" destId="{7B0C9A34-0247-40AF-92AB-051C4C23DB0C}" srcOrd="0" destOrd="0" presId="urn:microsoft.com/office/officeart/2005/8/layout/architecture+Icon"/>
    <dgm:cxn modelId="{D86EAE16-B677-4F04-9DB4-204F1D8BFE8B}" type="presOf" srcId="{CDFDBA82-1FA0-45F6-ADAC-73EF3A3640C5}" destId="{9E784AE5-8877-4617-B9D3-E9D07E8DEE88}" srcOrd="0" destOrd="0" presId="urn:microsoft.com/office/officeart/2005/8/layout/architecture+Icon"/>
    <dgm:cxn modelId="{3D0CCF67-0677-4162-8DDD-9BA93EB7B507}" type="presOf" srcId="{ECFDED6F-0735-491D-AF53-9468D2E42FDD}" destId="{282FE1DD-9580-4AE9-BCC0-2F1DAC14E628}" srcOrd="0" destOrd="0" presId="urn:microsoft.com/office/officeart/2005/8/layout/architecture+Icon"/>
    <dgm:cxn modelId="{C8E17C9B-9793-46F2-8E82-811270B9FF1A}" srcId="{ECFDED6F-0735-491D-AF53-9468D2E42FDD}" destId="{B2656CB3-DC4A-4DA9-A4C3-9BEC8BCD9E97}" srcOrd="1" destOrd="0" parTransId="{45A35BE0-3EA8-4EA1-B1B9-A04138DB420B}" sibTransId="{6B1E2C21-A110-481A-871B-453A6EF4F0AD}"/>
    <dgm:cxn modelId="{3F3908EE-CFFA-4997-BFBA-F15DE704CFC8}" type="presOf" srcId="{9F5462D3-4991-4B9A-8F0C-66606363628E}" destId="{078585F9-DD54-41AE-8BDF-F3A88971559C}" srcOrd="0" destOrd="0" presId="urn:microsoft.com/office/officeart/2005/8/layout/architecture+Icon"/>
    <dgm:cxn modelId="{9FA5D653-9D6D-4685-AD5D-A8AD1E9E2553}" srcId="{ECFDED6F-0735-491D-AF53-9468D2E42FDD}" destId="{9F5462D3-4991-4B9A-8F0C-66606363628E}" srcOrd="2" destOrd="0" parTransId="{6259889E-CFDD-49B4-8AAF-676A3E6171FE}" sibTransId="{18051136-13C4-40D1-B3E3-5C05C878B726}"/>
    <dgm:cxn modelId="{18FD5D82-9B9F-4B71-B529-118CDFAF7DE0}" srcId="{ECFDED6F-0735-491D-AF53-9468D2E42FDD}" destId="{CDFDBA82-1FA0-45F6-ADAC-73EF3A3640C5}" srcOrd="0" destOrd="0" parTransId="{AE91EFB8-193F-433A-BD5A-FAB09F74CC9F}" sibTransId="{7BB22462-5D4F-47A0-AD00-98F4BB7FB9B5}"/>
    <dgm:cxn modelId="{82DD0D4B-4D99-4BE6-8A92-125CFBE7FDD5}" type="presParOf" srcId="{7B0C9A34-0247-40AF-92AB-051C4C23DB0C}" destId="{68AFC924-5FC6-43F6-A25F-1DABCF45E51A}" srcOrd="0" destOrd="0" presId="urn:microsoft.com/office/officeart/2005/8/layout/architecture+Icon"/>
    <dgm:cxn modelId="{0163BEAD-D9BA-40EB-BC3D-92DFD9B181E0}" type="presParOf" srcId="{68AFC924-5FC6-43F6-A25F-1DABCF45E51A}" destId="{282FE1DD-9580-4AE9-BCC0-2F1DAC14E628}" srcOrd="0" destOrd="0" presId="urn:microsoft.com/office/officeart/2005/8/layout/architecture+Icon"/>
    <dgm:cxn modelId="{D199CE6A-EB1A-4A25-AAFC-01444D08BC50}" type="presParOf" srcId="{68AFC924-5FC6-43F6-A25F-1DABCF45E51A}" destId="{E23570F9-74CB-4709-AF94-C36A3A6539B3}" srcOrd="1" destOrd="0" presId="urn:microsoft.com/office/officeart/2005/8/layout/architecture+Icon"/>
    <dgm:cxn modelId="{304AF4C6-22FF-42A8-AF72-71900865BC45}" type="presParOf" srcId="{68AFC924-5FC6-43F6-A25F-1DABCF45E51A}" destId="{3A3D66CB-9AB8-46FE-AB3A-0BC04FC010C8}" srcOrd="2" destOrd="0" presId="urn:microsoft.com/office/officeart/2005/8/layout/architecture+Icon"/>
    <dgm:cxn modelId="{25F727AF-1537-4346-963A-594EE75364CC}" type="presParOf" srcId="{3A3D66CB-9AB8-46FE-AB3A-0BC04FC010C8}" destId="{EF587A4A-E63D-4171-80D4-B4D0FDE22B05}" srcOrd="0" destOrd="0" presId="urn:microsoft.com/office/officeart/2005/8/layout/architecture+Icon"/>
    <dgm:cxn modelId="{2499AD4C-008E-46F4-B760-A7DF0AE965D0}" type="presParOf" srcId="{EF587A4A-E63D-4171-80D4-B4D0FDE22B05}" destId="{9E784AE5-8877-4617-B9D3-E9D07E8DEE88}" srcOrd="0" destOrd="0" presId="urn:microsoft.com/office/officeart/2005/8/layout/architecture+Icon"/>
    <dgm:cxn modelId="{C13D067F-0715-46CB-BA88-02CBBF6772EA}" type="presParOf" srcId="{EF587A4A-E63D-4171-80D4-B4D0FDE22B05}" destId="{675F05AB-FE73-4D78-9CD3-F0147B08F47F}" srcOrd="1" destOrd="0" presId="urn:microsoft.com/office/officeart/2005/8/layout/architecture+Icon"/>
    <dgm:cxn modelId="{4AAADB24-80E0-43F6-8D2B-54712FDCBA19}" type="presParOf" srcId="{3A3D66CB-9AB8-46FE-AB3A-0BC04FC010C8}" destId="{D6FEDBF7-A8B1-425D-AD8A-C40F411712F4}" srcOrd="1" destOrd="0" presId="urn:microsoft.com/office/officeart/2005/8/layout/architecture+Icon"/>
    <dgm:cxn modelId="{C5152BF0-C0F3-434B-83CA-F1499B0FD145}" type="presParOf" srcId="{3A3D66CB-9AB8-46FE-AB3A-0BC04FC010C8}" destId="{40D36BC0-518E-435B-9D99-6F27B1A5106E}" srcOrd="2" destOrd="0" presId="urn:microsoft.com/office/officeart/2005/8/layout/architecture+Icon"/>
    <dgm:cxn modelId="{FA67BB3E-53CE-432E-9831-88B530B9FF36}" type="presParOf" srcId="{40D36BC0-518E-435B-9D99-6F27B1A5106E}" destId="{5F7B83C9-FF0B-4801-AD85-4EDD92A8781A}" srcOrd="0" destOrd="0" presId="urn:microsoft.com/office/officeart/2005/8/layout/architecture+Icon"/>
    <dgm:cxn modelId="{650410BA-CD3A-43E7-9317-5DFD94E3167A}" type="presParOf" srcId="{40D36BC0-518E-435B-9D99-6F27B1A5106E}" destId="{523DD7EA-4A21-42EC-B309-9E512279F3B8}" srcOrd="1" destOrd="0" presId="urn:microsoft.com/office/officeart/2005/8/layout/architecture+Icon"/>
    <dgm:cxn modelId="{E8BA3DFD-1428-4864-B088-3B01A29AE04D}" type="presParOf" srcId="{3A3D66CB-9AB8-46FE-AB3A-0BC04FC010C8}" destId="{909D09EF-22EC-461F-B8FE-43CF0806C10A}" srcOrd="3" destOrd="0" presId="urn:microsoft.com/office/officeart/2005/8/layout/architecture+Icon"/>
    <dgm:cxn modelId="{BDC84796-517A-4A23-BCA3-BEF4FA3774FE}" type="presParOf" srcId="{3A3D66CB-9AB8-46FE-AB3A-0BC04FC010C8}" destId="{58E8E576-9EE8-4354-B984-C3C995CF860C}" srcOrd="4" destOrd="0" presId="urn:microsoft.com/office/officeart/2005/8/layout/architecture+Icon"/>
    <dgm:cxn modelId="{E2454805-CDFF-4321-84D1-2BD91E24D4BD}" type="presParOf" srcId="{58E8E576-9EE8-4354-B984-C3C995CF860C}" destId="{078585F9-DD54-41AE-8BDF-F3A88971559C}" srcOrd="0" destOrd="0" presId="urn:microsoft.com/office/officeart/2005/8/layout/architecture+Icon"/>
    <dgm:cxn modelId="{287C1C30-D743-42B1-B4CC-C8FC06C4E886}" type="presParOf" srcId="{58E8E576-9EE8-4354-B984-C3C995CF860C}" destId="{7BAB5BFB-C55E-4FD2-B155-CE61019CA989}"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2566D5-3F34-49AB-A51A-24F92CCC751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tr-TR"/>
        </a:p>
      </dgm:t>
    </dgm:pt>
    <dgm:pt modelId="{001C1693-3F46-45BA-A2B1-FF9E2A19C763}" type="pres">
      <dgm:prSet presAssocID="{3E2566D5-3F34-49AB-A51A-24F92CCC7510}" presName="hierChild1" presStyleCnt="0">
        <dgm:presLayoutVars>
          <dgm:chPref val="1"/>
          <dgm:dir/>
          <dgm:animOne val="branch"/>
          <dgm:animLvl val="lvl"/>
          <dgm:resizeHandles/>
        </dgm:presLayoutVars>
      </dgm:prSet>
      <dgm:spPr/>
      <dgm:t>
        <a:bodyPr/>
        <a:lstStyle/>
        <a:p>
          <a:endParaRPr lang="tr-TR"/>
        </a:p>
      </dgm:t>
    </dgm:pt>
  </dgm:ptLst>
  <dgm:cxnLst>
    <dgm:cxn modelId="{B8BBA078-9ADD-419F-AF2B-AD77C0E9334F}" type="presOf" srcId="{3E2566D5-3F34-49AB-A51A-24F92CCC7510}" destId="{001C1693-3F46-45BA-A2B1-FF9E2A19C763}" srcOrd="0" destOrd="0" presId="urn:microsoft.com/office/officeart/2005/8/layout/hierarchy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331916-0420-445E-9824-0878097B82B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8505D39-203D-4A34-AAE4-9398E34C2425}" type="pres">
      <dgm:prSet presAssocID="{F8331916-0420-445E-9824-0878097B82B0}" presName="hierChild1" presStyleCnt="0">
        <dgm:presLayoutVars>
          <dgm:chPref val="1"/>
          <dgm:dir/>
          <dgm:animOne val="branch"/>
          <dgm:animLvl val="lvl"/>
          <dgm:resizeHandles/>
        </dgm:presLayoutVars>
      </dgm:prSet>
      <dgm:spPr/>
      <dgm:t>
        <a:bodyPr/>
        <a:lstStyle/>
        <a:p>
          <a:endParaRPr lang="tr-TR"/>
        </a:p>
      </dgm:t>
    </dgm:pt>
  </dgm:ptLst>
  <dgm:cxnLst>
    <dgm:cxn modelId="{87E3C89E-9F64-4AFE-854D-AB6AB68273B9}" type="presOf" srcId="{F8331916-0420-445E-9824-0878097B82B0}" destId="{E8505D39-203D-4A34-AAE4-9398E34C2425}" srcOrd="0" destOrd="0" presId="urn:microsoft.com/office/officeart/2005/8/layout/hierarchy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9014B9A-E2CB-4308-A911-76B9FDD4D4F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80F8085-5EE7-42F9-A64C-49C0ABC9D49B}" type="pres">
      <dgm:prSet presAssocID="{09014B9A-E2CB-4308-A911-76B9FDD4D4FD}" presName="hierChild1" presStyleCnt="0">
        <dgm:presLayoutVars>
          <dgm:chPref val="1"/>
          <dgm:dir/>
          <dgm:animOne val="branch"/>
          <dgm:animLvl val="lvl"/>
          <dgm:resizeHandles/>
        </dgm:presLayoutVars>
      </dgm:prSet>
      <dgm:spPr/>
      <dgm:t>
        <a:bodyPr/>
        <a:lstStyle/>
        <a:p>
          <a:endParaRPr lang="tr-TR"/>
        </a:p>
      </dgm:t>
    </dgm:pt>
  </dgm:ptLst>
  <dgm:cxnLst>
    <dgm:cxn modelId="{56AB93AD-5D97-485A-92BE-BFBD14D33224}" type="presOf" srcId="{09014B9A-E2CB-4308-A911-76B9FDD4D4FD}" destId="{880F8085-5EE7-42F9-A64C-49C0ABC9D49B}" srcOrd="0" destOrd="0" presId="urn:microsoft.com/office/officeart/2005/8/layout/hierarchy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4C6F6D-0931-4362-B6E2-1EDD19FD0994}" type="doc">
      <dgm:prSet loTypeId="urn:microsoft.com/office/officeart/2005/8/layout/hierarchy1" loCatId="hierarchy" qsTypeId="urn:microsoft.com/office/officeart/2005/8/quickstyle/3d1" qsCatId="3D" csTypeId="urn:microsoft.com/office/officeart/2005/8/colors/colorful1#5" csCatId="colorful" phldr="1"/>
      <dgm:spPr/>
      <dgm:t>
        <a:bodyPr/>
        <a:lstStyle/>
        <a:p>
          <a:endParaRPr lang="tr-TR"/>
        </a:p>
      </dgm:t>
    </dgm:pt>
    <dgm:pt modelId="{F35F132B-0E53-4292-8F42-8CFA0E46CD64}">
      <dgm:prSet phldrT="[Metin]"/>
      <dgm:spPr/>
      <dgm:t>
        <a:bodyPr/>
        <a:lstStyle/>
        <a:p>
          <a:r>
            <a:rPr lang="tr-TR" dirty="0" smtClean="0">
              <a:latin typeface="Comic Sans MS" panose="030F0702030302020204" pitchFamily="66" charset="0"/>
            </a:rPr>
            <a:t>Genel Yönetim Bütçesi</a:t>
          </a:r>
          <a:endParaRPr lang="tr-TR" dirty="0">
            <a:latin typeface="Comic Sans MS" panose="030F0702030302020204" pitchFamily="66" charset="0"/>
          </a:endParaRPr>
        </a:p>
      </dgm:t>
    </dgm:pt>
    <dgm:pt modelId="{6AF52BB8-659A-4EE6-B035-AD476BFD1D3B}" type="parTrans" cxnId="{E120D96D-8E4B-4C16-84C6-DDFEEDD66A67}">
      <dgm:prSet/>
      <dgm:spPr/>
      <dgm:t>
        <a:bodyPr/>
        <a:lstStyle/>
        <a:p>
          <a:endParaRPr lang="tr-TR"/>
        </a:p>
      </dgm:t>
    </dgm:pt>
    <dgm:pt modelId="{20C9C3A2-9B75-4034-9C3F-DDA48111A732}" type="sibTrans" cxnId="{E120D96D-8E4B-4C16-84C6-DDFEEDD66A67}">
      <dgm:prSet/>
      <dgm:spPr/>
      <dgm:t>
        <a:bodyPr/>
        <a:lstStyle/>
        <a:p>
          <a:endParaRPr lang="tr-TR"/>
        </a:p>
      </dgm:t>
    </dgm:pt>
    <dgm:pt modelId="{37257E1A-53B9-4D9B-96E2-2BD9F2A82E42}">
      <dgm:prSet phldrT="[Metin]"/>
      <dgm:spPr>
        <a:solidFill>
          <a:schemeClr val="accent4">
            <a:lumMod val="40000"/>
            <a:lumOff val="60000"/>
            <a:alpha val="90000"/>
          </a:schemeClr>
        </a:solidFill>
      </dgm:spPr>
      <dgm:t>
        <a:bodyPr/>
        <a:lstStyle/>
        <a:p>
          <a:r>
            <a:rPr lang="tr-TR" dirty="0" smtClean="0">
              <a:latin typeface="Comic Sans MS" panose="030F0702030302020204" pitchFamily="66" charset="0"/>
            </a:rPr>
            <a:t>Merkezi yönetim Kuruluşları Bütçeleri</a:t>
          </a:r>
          <a:endParaRPr lang="tr-TR" dirty="0">
            <a:latin typeface="Comic Sans MS" panose="030F0702030302020204" pitchFamily="66" charset="0"/>
          </a:endParaRPr>
        </a:p>
      </dgm:t>
    </dgm:pt>
    <dgm:pt modelId="{1617968E-99CA-47E1-9A00-FBEF4025D3B1}" type="parTrans" cxnId="{24CC0803-C824-40CF-A3A6-C26B0B252D9B}">
      <dgm:prSet/>
      <dgm:spPr/>
      <dgm:t>
        <a:bodyPr/>
        <a:lstStyle/>
        <a:p>
          <a:endParaRPr lang="tr-TR"/>
        </a:p>
      </dgm:t>
    </dgm:pt>
    <dgm:pt modelId="{7A143B11-9067-4E8A-A77E-96467E487F88}" type="sibTrans" cxnId="{24CC0803-C824-40CF-A3A6-C26B0B252D9B}">
      <dgm:prSet/>
      <dgm:spPr/>
      <dgm:t>
        <a:bodyPr/>
        <a:lstStyle/>
        <a:p>
          <a:endParaRPr lang="tr-TR"/>
        </a:p>
      </dgm:t>
    </dgm:pt>
    <dgm:pt modelId="{CEC2A197-709B-40A3-B1A8-D9DC5CF397FC}">
      <dgm:prSet phldrT="[Metin]"/>
      <dgm:spPr>
        <a:solidFill>
          <a:schemeClr val="accent4">
            <a:lumMod val="60000"/>
            <a:lumOff val="40000"/>
            <a:alpha val="90000"/>
          </a:schemeClr>
        </a:solidFill>
      </dgm:spPr>
      <dgm:t>
        <a:bodyPr/>
        <a:lstStyle/>
        <a:p>
          <a:r>
            <a:rPr lang="tr-TR" dirty="0" smtClean="0">
              <a:latin typeface="Comic Sans MS" panose="030F0702030302020204" pitchFamily="66" charset="0"/>
            </a:rPr>
            <a:t>Genel Bütçe</a:t>
          </a:r>
          <a:endParaRPr lang="tr-TR" dirty="0">
            <a:latin typeface="Comic Sans MS" panose="030F0702030302020204" pitchFamily="66" charset="0"/>
          </a:endParaRPr>
        </a:p>
      </dgm:t>
    </dgm:pt>
    <dgm:pt modelId="{FFFB747C-5582-4B07-8A3A-66BC12C6E15D}" type="parTrans" cxnId="{338DEBDC-7701-444B-BA92-42C33D31BB8B}">
      <dgm:prSet/>
      <dgm:spPr/>
      <dgm:t>
        <a:bodyPr/>
        <a:lstStyle/>
        <a:p>
          <a:endParaRPr lang="tr-TR"/>
        </a:p>
      </dgm:t>
    </dgm:pt>
    <dgm:pt modelId="{45BF20E3-1B35-4B07-A60A-A5B110623B61}" type="sibTrans" cxnId="{338DEBDC-7701-444B-BA92-42C33D31BB8B}">
      <dgm:prSet/>
      <dgm:spPr/>
      <dgm:t>
        <a:bodyPr/>
        <a:lstStyle/>
        <a:p>
          <a:endParaRPr lang="tr-TR"/>
        </a:p>
      </dgm:t>
    </dgm:pt>
    <dgm:pt modelId="{D757C8FC-D602-41A2-97D4-1AA6357BEDD9}">
      <dgm:prSet phldrT="[Metin]"/>
      <dgm:spPr>
        <a:solidFill>
          <a:schemeClr val="accent4">
            <a:lumMod val="40000"/>
            <a:lumOff val="60000"/>
            <a:alpha val="90000"/>
          </a:schemeClr>
        </a:solidFill>
      </dgm:spPr>
      <dgm:t>
        <a:bodyPr/>
        <a:lstStyle/>
        <a:p>
          <a:r>
            <a:rPr lang="tr-TR" dirty="0" smtClean="0">
              <a:latin typeface="Comic Sans MS" panose="030F0702030302020204" pitchFamily="66" charset="0"/>
            </a:rPr>
            <a:t>Özel Bütçe</a:t>
          </a:r>
          <a:endParaRPr lang="tr-TR" dirty="0">
            <a:latin typeface="Comic Sans MS" panose="030F0702030302020204" pitchFamily="66" charset="0"/>
          </a:endParaRPr>
        </a:p>
      </dgm:t>
    </dgm:pt>
    <dgm:pt modelId="{F2816C6B-7F50-432F-9615-51B5C12701A6}" type="parTrans" cxnId="{4471E110-E059-499F-8790-BB6B4BA5FF9C}">
      <dgm:prSet/>
      <dgm:spPr/>
      <dgm:t>
        <a:bodyPr/>
        <a:lstStyle/>
        <a:p>
          <a:endParaRPr lang="tr-TR"/>
        </a:p>
      </dgm:t>
    </dgm:pt>
    <dgm:pt modelId="{097DFEEB-BD75-43C9-AFF6-503EB476678D}" type="sibTrans" cxnId="{4471E110-E059-499F-8790-BB6B4BA5FF9C}">
      <dgm:prSet/>
      <dgm:spPr/>
      <dgm:t>
        <a:bodyPr/>
        <a:lstStyle/>
        <a:p>
          <a:endParaRPr lang="tr-TR"/>
        </a:p>
      </dgm:t>
    </dgm:pt>
    <dgm:pt modelId="{AA3C1B6A-BA38-4981-ACBB-4035520C7C0B}">
      <dgm:prSet phldrT="[Metin]"/>
      <dgm:spPr>
        <a:solidFill>
          <a:schemeClr val="accent4">
            <a:lumMod val="20000"/>
            <a:lumOff val="80000"/>
            <a:alpha val="90000"/>
          </a:schemeClr>
        </a:solidFill>
      </dgm:spPr>
      <dgm:t>
        <a:bodyPr/>
        <a:lstStyle/>
        <a:p>
          <a:r>
            <a:rPr lang="tr-TR" dirty="0" smtClean="0">
              <a:latin typeface="Comic Sans MS" panose="030F0702030302020204" pitchFamily="66" charset="0"/>
            </a:rPr>
            <a:t>Sosyal Güvenlik Kurumları Bütçeleri</a:t>
          </a:r>
          <a:endParaRPr lang="tr-TR" dirty="0">
            <a:latin typeface="Comic Sans MS" panose="030F0702030302020204" pitchFamily="66" charset="0"/>
          </a:endParaRPr>
        </a:p>
      </dgm:t>
    </dgm:pt>
    <dgm:pt modelId="{0D135B35-17BC-468B-A1AB-4D4312B973F5}" type="parTrans" cxnId="{0523CBF3-632C-4BCA-874A-F44B044E2BA0}">
      <dgm:prSet/>
      <dgm:spPr/>
      <dgm:t>
        <a:bodyPr/>
        <a:lstStyle/>
        <a:p>
          <a:endParaRPr lang="tr-TR"/>
        </a:p>
      </dgm:t>
    </dgm:pt>
    <dgm:pt modelId="{58951766-DB25-4295-B3DC-43C2A7677AF8}" type="sibTrans" cxnId="{0523CBF3-632C-4BCA-874A-F44B044E2BA0}">
      <dgm:prSet/>
      <dgm:spPr/>
      <dgm:t>
        <a:bodyPr/>
        <a:lstStyle/>
        <a:p>
          <a:endParaRPr lang="tr-TR"/>
        </a:p>
      </dgm:t>
    </dgm:pt>
    <dgm:pt modelId="{17221FFB-4982-40F9-9F43-67C4892CB66C}">
      <dgm:prSet/>
      <dgm:spPr>
        <a:solidFill>
          <a:schemeClr val="accent6">
            <a:lumMod val="20000"/>
            <a:lumOff val="80000"/>
            <a:alpha val="90000"/>
          </a:schemeClr>
        </a:solidFill>
      </dgm:spPr>
      <dgm:t>
        <a:bodyPr/>
        <a:lstStyle/>
        <a:p>
          <a:r>
            <a:rPr lang="tr-TR" dirty="0" smtClean="0">
              <a:latin typeface="Comic Sans MS" panose="030F0702030302020204" pitchFamily="66" charset="0"/>
            </a:rPr>
            <a:t>Mahalli İdarelerin Bütçeleri</a:t>
          </a:r>
          <a:endParaRPr lang="tr-TR" dirty="0">
            <a:latin typeface="Comic Sans MS" panose="030F0702030302020204" pitchFamily="66" charset="0"/>
          </a:endParaRPr>
        </a:p>
      </dgm:t>
    </dgm:pt>
    <dgm:pt modelId="{3726DFB4-14A5-41F5-9FB6-FE833AA4907D}" type="sibTrans" cxnId="{81245B98-985A-444D-8376-F8D79D3309D6}">
      <dgm:prSet/>
      <dgm:spPr/>
      <dgm:t>
        <a:bodyPr/>
        <a:lstStyle/>
        <a:p>
          <a:endParaRPr lang="tr-TR"/>
        </a:p>
      </dgm:t>
    </dgm:pt>
    <dgm:pt modelId="{5A5C5F64-9F30-4678-9C14-C27707789521}" type="parTrans" cxnId="{81245B98-985A-444D-8376-F8D79D3309D6}">
      <dgm:prSet/>
      <dgm:spPr/>
      <dgm:t>
        <a:bodyPr/>
        <a:lstStyle/>
        <a:p>
          <a:endParaRPr lang="tr-TR"/>
        </a:p>
      </dgm:t>
    </dgm:pt>
    <dgm:pt modelId="{49903A90-DFB7-4CA5-86CB-BA6FFADC934A}">
      <dgm:prSet/>
      <dgm:spPr>
        <a:solidFill>
          <a:schemeClr val="accent4">
            <a:lumMod val="40000"/>
            <a:lumOff val="60000"/>
            <a:alpha val="90000"/>
          </a:schemeClr>
        </a:solidFill>
      </dgm:spPr>
      <dgm:t>
        <a:bodyPr/>
        <a:lstStyle/>
        <a:p>
          <a:r>
            <a:rPr lang="tr-TR" dirty="0" smtClean="0">
              <a:latin typeface="Comic Sans MS" panose="030F0702030302020204" pitchFamily="66" charset="0"/>
            </a:rPr>
            <a:t>Düzenleyici ve Denetleyici Kuruluşların Bütçeleri</a:t>
          </a:r>
          <a:endParaRPr lang="tr-TR" dirty="0">
            <a:latin typeface="Comic Sans MS" panose="030F0702030302020204" pitchFamily="66" charset="0"/>
          </a:endParaRPr>
        </a:p>
      </dgm:t>
    </dgm:pt>
    <dgm:pt modelId="{FAD8DAA6-114A-4B77-B390-2FBC62A3E717}" type="parTrans" cxnId="{628CC14C-9B36-4246-ADC0-45652B334894}">
      <dgm:prSet/>
      <dgm:spPr/>
      <dgm:t>
        <a:bodyPr/>
        <a:lstStyle/>
        <a:p>
          <a:endParaRPr lang="tr-TR"/>
        </a:p>
      </dgm:t>
    </dgm:pt>
    <dgm:pt modelId="{E15EE9AC-B156-48A7-AF7E-447736B514F7}" type="sibTrans" cxnId="{628CC14C-9B36-4246-ADC0-45652B334894}">
      <dgm:prSet/>
      <dgm:spPr/>
      <dgm:t>
        <a:bodyPr/>
        <a:lstStyle/>
        <a:p>
          <a:endParaRPr lang="tr-TR"/>
        </a:p>
      </dgm:t>
    </dgm:pt>
    <dgm:pt modelId="{B9A1C1A1-A1A3-48AE-BF0A-29DF4162B8FF}" type="pres">
      <dgm:prSet presAssocID="{204C6F6D-0931-4362-B6E2-1EDD19FD0994}" presName="hierChild1" presStyleCnt="0">
        <dgm:presLayoutVars>
          <dgm:chPref val="1"/>
          <dgm:dir/>
          <dgm:animOne val="branch"/>
          <dgm:animLvl val="lvl"/>
          <dgm:resizeHandles/>
        </dgm:presLayoutVars>
      </dgm:prSet>
      <dgm:spPr/>
      <dgm:t>
        <a:bodyPr/>
        <a:lstStyle/>
        <a:p>
          <a:endParaRPr lang="tr-TR"/>
        </a:p>
      </dgm:t>
    </dgm:pt>
    <dgm:pt modelId="{B2FF5594-3B3B-4EF9-8A38-BFC48BF47963}" type="pres">
      <dgm:prSet presAssocID="{F35F132B-0E53-4292-8F42-8CFA0E46CD64}" presName="hierRoot1" presStyleCnt="0"/>
      <dgm:spPr/>
      <dgm:t>
        <a:bodyPr/>
        <a:lstStyle/>
        <a:p>
          <a:endParaRPr lang="tr-TR"/>
        </a:p>
      </dgm:t>
    </dgm:pt>
    <dgm:pt modelId="{CEB85CE9-29C4-4776-98E8-90B0E407D9CD}" type="pres">
      <dgm:prSet presAssocID="{F35F132B-0E53-4292-8F42-8CFA0E46CD64}" presName="composite" presStyleCnt="0"/>
      <dgm:spPr/>
      <dgm:t>
        <a:bodyPr/>
        <a:lstStyle/>
        <a:p>
          <a:endParaRPr lang="tr-TR"/>
        </a:p>
      </dgm:t>
    </dgm:pt>
    <dgm:pt modelId="{2C52C3CA-8BE4-42D0-9708-8139CED0C746}" type="pres">
      <dgm:prSet presAssocID="{F35F132B-0E53-4292-8F42-8CFA0E46CD64}" presName="background" presStyleLbl="node0" presStyleIdx="0" presStyleCnt="1"/>
      <dgm:spPr>
        <a:solidFill>
          <a:schemeClr val="accent5">
            <a:lumMod val="50000"/>
          </a:schemeClr>
        </a:solidFill>
      </dgm:spPr>
      <dgm:t>
        <a:bodyPr/>
        <a:lstStyle/>
        <a:p>
          <a:endParaRPr lang="tr-TR"/>
        </a:p>
      </dgm:t>
    </dgm:pt>
    <dgm:pt modelId="{E971B19E-9965-48ED-B843-67AAF35A6625}" type="pres">
      <dgm:prSet presAssocID="{F35F132B-0E53-4292-8F42-8CFA0E46CD64}" presName="text" presStyleLbl="fgAcc0" presStyleIdx="0" presStyleCnt="1" custScaleX="119058" custLinFactNeighborX="-66997" custLinFactNeighborY="-92459">
        <dgm:presLayoutVars>
          <dgm:chPref val="3"/>
        </dgm:presLayoutVars>
      </dgm:prSet>
      <dgm:spPr/>
      <dgm:t>
        <a:bodyPr/>
        <a:lstStyle/>
        <a:p>
          <a:endParaRPr lang="tr-TR"/>
        </a:p>
      </dgm:t>
    </dgm:pt>
    <dgm:pt modelId="{CF3E0955-5F7F-4004-A9FF-5940E2C8C828}" type="pres">
      <dgm:prSet presAssocID="{F35F132B-0E53-4292-8F42-8CFA0E46CD64}" presName="hierChild2" presStyleCnt="0"/>
      <dgm:spPr/>
      <dgm:t>
        <a:bodyPr/>
        <a:lstStyle/>
        <a:p>
          <a:endParaRPr lang="tr-TR"/>
        </a:p>
      </dgm:t>
    </dgm:pt>
    <dgm:pt modelId="{A64450AD-F35C-49C0-8FA1-A20F6BFDE5F9}" type="pres">
      <dgm:prSet presAssocID="{1617968E-99CA-47E1-9A00-FBEF4025D3B1}" presName="Name10" presStyleLbl="parChTrans1D2" presStyleIdx="0" presStyleCnt="3"/>
      <dgm:spPr/>
      <dgm:t>
        <a:bodyPr/>
        <a:lstStyle/>
        <a:p>
          <a:endParaRPr lang="tr-TR"/>
        </a:p>
      </dgm:t>
    </dgm:pt>
    <dgm:pt modelId="{64A9981A-8971-4B06-8B9D-19209FD2EFC8}" type="pres">
      <dgm:prSet presAssocID="{37257E1A-53B9-4D9B-96E2-2BD9F2A82E42}" presName="hierRoot2" presStyleCnt="0"/>
      <dgm:spPr/>
      <dgm:t>
        <a:bodyPr/>
        <a:lstStyle/>
        <a:p>
          <a:endParaRPr lang="tr-TR"/>
        </a:p>
      </dgm:t>
    </dgm:pt>
    <dgm:pt modelId="{DEA244CD-65F8-4990-916F-2EAF9F891409}" type="pres">
      <dgm:prSet presAssocID="{37257E1A-53B9-4D9B-96E2-2BD9F2A82E42}" presName="composite2" presStyleCnt="0"/>
      <dgm:spPr/>
      <dgm:t>
        <a:bodyPr/>
        <a:lstStyle/>
        <a:p>
          <a:endParaRPr lang="tr-TR"/>
        </a:p>
      </dgm:t>
    </dgm:pt>
    <dgm:pt modelId="{2AD877D8-97BC-4E74-AA2B-A8DA9096E186}" type="pres">
      <dgm:prSet presAssocID="{37257E1A-53B9-4D9B-96E2-2BD9F2A82E42}" presName="background2" presStyleLbl="node2" presStyleIdx="0" presStyleCnt="3"/>
      <dgm:spPr>
        <a:solidFill>
          <a:schemeClr val="accent2">
            <a:lumMod val="50000"/>
          </a:schemeClr>
        </a:solidFill>
      </dgm:spPr>
      <dgm:t>
        <a:bodyPr/>
        <a:lstStyle/>
        <a:p>
          <a:endParaRPr lang="tr-TR"/>
        </a:p>
      </dgm:t>
    </dgm:pt>
    <dgm:pt modelId="{9480B76B-D768-43B4-89A8-6C751B26D477}" type="pres">
      <dgm:prSet presAssocID="{37257E1A-53B9-4D9B-96E2-2BD9F2A82E42}" presName="text2" presStyleLbl="fgAcc2" presStyleIdx="0" presStyleCnt="3" custLinFactX="-11219" custLinFactNeighborX="-100000" custLinFactNeighborY="-65930">
        <dgm:presLayoutVars>
          <dgm:chPref val="3"/>
        </dgm:presLayoutVars>
      </dgm:prSet>
      <dgm:spPr/>
      <dgm:t>
        <a:bodyPr/>
        <a:lstStyle/>
        <a:p>
          <a:endParaRPr lang="tr-TR"/>
        </a:p>
      </dgm:t>
    </dgm:pt>
    <dgm:pt modelId="{ED8D4B5B-C1B1-45C6-A065-714F3ED51646}" type="pres">
      <dgm:prSet presAssocID="{37257E1A-53B9-4D9B-96E2-2BD9F2A82E42}" presName="hierChild3" presStyleCnt="0"/>
      <dgm:spPr/>
      <dgm:t>
        <a:bodyPr/>
        <a:lstStyle/>
        <a:p>
          <a:endParaRPr lang="tr-TR"/>
        </a:p>
      </dgm:t>
    </dgm:pt>
    <dgm:pt modelId="{34D99AA4-E329-4054-854B-2A7D52A4BF72}" type="pres">
      <dgm:prSet presAssocID="{FFFB747C-5582-4B07-8A3A-66BC12C6E15D}" presName="Name17" presStyleLbl="parChTrans1D3" presStyleIdx="0" presStyleCnt="3"/>
      <dgm:spPr/>
      <dgm:t>
        <a:bodyPr/>
        <a:lstStyle/>
        <a:p>
          <a:endParaRPr lang="tr-TR"/>
        </a:p>
      </dgm:t>
    </dgm:pt>
    <dgm:pt modelId="{672B4F4B-F415-4CC3-B5D4-3D962CD59423}" type="pres">
      <dgm:prSet presAssocID="{CEC2A197-709B-40A3-B1A8-D9DC5CF397FC}" presName="hierRoot3" presStyleCnt="0"/>
      <dgm:spPr/>
      <dgm:t>
        <a:bodyPr/>
        <a:lstStyle/>
        <a:p>
          <a:endParaRPr lang="tr-TR"/>
        </a:p>
      </dgm:t>
    </dgm:pt>
    <dgm:pt modelId="{64D13B51-2F69-4D85-BDF9-2B49C0AF040B}" type="pres">
      <dgm:prSet presAssocID="{CEC2A197-709B-40A3-B1A8-D9DC5CF397FC}" presName="composite3" presStyleCnt="0"/>
      <dgm:spPr/>
      <dgm:t>
        <a:bodyPr/>
        <a:lstStyle/>
        <a:p>
          <a:endParaRPr lang="tr-TR"/>
        </a:p>
      </dgm:t>
    </dgm:pt>
    <dgm:pt modelId="{C2ED2DF1-D23E-4CF0-94C3-5893AEDFE81D}" type="pres">
      <dgm:prSet presAssocID="{CEC2A197-709B-40A3-B1A8-D9DC5CF397FC}" presName="background3" presStyleLbl="node3" presStyleIdx="0" presStyleCnt="3"/>
      <dgm:spPr>
        <a:solidFill>
          <a:schemeClr val="accent4">
            <a:lumMod val="75000"/>
          </a:schemeClr>
        </a:solidFill>
      </dgm:spPr>
      <dgm:t>
        <a:bodyPr/>
        <a:lstStyle/>
        <a:p>
          <a:endParaRPr lang="tr-TR"/>
        </a:p>
      </dgm:t>
    </dgm:pt>
    <dgm:pt modelId="{1E97D3CE-2660-4C15-9B04-4F751CCBD540}" type="pres">
      <dgm:prSet presAssocID="{CEC2A197-709B-40A3-B1A8-D9DC5CF397FC}" presName="text3" presStyleLbl="fgAcc3" presStyleIdx="0" presStyleCnt="3" custScaleY="57961" custLinFactNeighborX="61447" custLinFactNeighborY="-79425">
        <dgm:presLayoutVars>
          <dgm:chPref val="3"/>
        </dgm:presLayoutVars>
      </dgm:prSet>
      <dgm:spPr/>
      <dgm:t>
        <a:bodyPr/>
        <a:lstStyle/>
        <a:p>
          <a:endParaRPr lang="tr-TR"/>
        </a:p>
      </dgm:t>
    </dgm:pt>
    <dgm:pt modelId="{19118E30-6398-4EF8-9FB4-4C84DC333B2C}" type="pres">
      <dgm:prSet presAssocID="{CEC2A197-709B-40A3-B1A8-D9DC5CF397FC}" presName="hierChild4" presStyleCnt="0"/>
      <dgm:spPr/>
      <dgm:t>
        <a:bodyPr/>
        <a:lstStyle/>
        <a:p>
          <a:endParaRPr lang="tr-TR"/>
        </a:p>
      </dgm:t>
    </dgm:pt>
    <dgm:pt modelId="{8C688D38-A2B6-4312-BAAC-E1FB253EF51A}" type="pres">
      <dgm:prSet presAssocID="{F2816C6B-7F50-432F-9615-51B5C12701A6}" presName="Name17" presStyleLbl="parChTrans1D3" presStyleIdx="1" presStyleCnt="3"/>
      <dgm:spPr/>
      <dgm:t>
        <a:bodyPr/>
        <a:lstStyle/>
        <a:p>
          <a:endParaRPr lang="tr-TR"/>
        </a:p>
      </dgm:t>
    </dgm:pt>
    <dgm:pt modelId="{FC2325E0-9E32-4DCA-8004-0813AD185EC1}" type="pres">
      <dgm:prSet presAssocID="{D757C8FC-D602-41A2-97D4-1AA6357BEDD9}" presName="hierRoot3" presStyleCnt="0"/>
      <dgm:spPr/>
      <dgm:t>
        <a:bodyPr/>
        <a:lstStyle/>
        <a:p>
          <a:endParaRPr lang="tr-TR"/>
        </a:p>
      </dgm:t>
    </dgm:pt>
    <dgm:pt modelId="{1FC82D22-1FCC-45C4-9E23-8627B35F1EF1}" type="pres">
      <dgm:prSet presAssocID="{D757C8FC-D602-41A2-97D4-1AA6357BEDD9}" presName="composite3" presStyleCnt="0"/>
      <dgm:spPr/>
      <dgm:t>
        <a:bodyPr/>
        <a:lstStyle/>
        <a:p>
          <a:endParaRPr lang="tr-TR"/>
        </a:p>
      </dgm:t>
    </dgm:pt>
    <dgm:pt modelId="{19D8F86A-3DB3-4C2D-AC08-BC63F7390A7D}" type="pres">
      <dgm:prSet presAssocID="{D757C8FC-D602-41A2-97D4-1AA6357BEDD9}" presName="background3" presStyleLbl="node3" presStyleIdx="1" presStyleCnt="3"/>
      <dgm:spPr>
        <a:solidFill>
          <a:schemeClr val="accent4">
            <a:lumMod val="75000"/>
          </a:schemeClr>
        </a:solidFill>
      </dgm:spPr>
      <dgm:t>
        <a:bodyPr/>
        <a:lstStyle/>
        <a:p>
          <a:endParaRPr lang="tr-TR"/>
        </a:p>
      </dgm:t>
    </dgm:pt>
    <dgm:pt modelId="{BB93C5FE-5377-4E70-826F-491304263676}" type="pres">
      <dgm:prSet presAssocID="{D757C8FC-D602-41A2-97D4-1AA6357BEDD9}" presName="text3" presStyleLbl="fgAcc3" presStyleIdx="1" presStyleCnt="3" custScaleY="52826" custLinFactNeighborX="-57828" custLinFactNeighborY="5576">
        <dgm:presLayoutVars>
          <dgm:chPref val="3"/>
        </dgm:presLayoutVars>
      </dgm:prSet>
      <dgm:spPr/>
      <dgm:t>
        <a:bodyPr/>
        <a:lstStyle/>
        <a:p>
          <a:endParaRPr lang="tr-TR"/>
        </a:p>
      </dgm:t>
    </dgm:pt>
    <dgm:pt modelId="{19265FFC-837C-45B1-9B57-1D5049111BA8}" type="pres">
      <dgm:prSet presAssocID="{D757C8FC-D602-41A2-97D4-1AA6357BEDD9}" presName="hierChild4" presStyleCnt="0"/>
      <dgm:spPr/>
      <dgm:t>
        <a:bodyPr/>
        <a:lstStyle/>
        <a:p>
          <a:endParaRPr lang="tr-TR"/>
        </a:p>
      </dgm:t>
    </dgm:pt>
    <dgm:pt modelId="{74E84948-1256-4BA5-A5D4-DAB03D5630CF}" type="pres">
      <dgm:prSet presAssocID="{FAD8DAA6-114A-4B77-B390-2FBC62A3E717}" presName="Name17" presStyleLbl="parChTrans1D3" presStyleIdx="2" presStyleCnt="3"/>
      <dgm:spPr/>
      <dgm:t>
        <a:bodyPr/>
        <a:lstStyle/>
        <a:p>
          <a:endParaRPr lang="tr-TR"/>
        </a:p>
      </dgm:t>
    </dgm:pt>
    <dgm:pt modelId="{1FE5A0BB-2A12-49D0-BD98-9305F25630C1}" type="pres">
      <dgm:prSet presAssocID="{49903A90-DFB7-4CA5-86CB-BA6FFADC934A}" presName="hierRoot3" presStyleCnt="0"/>
      <dgm:spPr/>
      <dgm:t>
        <a:bodyPr/>
        <a:lstStyle/>
        <a:p>
          <a:endParaRPr lang="tr-TR"/>
        </a:p>
      </dgm:t>
    </dgm:pt>
    <dgm:pt modelId="{47BF68AF-95DD-4849-AB04-475344C8DBC9}" type="pres">
      <dgm:prSet presAssocID="{49903A90-DFB7-4CA5-86CB-BA6FFADC934A}" presName="composite3" presStyleCnt="0"/>
      <dgm:spPr/>
      <dgm:t>
        <a:bodyPr/>
        <a:lstStyle/>
        <a:p>
          <a:endParaRPr lang="tr-TR"/>
        </a:p>
      </dgm:t>
    </dgm:pt>
    <dgm:pt modelId="{DE805499-473C-4FD5-B44F-6E1E75BDDACA}" type="pres">
      <dgm:prSet presAssocID="{49903A90-DFB7-4CA5-86CB-BA6FFADC934A}" presName="background3" presStyleLbl="node3" presStyleIdx="2" presStyleCnt="3"/>
      <dgm:spPr>
        <a:solidFill>
          <a:schemeClr val="accent4">
            <a:lumMod val="75000"/>
          </a:schemeClr>
        </a:solidFill>
      </dgm:spPr>
      <dgm:t>
        <a:bodyPr/>
        <a:lstStyle/>
        <a:p>
          <a:endParaRPr lang="tr-TR"/>
        </a:p>
      </dgm:t>
    </dgm:pt>
    <dgm:pt modelId="{FA707DEF-DABB-490C-9021-9797D28F0F05}" type="pres">
      <dgm:prSet presAssocID="{49903A90-DFB7-4CA5-86CB-BA6FFADC934A}" presName="text3" presStyleLbl="fgAcc3" presStyleIdx="2" presStyleCnt="3" custScaleX="144879" custScaleY="67645" custLinFactX="-79961" custLinFactNeighborX="-100000" custLinFactNeighborY="87696">
        <dgm:presLayoutVars>
          <dgm:chPref val="3"/>
        </dgm:presLayoutVars>
      </dgm:prSet>
      <dgm:spPr/>
      <dgm:t>
        <a:bodyPr/>
        <a:lstStyle/>
        <a:p>
          <a:endParaRPr lang="tr-TR"/>
        </a:p>
      </dgm:t>
    </dgm:pt>
    <dgm:pt modelId="{83D66144-2FCA-4972-8A7D-C9C68712156F}" type="pres">
      <dgm:prSet presAssocID="{49903A90-DFB7-4CA5-86CB-BA6FFADC934A}" presName="hierChild4" presStyleCnt="0"/>
      <dgm:spPr/>
      <dgm:t>
        <a:bodyPr/>
        <a:lstStyle/>
        <a:p>
          <a:endParaRPr lang="tr-TR"/>
        </a:p>
      </dgm:t>
    </dgm:pt>
    <dgm:pt modelId="{7F3882AC-104A-4393-A65A-5DD9974B774C}" type="pres">
      <dgm:prSet presAssocID="{0D135B35-17BC-468B-A1AB-4D4312B973F5}" presName="Name10" presStyleLbl="parChTrans1D2" presStyleIdx="1" presStyleCnt="3"/>
      <dgm:spPr/>
      <dgm:t>
        <a:bodyPr/>
        <a:lstStyle/>
        <a:p>
          <a:endParaRPr lang="tr-TR"/>
        </a:p>
      </dgm:t>
    </dgm:pt>
    <dgm:pt modelId="{6B35E89E-A631-4ECC-A45F-698347B79B0D}" type="pres">
      <dgm:prSet presAssocID="{AA3C1B6A-BA38-4981-ACBB-4035520C7C0B}" presName="hierRoot2" presStyleCnt="0"/>
      <dgm:spPr/>
      <dgm:t>
        <a:bodyPr/>
        <a:lstStyle/>
        <a:p>
          <a:endParaRPr lang="tr-TR"/>
        </a:p>
      </dgm:t>
    </dgm:pt>
    <dgm:pt modelId="{BA9A79E1-6EEB-432F-AAD8-6FD5F9472BDF}" type="pres">
      <dgm:prSet presAssocID="{AA3C1B6A-BA38-4981-ACBB-4035520C7C0B}" presName="composite2" presStyleCnt="0"/>
      <dgm:spPr/>
      <dgm:t>
        <a:bodyPr/>
        <a:lstStyle/>
        <a:p>
          <a:endParaRPr lang="tr-TR"/>
        </a:p>
      </dgm:t>
    </dgm:pt>
    <dgm:pt modelId="{4C737345-B0E9-40FC-900C-5BC9E07CDC15}" type="pres">
      <dgm:prSet presAssocID="{AA3C1B6A-BA38-4981-ACBB-4035520C7C0B}" presName="background2" presStyleLbl="node2" presStyleIdx="1" presStyleCnt="3"/>
      <dgm:spPr>
        <a:solidFill>
          <a:schemeClr val="accent2">
            <a:lumMod val="75000"/>
          </a:schemeClr>
        </a:solidFill>
      </dgm:spPr>
      <dgm:t>
        <a:bodyPr/>
        <a:lstStyle/>
        <a:p>
          <a:endParaRPr lang="tr-TR"/>
        </a:p>
      </dgm:t>
    </dgm:pt>
    <dgm:pt modelId="{52B26699-1EF1-4269-8CFD-C2EBDBC49006}" type="pres">
      <dgm:prSet presAssocID="{AA3C1B6A-BA38-4981-ACBB-4035520C7C0B}" presName="text2" presStyleLbl="fgAcc2" presStyleIdx="1" presStyleCnt="3" custLinFactNeighborX="-66775" custLinFactNeighborY="-65930">
        <dgm:presLayoutVars>
          <dgm:chPref val="3"/>
        </dgm:presLayoutVars>
      </dgm:prSet>
      <dgm:spPr/>
      <dgm:t>
        <a:bodyPr/>
        <a:lstStyle/>
        <a:p>
          <a:endParaRPr lang="tr-TR"/>
        </a:p>
      </dgm:t>
    </dgm:pt>
    <dgm:pt modelId="{FE6B914E-51B7-45ED-93B4-C237E1DD3842}" type="pres">
      <dgm:prSet presAssocID="{AA3C1B6A-BA38-4981-ACBB-4035520C7C0B}" presName="hierChild3" presStyleCnt="0"/>
      <dgm:spPr/>
      <dgm:t>
        <a:bodyPr/>
        <a:lstStyle/>
        <a:p>
          <a:endParaRPr lang="tr-TR"/>
        </a:p>
      </dgm:t>
    </dgm:pt>
    <dgm:pt modelId="{8F47C17D-82E6-41B3-A366-0AA7BABC5E69}" type="pres">
      <dgm:prSet presAssocID="{5A5C5F64-9F30-4678-9C14-C27707789521}" presName="Name10" presStyleLbl="parChTrans1D2" presStyleIdx="2" presStyleCnt="3"/>
      <dgm:spPr/>
      <dgm:t>
        <a:bodyPr/>
        <a:lstStyle/>
        <a:p>
          <a:endParaRPr lang="tr-TR"/>
        </a:p>
      </dgm:t>
    </dgm:pt>
    <dgm:pt modelId="{A422B289-23A9-448D-BE5E-D7746599B1FC}" type="pres">
      <dgm:prSet presAssocID="{17221FFB-4982-40F9-9F43-67C4892CB66C}" presName="hierRoot2" presStyleCnt="0"/>
      <dgm:spPr/>
      <dgm:t>
        <a:bodyPr/>
        <a:lstStyle/>
        <a:p>
          <a:endParaRPr lang="tr-TR"/>
        </a:p>
      </dgm:t>
    </dgm:pt>
    <dgm:pt modelId="{829062F9-D3FF-4D8A-96AF-F33064E8EFD9}" type="pres">
      <dgm:prSet presAssocID="{17221FFB-4982-40F9-9F43-67C4892CB66C}" presName="composite2" presStyleCnt="0"/>
      <dgm:spPr/>
      <dgm:t>
        <a:bodyPr/>
        <a:lstStyle/>
        <a:p>
          <a:endParaRPr lang="tr-TR"/>
        </a:p>
      </dgm:t>
    </dgm:pt>
    <dgm:pt modelId="{B1277F01-84F0-4B6D-A90C-FDD3630F945D}" type="pres">
      <dgm:prSet presAssocID="{17221FFB-4982-40F9-9F43-67C4892CB66C}" presName="background2" presStyleLbl="node2" presStyleIdx="2" presStyleCnt="3"/>
      <dgm:spPr>
        <a:solidFill>
          <a:schemeClr val="accent6">
            <a:lumMod val="40000"/>
            <a:lumOff val="60000"/>
          </a:schemeClr>
        </a:solidFill>
      </dgm:spPr>
      <dgm:t>
        <a:bodyPr/>
        <a:lstStyle/>
        <a:p>
          <a:endParaRPr lang="tr-TR"/>
        </a:p>
      </dgm:t>
    </dgm:pt>
    <dgm:pt modelId="{C1DFDB43-231D-479D-A645-A423ADBF0F17}" type="pres">
      <dgm:prSet presAssocID="{17221FFB-4982-40F9-9F43-67C4892CB66C}" presName="text2" presStyleLbl="fgAcc2" presStyleIdx="2" presStyleCnt="3" custLinFactNeighborX="-24032" custLinFactNeighborY="-65930">
        <dgm:presLayoutVars>
          <dgm:chPref val="3"/>
        </dgm:presLayoutVars>
      </dgm:prSet>
      <dgm:spPr/>
      <dgm:t>
        <a:bodyPr/>
        <a:lstStyle/>
        <a:p>
          <a:endParaRPr lang="tr-TR"/>
        </a:p>
      </dgm:t>
    </dgm:pt>
    <dgm:pt modelId="{72B38F21-7BFF-4175-A991-EA3F929ECB80}" type="pres">
      <dgm:prSet presAssocID="{17221FFB-4982-40F9-9F43-67C4892CB66C}" presName="hierChild3" presStyleCnt="0"/>
      <dgm:spPr/>
      <dgm:t>
        <a:bodyPr/>
        <a:lstStyle/>
        <a:p>
          <a:endParaRPr lang="tr-TR"/>
        </a:p>
      </dgm:t>
    </dgm:pt>
  </dgm:ptLst>
  <dgm:cxnLst>
    <dgm:cxn modelId="{5CF9CCC6-40FF-429C-8CFD-F8381545ECCD}" type="presOf" srcId="{AA3C1B6A-BA38-4981-ACBB-4035520C7C0B}" destId="{52B26699-1EF1-4269-8CFD-C2EBDBC49006}" srcOrd="0" destOrd="0" presId="urn:microsoft.com/office/officeart/2005/8/layout/hierarchy1"/>
    <dgm:cxn modelId="{338DEBDC-7701-444B-BA92-42C33D31BB8B}" srcId="{37257E1A-53B9-4D9B-96E2-2BD9F2A82E42}" destId="{CEC2A197-709B-40A3-B1A8-D9DC5CF397FC}" srcOrd="0" destOrd="0" parTransId="{FFFB747C-5582-4B07-8A3A-66BC12C6E15D}" sibTransId="{45BF20E3-1B35-4B07-A60A-A5B110623B61}"/>
    <dgm:cxn modelId="{4828A33F-DDF5-4C0C-B204-8B169F153739}" type="presOf" srcId="{0D135B35-17BC-468B-A1AB-4D4312B973F5}" destId="{7F3882AC-104A-4393-A65A-5DD9974B774C}" srcOrd="0" destOrd="0" presId="urn:microsoft.com/office/officeart/2005/8/layout/hierarchy1"/>
    <dgm:cxn modelId="{E120D96D-8E4B-4C16-84C6-DDFEEDD66A67}" srcId="{204C6F6D-0931-4362-B6E2-1EDD19FD0994}" destId="{F35F132B-0E53-4292-8F42-8CFA0E46CD64}" srcOrd="0" destOrd="0" parTransId="{6AF52BB8-659A-4EE6-B035-AD476BFD1D3B}" sibTransId="{20C9C3A2-9B75-4034-9C3F-DDA48111A732}"/>
    <dgm:cxn modelId="{81245B98-985A-444D-8376-F8D79D3309D6}" srcId="{F35F132B-0E53-4292-8F42-8CFA0E46CD64}" destId="{17221FFB-4982-40F9-9F43-67C4892CB66C}" srcOrd="2" destOrd="0" parTransId="{5A5C5F64-9F30-4678-9C14-C27707789521}" sibTransId="{3726DFB4-14A5-41F5-9FB6-FE833AA4907D}"/>
    <dgm:cxn modelId="{A4A4280A-DC9C-4CBF-87FD-15427029D752}" type="presOf" srcId="{204C6F6D-0931-4362-B6E2-1EDD19FD0994}" destId="{B9A1C1A1-A1A3-48AE-BF0A-29DF4162B8FF}" srcOrd="0" destOrd="0" presId="urn:microsoft.com/office/officeart/2005/8/layout/hierarchy1"/>
    <dgm:cxn modelId="{9352ED0F-AEA2-4AF0-B658-E202B5504550}" type="presOf" srcId="{17221FFB-4982-40F9-9F43-67C4892CB66C}" destId="{C1DFDB43-231D-479D-A645-A423ADBF0F17}" srcOrd="0" destOrd="0" presId="urn:microsoft.com/office/officeart/2005/8/layout/hierarchy1"/>
    <dgm:cxn modelId="{D11B8DD9-8F75-4408-B9E4-8055A5F491C1}" type="presOf" srcId="{49903A90-DFB7-4CA5-86CB-BA6FFADC934A}" destId="{FA707DEF-DABB-490C-9021-9797D28F0F05}" srcOrd="0" destOrd="0" presId="urn:microsoft.com/office/officeart/2005/8/layout/hierarchy1"/>
    <dgm:cxn modelId="{8AD32295-3583-406C-B54C-1614F64BA0C2}" type="presOf" srcId="{37257E1A-53B9-4D9B-96E2-2BD9F2A82E42}" destId="{9480B76B-D768-43B4-89A8-6C751B26D477}" srcOrd="0" destOrd="0" presId="urn:microsoft.com/office/officeart/2005/8/layout/hierarchy1"/>
    <dgm:cxn modelId="{8AFBC41A-8B7B-4CE4-AB16-64167378C6D4}" type="presOf" srcId="{5A5C5F64-9F30-4678-9C14-C27707789521}" destId="{8F47C17D-82E6-41B3-A366-0AA7BABC5E69}" srcOrd="0" destOrd="0" presId="urn:microsoft.com/office/officeart/2005/8/layout/hierarchy1"/>
    <dgm:cxn modelId="{948F6D28-1F7E-4823-A251-53EF479F1DD0}" type="presOf" srcId="{1617968E-99CA-47E1-9A00-FBEF4025D3B1}" destId="{A64450AD-F35C-49C0-8FA1-A20F6BFDE5F9}" srcOrd="0" destOrd="0" presId="urn:microsoft.com/office/officeart/2005/8/layout/hierarchy1"/>
    <dgm:cxn modelId="{32CD5ABE-B36C-4E11-B4E1-41845302FEFD}" type="presOf" srcId="{FFFB747C-5582-4B07-8A3A-66BC12C6E15D}" destId="{34D99AA4-E329-4054-854B-2A7D52A4BF72}" srcOrd="0" destOrd="0" presId="urn:microsoft.com/office/officeart/2005/8/layout/hierarchy1"/>
    <dgm:cxn modelId="{D3267C78-C1CE-49EF-BBE3-12A700232244}" type="presOf" srcId="{F35F132B-0E53-4292-8F42-8CFA0E46CD64}" destId="{E971B19E-9965-48ED-B843-67AAF35A6625}" srcOrd="0" destOrd="0" presId="urn:microsoft.com/office/officeart/2005/8/layout/hierarchy1"/>
    <dgm:cxn modelId="{1E25694E-FED0-44C0-8EA1-525252A47E3E}" type="presOf" srcId="{FAD8DAA6-114A-4B77-B390-2FBC62A3E717}" destId="{74E84948-1256-4BA5-A5D4-DAB03D5630CF}" srcOrd="0" destOrd="0" presId="urn:microsoft.com/office/officeart/2005/8/layout/hierarchy1"/>
    <dgm:cxn modelId="{4471E110-E059-499F-8790-BB6B4BA5FF9C}" srcId="{37257E1A-53B9-4D9B-96E2-2BD9F2A82E42}" destId="{D757C8FC-D602-41A2-97D4-1AA6357BEDD9}" srcOrd="1" destOrd="0" parTransId="{F2816C6B-7F50-432F-9615-51B5C12701A6}" sibTransId="{097DFEEB-BD75-43C9-AFF6-503EB476678D}"/>
    <dgm:cxn modelId="{2F8C7C1F-87F4-4149-8C9A-1100946D7BCF}" type="presOf" srcId="{F2816C6B-7F50-432F-9615-51B5C12701A6}" destId="{8C688D38-A2B6-4312-BAAC-E1FB253EF51A}" srcOrd="0" destOrd="0" presId="urn:microsoft.com/office/officeart/2005/8/layout/hierarchy1"/>
    <dgm:cxn modelId="{4384745D-F692-4039-8DB1-EDDCEB1CFFDF}" type="presOf" srcId="{CEC2A197-709B-40A3-B1A8-D9DC5CF397FC}" destId="{1E97D3CE-2660-4C15-9B04-4F751CCBD540}" srcOrd="0" destOrd="0" presId="urn:microsoft.com/office/officeart/2005/8/layout/hierarchy1"/>
    <dgm:cxn modelId="{D9A81E1A-583F-4DDC-97B0-F4835C42D9ED}" type="presOf" srcId="{D757C8FC-D602-41A2-97D4-1AA6357BEDD9}" destId="{BB93C5FE-5377-4E70-826F-491304263676}" srcOrd="0" destOrd="0" presId="urn:microsoft.com/office/officeart/2005/8/layout/hierarchy1"/>
    <dgm:cxn modelId="{24CC0803-C824-40CF-A3A6-C26B0B252D9B}" srcId="{F35F132B-0E53-4292-8F42-8CFA0E46CD64}" destId="{37257E1A-53B9-4D9B-96E2-2BD9F2A82E42}" srcOrd="0" destOrd="0" parTransId="{1617968E-99CA-47E1-9A00-FBEF4025D3B1}" sibTransId="{7A143B11-9067-4E8A-A77E-96467E487F88}"/>
    <dgm:cxn modelId="{0523CBF3-632C-4BCA-874A-F44B044E2BA0}" srcId="{F35F132B-0E53-4292-8F42-8CFA0E46CD64}" destId="{AA3C1B6A-BA38-4981-ACBB-4035520C7C0B}" srcOrd="1" destOrd="0" parTransId="{0D135B35-17BC-468B-A1AB-4D4312B973F5}" sibTransId="{58951766-DB25-4295-B3DC-43C2A7677AF8}"/>
    <dgm:cxn modelId="{628CC14C-9B36-4246-ADC0-45652B334894}" srcId="{37257E1A-53B9-4D9B-96E2-2BD9F2A82E42}" destId="{49903A90-DFB7-4CA5-86CB-BA6FFADC934A}" srcOrd="2" destOrd="0" parTransId="{FAD8DAA6-114A-4B77-B390-2FBC62A3E717}" sibTransId="{E15EE9AC-B156-48A7-AF7E-447736B514F7}"/>
    <dgm:cxn modelId="{F0E89F36-B7C0-49ED-8FD2-0C3981E3453C}" type="presParOf" srcId="{B9A1C1A1-A1A3-48AE-BF0A-29DF4162B8FF}" destId="{B2FF5594-3B3B-4EF9-8A38-BFC48BF47963}" srcOrd="0" destOrd="0" presId="urn:microsoft.com/office/officeart/2005/8/layout/hierarchy1"/>
    <dgm:cxn modelId="{5F29DE9B-85DF-403D-8F8B-086152A9C0EC}" type="presParOf" srcId="{B2FF5594-3B3B-4EF9-8A38-BFC48BF47963}" destId="{CEB85CE9-29C4-4776-98E8-90B0E407D9CD}" srcOrd="0" destOrd="0" presId="urn:microsoft.com/office/officeart/2005/8/layout/hierarchy1"/>
    <dgm:cxn modelId="{3A6A3AA5-5DC4-439B-90A6-975BAB1B781E}" type="presParOf" srcId="{CEB85CE9-29C4-4776-98E8-90B0E407D9CD}" destId="{2C52C3CA-8BE4-42D0-9708-8139CED0C746}" srcOrd="0" destOrd="0" presId="urn:microsoft.com/office/officeart/2005/8/layout/hierarchy1"/>
    <dgm:cxn modelId="{DD0CF09F-854E-4DD4-A90D-BF681DF06879}" type="presParOf" srcId="{CEB85CE9-29C4-4776-98E8-90B0E407D9CD}" destId="{E971B19E-9965-48ED-B843-67AAF35A6625}" srcOrd="1" destOrd="0" presId="urn:microsoft.com/office/officeart/2005/8/layout/hierarchy1"/>
    <dgm:cxn modelId="{07B47258-BB16-44D3-8968-00AEBF418E3C}" type="presParOf" srcId="{B2FF5594-3B3B-4EF9-8A38-BFC48BF47963}" destId="{CF3E0955-5F7F-4004-A9FF-5940E2C8C828}" srcOrd="1" destOrd="0" presId="urn:microsoft.com/office/officeart/2005/8/layout/hierarchy1"/>
    <dgm:cxn modelId="{40E7F620-8D97-4420-BC56-C5282A29FD3E}" type="presParOf" srcId="{CF3E0955-5F7F-4004-A9FF-5940E2C8C828}" destId="{A64450AD-F35C-49C0-8FA1-A20F6BFDE5F9}" srcOrd="0" destOrd="0" presId="urn:microsoft.com/office/officeart/2005/8/layout/hierarchy1"/>
    <dgm:cxn modelId="{17676655-5A1A-4729-B7C4-16367F5B4697}" type="presParOf" srcId="{CF3E0955-5F7F-4004-A9FF-5940E2C8C828}" destId="{64A9981A-8971-4B06-8B9D-19209FD2EFC8}" srcOrd="1" destOrd="0" presId="urn:microsoft.com/office/officeart/2005/8/layout/hierarchy1"/>
    <dgm:cxn modelId="{1F9908C9-A33C-42B7-9105-129275FDE9D4}" type="presParOf" srcId="{64A9981A-8971-4B06-8B9D-19209FD2EFC8}" destId="{DEA244CD-65F8-4990-916F-2EAF9F891409}" srcOrd="0" destOrd="0" presId="urn:microsoft.com/office/officeart/2005/8/layout/hierarchy1"/>
    <dgm:cxn modelId="{F0E1641D-694A-4990-88EB-8933123D291F}" type="presParOf" srcId="{DEA244CD-65F8-4990-916F-2EAF9F891409}" destId="{2AD877D8-97BC-4E74-AA2B-A8DA9096E186}" srcOrd="0" destOrd="0" presId="urn:microsoft.com/office/officeart/2005/8/layout/hierarchy1"/>
    <dgm:cxn modelId="{BE60EC65-B760-4737-8D85-4BCAF4102AE3}" type="presParOf" srcId="{DEA244CD-65F8-4990-916F-2EAF9F891409}" destId="{9480B76B-D768-43B4-89A8-6C751B26D477}" srcOrd="1" destOrd="0" presId="urn:microsoft.com/office/officeart/2005/8/layout/hierarchy1"/>
    <dgm:cxn modelId="{7235A1F5-FA94-4F56-977C-524A019F0DF1}" type="presParOf" srcId="{64A9981A-8971-4B06-8B9D-19209FD2EFC8}" destId="{ED8D4B5B-C1B1-45C6-A065-714F3ED51646}" srcOrd="1" destOrd="0" presId="urn:microsoft.com/office/officeart/2005/8/layout/hierarchy1"/>
    <dgm:cxn modelId="{E1A22C38-137B-4D28-8307-D822B5A091A2}" type="presParOf" srcId="{ED8D4B5B-C1B1-45C6-A065-714F3ED51646}" destId="{34D99AA4-E329-4054-854B-2A7D52A4BF72}" srcOrd="0" destOrd="0" presId="urn:microsoft.com/office/officeart/2005/8/layout/hierarchy1"/>
    <dgm:cxn modelId="{D3CDC502-80E7-4C17-A59D-8B87A5F45352}" type="presParOf" srcId="{ED8D4B5B-C1B1-45C6-A065-714F3ED51646}" destId="{672B4F4B-F415-4CC3-B5D4-3D962CD59423}" srcOrd="1" destOrd="0" presId="urn:microsoft.com/office/officeart/2005/8/layout/hierarchy1"/>
    <dgm:cxn modelId="{5FC790D8-CD4C-4F2A-830A-8E5903BFD08E}" type="presParOf" srcId="{672B4F4B-F415-4CC3-B5D4-3D962CD59423}" destId="{64D13B51-2F69-4D85-BDF9-2B49C0AF040B}" srcOrd="0" destOrd="0" presId="urn:microsoft.com/office/officeart/2005/8/layout/hierarchy1"/>
    <dgm:cxn modelId="{D3F9B65A-7794-42B1-871B-F5AAE0AB3B27}" type="presParOf" srcId="{64D13B51-2F69-4D85-BDF9-2B49C0AF040B}" destId="{C2ED2DF1-D23E-4CF0-94C3-5893AEDFE81D}" srcOrd="0" destOrd="0" presId="urn:microsoft.com/office/officeart/2005/8/layout/hierarchy1"/>
    <dgm:cxn modelId="{6140AACB-5F44-4BDB-97FF-D1078660088E}" type="presParOf" srcId="{64D13B51-2F69-4D85-BDF9-2B49C0AF040B}" destId="{1E97D3CE-2660-4C15-9B04-4F751CCBD540}" srcOrd="1" destOrd="0" presId="urn:microsoft.com/office/officeart/2005/8/layout/hierarchy1"/>
    <dgm:cxn modelId="{068B6AC4-C6F6-4405-9E70-B6F7D56EC6B2}" type="presParOf" srcId="{672B4F4B-F415-4CC3-B5D4-3D962CD59423}" destId="{19118E30-6398-4EF8-9FB4-4C84DC333B2C}" srcOrd="1" destOrd="0" presId="urn:microsoft.com/office/officeart/2005/8/layout/hierarchy1"/>
    <dgm:cxn modelId="{535DE196-4CBF-48AD-B081-68E4B5546029}" type="presParOf" srcId="{ED8D4B5B-C1B1-45C6-A065-714F3ED51646}" destId="{8C688D38-A2B6-4312-BAAC-E1FB253EF51A}" srcOrd="2" destOrd="0" presId="urn:microsoft.com/office/officeart/2005/8/layout/hierarchy1"/>
    <dgm:cxn modelId="{2B002FD3-0355-4EE1-8111-04CD48AB70C1}" type="presParOf" srcId="{ED8D4B5B-C1B1-45C6-A065-714F3ED51646}" destId="{FC2325E0-9E32-4DCA-8004-0813AD185EC1}" srcOrd="3" destOrd="0" presId="urn:microsoft.com/office/officeart/2005/8/layout/hierarchy1"/>
    <dgm:cxn modelId="{75C522DD-A225-44C8-8D70-D3561C87F805}" type="presParOf" srcId="{FC2325E0-9E32-4DCA-8004-0813AD185EC1}" destId="{1FC82D22-1FCC-45C4-9E23-8627B35F1EF1}" srcOrd="0" destOrd="0" presId="urn:microsoft.com/office/officeart/2005/8/layout/hierarchy1"/>
    <dgm:cxn modelId="{B3F19098-E376-426E-AE20-475A72D40511}" type="presParOf" srcId="{1FC82D22-1FCC-45C4-9E23-8627B35F1EF1}" destId="{19D8F86A-3DB3-4C2D-AC08-BC63F7390A7D}" srcOrd="0" destOrd="0" presId="urn:microsoft.com/office/officeart/2005/8/layout/hierarchy1"/>
    <dgm:cxn modelId="{9476FD1B-DFC6-48AE-B4C6-BFE7861EE615}" type="presParOf" srcId="{1FC82D22-1FCC-45C4-9E23-8627B35F1EF1}" destId="{BB93C5FE-5377-4E70-826F-491304263676}" srcOrd="1" destOrd="0" presId="urn:microsoft.com/office/officeart/2005/8/layout/hierarchy1"/>
    <dgm:cxn modelId="{910B4508-DABC-46DE-9472-29725D269F73}" type="presParOf" srcId="{FC2325E0-9E32-4DCA-8004-0813AD185EC1}" destId="{19265FFC-837C-45B1-9B57-1D5049111BA8}" srcOrd="1" destOrd="0" presId="urn:microsoft.com/office/officeart/2005/8/layout/hierarchy1"/>
    <dgm:cxn modelId="{1019BFD4-6C0D-44DC-9C53-2A025212DFD6}" type="presParOf" srcId="{ED8D4B5B-C1B1-45C6-A065-714F3ED51646}" destId="{74E84948-1256-4BA5-A5D4-DAB03D5630CF}" srcOrd="4" destOrd="0" presId="urn:microsoft.com/office/officeart/2005/8/layout/hierarchy1"/>
    <dgm:cxn modelId="{91CBEEDE-4432-4519-931E-5371F6B4C974}" type="presParOf" srcId="{ED8D4B5B-C1B1-45C6-A065-714F3ED51646}" destId="{1FE5A0BB-2A12-49D0-BD98-9305F25630C1}" srcOrd="5" destOrd="0" presId="urn:microsoft.com/office/officeart/2005/8/layout/hierarchy1"/>
    <dgm:cxn modelId="{DCBDC120-C26E-40AB-BB39-345EF3EE59BE}" type="presParOf" srcId="{1FE5A0BB-2A12-49D0-BD98-9305F25630C1}" destId="{47BF68AF-95DD-4849-AB04-475344C8DBC9}" srcOrd="0" destOrd="0" presId="urn:microsoft.com/office/officeart/2005/8/layout/hierarchy1"/>
    <dgm:cxn modelId="{B553EAB2-5E9C-4355-B796-3A231779C370}" type="presParOf" srcId="{47BF68AF-95DD-4849-AB04-475344C8DBC9}" destId="{DE805499-473C-4FD5-B44F-6E1E75BDDACA}" srcOrd="0" destOrd="0" presId="urn:microsoft.com/office/officeart/2005/8/layout/hierarchy1"/>
    <dgm:cxn modelId="{1A467A64-B57E-41B3-A1C7-7B5CB93F6627}" type="presParOf" srcId="{47BF68AF-95DD-4849-AB04-475344C8DBC9}" destId="{FA707DEF-DABB-490C-9021-9797D28F0F05}" srcOrd="1" destOrd="0" presId="urn:microsoft.com/office/officeart/2005/8/layout/hierarchy1"/>
    <dgm:cxn modelId="{74769E99-46F7-45DE-8EE0-6F19B07CC7D9}" type="presParOf" srcId="{1FE5A0BB-2A12-49D0-BD98-9305F25630C1}" destId="{83D66144-2FCA-4972-8A7D-C9C68712156F}" srcOrd="1" destOrd="0" presId="urn:microsoft.com/office/officeart/2005/8/layout/hierarchy1"/>
    <dgm:cxn modelId="{B4CE8E61-4984-43E8-920B-1C36F8AEED34}" type="presParOf" srcId="{CF3E0955-5F7F-4004-A9FF-5940E2C8C828}" destId="{7F3882AC-104A-4393-A65A-5DD9974B774C}" srcOrd="2" destOrd="0" presId="urn:microsoft.com/office/officeart/2005/8/layout/hierarchy1"/>
    <dgm:cxn modelId="{6DDF5FB2-02A3-4D05-9734-65BD164E0D7E}" type="presParOf" srcId="{CF3E0955-5F7F-4004-A9FF-5940E2C8C828}" destId="{6B35E89E-A631-4ECC-A45F-698347B79B0D}" srcOrd="3" destOrd="0" presId="urn:microsoft.com/office/officeart/2005/8/layout/hierarchy1"/>
    <dgm:cxn modelId="{BC70679B-BA52-4493-B0E0-07DE77F485E6}" type="presParOf" srcId="{6B35E89E-A631-4ECC-A45F-698347B79B0D}" destId="{BA9A79E1-6EEB-432F-AAD8-6FD5F9472BDF}" srcOrd="0" destOrd="0" presId="urn:microsoft.com/office/officeart/2005/8/layout/hierarchy1"/>
    <dgm:cxn modelId="{0EDA2F15-C98D-4045-AE05-1B5E79D513C8}" type="presParOf" srcId="{BA9A79E1-6EEB-432F-AAD8-6FD5F9472BDF}" destId="{4C737345-B0E9-40FC-900C-5BC9E07CDC15}" srcOrd="0" destOrd="0" presId="urn:microsoft.com/office/officeart/2005/8/layout/hierarchy1"/>
    <dgm:cxn modelId="{2BE2F2F4-4416-489D-921C-AB3ADE9E181E}" type="presParOf" srcId="{BA9A79E1-6EEB-432F-AAD8-6FD5F9472BDF}" destId="{52B26699-1EF1-4269-8CFD-C2EBDBC49006}" srcOrd="1" destOrd="0" presId="urn:microsoft.com/office/officeart/2005/8/layout/hierarchy1"/>
    <dgm:cxn modelId="{0A84591F-8BA9-4F6D-A55F-4CC52586DED6}" type="presParOf" srcId="{6B35E89E-A631-4ECC-A45F-698347B79B0D}" destId="{FE6B914E-51B7-45ED-93B4-C237E1DD3842}" srcOrd="1" destOrd="0" presId="urn:microsoft.com/office/officeart/2005/8/layout/hierarchy1"/>
    <dgm:cxn modelId="{E830F443-B7AA-4395-8698-52E7F7EAFACE}" type="presParOf" srcId="{CF3E0955-5F7F-4004-A9FF-5940E2C8C828}" destId="{8F47C17D-82E6-41B3-A366-0AA7BABC5E69}" srcOrd="4" destOrd="0" presId="urn:microsoft.com/office/officeart/2005/8/layout/hierarchy1"/>
    <dgm:cxn modelId="{80F99A5B-7935-423F-BED1-A646F47FE3D9}" type="presParOf" srcId="{CF3E0955-5F7F-4004-A9FF-5940E2C8C828}" destId="{A422B289-23A9-448D-BE5E-D7746599B1FC}" srcOrd="5" destOrd="0" presId="urn:microsoft.com/office/officeart/2005/8/layout/hierarchy1"/>
    <dgm:cxn modelId="{F8E37A38-8D30-407F-BE2D-692A92D22141}" type="presParOf" srcId="{A422B289-23A9-448D-BE5E-D7746599B1FC}" destId="{829062F9-D3FF-4D8A-96AF-F33064E8EFD9}" srcOrd="0" destOrd="0" presId="urn:microsoft.com/office/officeart/2005/8/layout/hierarchy1"/>
    <dgm:cxn modelId="{E1899696-F241-46E7-BE31-BA9D084E9034}" type="presParOf" srcId="{829062F9-D3FF-4D8A-96AF-F33064E8EFD9}" destId="{B1277F01-84F0-4B6D-A90C-FDD3630F945D}" srcOrd="0" destOrd="0" presId="urn:microsoft.com/office/officeart/2005/8/layout/hierarchy1"/>
    <dgm:cxn modelId="{C3CFE3FB-9083-440D-8EEE-D91558DD39CA}" type="presParOf" srcId="{829062F9-D3FF-4D8A-96AF-F33064E8EFD9}" destId="{C1DFDB43-231D-479D-A645-A423ADBF0F17}" srcOrd="1" destOrd="0" presId="urn:microsoft.com/office/officeart/2005/8/layout/hierarchy1"/>
    <dgm:cxn modelId="{1580C35E-732C-438F-9596-A3D7F3B698C4}" type="presParOf" srcId="{A422B289-23A9-448D-BE5E-D7746599B1FC}" destId="{72B38F21-7BFF-4175-A991-EA3F929ECB80}" srcOrd="1" destOrd="0" presId="urn:microsoft.com/office/officeart/2005/8/layout/hierarchy1"/>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C9898FD-1E54-4EE6-8356-0426FD7206DE}"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767A9510-33F1-4E72-8DF9-5A0A30A9CB7B}">
      <dgm:prSet/>
      <dgm:spPr>
        <a:solidFill>
          <a:schemeClr val="accent1">
            <a:lumMod val="20000"/>
            <a:lumOff val="80000"/>
          </a:schemeClr>
        </a:solidFill>
      </dgm:spPr>
      <dgm:t>
        <a:bodyPr/>
        <a:lstStyle/>
        <a:p>
          <a:pPr rtl="0"/>
          <a:r>
            <a:rPr lang="tr-TR" dirty="0" smtClean="0">
              <a:solidFill>
                <a:srgbClr val="002060"/>
              </a:solidFill>
            </a:rPr>
            <a:t>Merkezî yönetim kapsamındaki kamu idarelerinin gelir, gider, tahsilat, ödeme, nakit planlaması ve borç yönetimi Hazine birliğini sağlayacak şekilde yürütülür.</a:t>
          </a:r>
          <a:endParaRPr lang="tr-TR" dirty="0">
            <a:solidFill>
              <a:srgbClr val="002060"/>
            </a:solidFill>
          </a:endParaRPr>
        </a:p>
      </dgm:t>
    </dgm:pt>
    <dgm:pt modelId="{3D191863-8353-41D5-970D-6D689B8C49D7}" type="parTrans" cxnId="{DBFE178A-C79B-4052-BC0C-84788905BD15}">
      <dgm:prSet/>
      <dgm:spPr/>
      <dgm:t>
        <a:bodyPr/>
        <a:lstStyle/>
        <a:p>
          <a:endParaRPr lang="tr-TR"/>
        </a:p>
      </dgm:t>
    </dgm:pt>
    <dgm:pt modelId="{AD91746F-2822-46C5-8012-D4710848170E}" type="sibTrans" cxnId="{DBFE178A-C79B-4052-BC0C-84788905BD15}">
      <dgm:prSet/>
      <dgm:spPr/>
      <dgm:t>
        <a:bodyPr/>
        <a:lstStyle/>
        <a:p>
          <a:endParaRPr lang="tr-TR"/>
        </a:p>
      </dgm:t>
    </dgm:pt>
    <dgm:pt modelId="{F8536383-F101-4177-B216-E58C57738A6D}">
      <dgm:prSet/>
      <dgm:spPr>
        <a:solidFill>
          <a:schemeClr val="accent2">
            <a:lumMod val="40000"/>
            <a:lumOff val="60000"/>
          </a:schemeClr>
        </a:solidFill>
      </dgm:spPr>
      <dgm:t>
        <a:bodyPr/>
        <a:lstStyle/>
        <a:p>
          <a:pPr rtl="0"/>
          <a:r>
            <a:rPr lang="tr-TR" dirty="0" smtClean="0">
              <a:solidFill>
                <a:srgbClr val="002060"/>
              </a:solidFill>
            </a:rPr>
            <a:t>Bu Kanuna </a:t>
          </a:r>
          <a:r>
            <a:rPr lang="tr-TR" b="1" i="1" u="sng" dirty="0" smtClean="0">
              <a:solidFill>
                <a:srgbClr val="002060"/>
              </a:solidFill>
            </a:rPr>
            <a:t>ekli (I) sayılı cetvelde </a:t>
          </a:r>
          <a:r>
            <a:rPr lang="tr-TR" dirty="0" smtClean="0">
              <a:solidFill>
                <a:srgbClr val="002060"/>
              </a:solidFill>
            </a:rPr>
            <a:t>yer alan kamu idarelerinin tüm gelirleri Hazine veznelerine girer, giderleri bu veznelerden ödenir. </a:t>
          </a:r>
          <a:endParaRPr lang="tr-TR" dirty="0">
            <a:solidFill>
              <a:srgbClr val="002060"/>
            </a:solidFill>
          </a:endParaRPr>
        </a:p>
      </dgm:t>
    </dgm:pt>
    <dgm:pt modelId="{3B3A72D2-32A1-442B-9F09-80A1234944A4}" type="parTrans" cxnId="{019A1034-36C5-4527-9979-AACEFC4CD96B}">
      <dgm:prSet/>
      <dgm:spPr/>
      <dgm:t>
        <a:bodyPr/>
        <a:lstStyle/>
        <a:p>
          <a:endParaRPr lang="tr-TR"/>
        </a:p>
      </dgm:t>
    </dgm:pt>
    <dgm:pt modelId="{5B2115D5-BA80-4E2E-9C61-655DF3F1266A}" type="sibTrans" cxnId="{019A1034-36C5-4527-9979-AACEFC4CD96B}">
      <dgm:prSet/>
      <dgm:spPr/>
      <dgm:t>
        <a:bodyPr/>
        <a:lstStyle/>
        <a:p>
          <a:endParaRPr lang="tr-TR"/>
        </a:p>
      </dgm:t>
    </dgm:pt>
    <dgm:pt modelId="{B81DCA6D-0E57-4A05-A4D5-FB571BCF25A2}">
      <dgm:prSet/>
      <dgm:spPr>
        <a:solidFill>
          <a:schemeClr val="accent1">
            <a:lumMod val="75000"/>
            <a:alpha val="90000"/>
          </a:schemeClr>
        </a:solidFill>
      </dgm:spPr>
      <dgm:t>
        <a:bodyPr/>
        <a:lstStyle/>
        <a:p>
          <a:pPr rtl="0"/>
          <a:r>
            <a:rPr lang="tr-TR" dirty="0" smtClean="0">
              <a:solidFill>
                <a:srgbClr val="002060"/>
              </a:solidFill>
            </a:rPr>
            <a:t>Bu idareler özel vezne açamaz.</a:t>
          </a:r>
          <a:endParaRPr lang="tr-TR" dirty="0">
            <a:solidFill>
              <a:srgbClr val="002060"/>
            </a:solidFill>
          </a:endParaRPr>
        </a:p>
      </dgm:t>
    </dgm:pt>
    <dgm:pt modelId="{2AF7E314-4BDD-495E-8172-F79FC3495C2D}" type="parTrans" cxnId="{CCB888CC-116D-4309-B83F-47B19F80A05A}">
      <dgm:prSet/>
      <dgm:spPr/>
      <dgm:t>
        <a:bodyPr/>
        <a:lstStyle/>
        <a:p>
          <a:endParaRPr lang="tr-TR"/>
        </a:p>
      </dgm:t>
    </dgm:pt>
    <dgm:pt modelId="{F6E5EDB8-56DC-4F12-B0A9-A43CBBD83E0C}" type="sibTrans" cxnId="{CCB888CC-116D-4309-B83F-47B19F80A05A}">
      <dgm:prSet/>
      <dgm:spPr/>
      <dgm:t>
        <a:bodyPr/>
        <a:lstStyle/>
        <a:p>
          <a:endParaRPr lang="tr-TR"/>
        </a:p>
      </dgm:t>
    </dgm:pt>
    <dgm:pt modelId="{0B643017-8AA9-4900-B213-2F772174B42D}" type="pres">
      <dgm:prSet presAssocID="{4C9898FD-1E54-4EE6-8356-0426FD7206DE}" presName="Name0" presStyleCnt="0">
        <dgm:presLayoutVars>
          <dgm:chMax val="7"/>
          <dgm:dir/>
          <dgm:animLvl val="lvl"/>
          <dgm:resizeHandles val="exact"/>
        </dgm:presLayoutVars>
      </dgm:prSet>
      <dgm:spPr/>
      <dgm:t>
        <a:bodyPr/>
        <a:lstStyle/>
        <a:p>
          <a:endParaRPr lang="tr-TR"/>
        </a:p>
      </dgm:t>
    </dgm:pt>
    <dgm:pt modelId="{034CD0F2-40C6-4ADF-9322-2F5CE9FE1314}" type="pres">
      <dgm:prSet presAssocID="{767A9510-33F1-4E72-8DF9-5A0A30A9CB7B}" presName="circle1" presStyleLbl="node1" presStyleIdx="0" presStyleCnt="3"/>
      <dgm:spPr>
        <a:solidFill>
          <a:schemeClr val="accent1">
            <a:lumMod val="60000"/>
            <a:lumOff val="40000"/>
          </a:schemeClr>
        </a:solidFill>
      </dgm:spPr>
      <dgm:t>
        <a:bodyPr/>
        <a:lstStyle/>
        <a:p>
          <a:endParaRPr lang="tr-TR"/>
        </a:p>
      </dgm:t>
    </dgm:pt>
    <dgm:pt modelId="{3731F168-E07A-4A99-9F2F-71838BFD4364}" type="pres">
      <dgm:prSet presAssocID="{767A9510-33F1-4E72-8DF9-5A0A30A9CB7B}" presName="space" presStyleCnt="0"/>
      <dgm:spPr/>
    </dgm:pt>
    <dgm:pt modelId="{F7D34434-A3A2-41DE-B5C7-CAE695737BAE}" type="pres">
      <dgm:prSet presAssocID="{767A9510-33F1-4E72-8DF9-5A0A30A9CB7B}" presName="rect1" presStyleLbl="alignAcc1" presStyleIdx="0" presStyleCnt="3"/>
      <dgm:spPr/>
      <dgm:t>
        <a:bodyPr/>
        <a:lstStyle/>
        <a:p>
          <a:endParaRPr lang="tr-TR"/>
        </a:p>
      </dgm:t>
    </dgm:pt>
    <dgm:pt modelId="{7E09C671-35CA-4082-BB24-2FE341206F00}" type="pres">
      <dgm:prSet presAssocID="{F8536383-F101-4177-B216-E58C57738A6D}" presName="vertSpace2" presStyleLbl="node1" presStyleIdx="0" presStyleCnt="3"/>
      <dgm:spPr/>
    </dgm:pt>
    <dgm:pt modelId="{33285C93-A16C-4C4C-8433-53F4A0A98AA3}" type="pres">
      <dgm:prSet presAssocID="{F8536383-F101-4177-B216-E58C57738A6D}" presName="circle2" presStyleLbl="node1" presStyleIdx="1" presStyleCnt="3"/>
      <dgm:spPr>
        <a:solidFill>
          <a:schemeClr val="accent1">
            <a:lumMod val="75000"/>
          </a:schemeClr>
        </a:solidFill>
      </dgm:spPr>
      <dgm:t>
        <a:bodyPr/>
        <a:lstStyle/>
        <a:p>
          <a:endParaRPr lang="tr-TR"/>
        </a:p>
      </dgm:t>
    </dgm:pt>
    <dgm:pt modelId="{B5B2BAE0-5FA6-421F-9367-A20B804898AF}" type="pres">
      <dgm:prSet presAssocID="{F8536383-F101-4177-B216-E58C57738A6D}" presName="rect2" presStyleLbl="alignAcc1" presStyleIdx="1" presStyleCnt="3"/>
      <dgm:spPr/>
      <dgm:t>
        <a:bodyPr/>
        <a:lstStyle/>
        <a:p>
          <a:endParaRPr lang="tr-TR"/>
        </a:p>
      </dgm:t>
    </dgm:pt>
    <dgm:pt modelId="{9D2F5385-FE5E-4FC1-8AC7-2122C4AD494A}" type="pres">
      <dgm:prSet presAssocID="{B81DCA6D-0E57-4A05-A4D5-FB571BCF25A2}" presName="vertSpace3" presStyleLbl="node1" presStyleIdx="1" presStyleCnt="3"/>
      <dgm:spPr/>
    </dgm:pt>
    <dgm:pt modelId="{8418C435-1F7D-4E19-9BDD-6FFA42CF36CD}" type="pres">
      <dgm:prSet presAssocID="{B81DCA6D-0E57-4A05-A4D5-FB571BCF25A2}" presName="circle3" presStyleLbl="node1" presStyleIdx="2" presStyleCnt="3"/>
      <dgm:spPr/>
    </dgm:pt>
    <dgm:pt modelId="{7CCD1226-AE75-4C12-B0DA-B289EABC301B}" type="pres">
      <dgm:prSet presAssocID="{B81DCA6D-0E57-4A05-A4D5-FB571BCF25A2}" presName="rect3" presStyleLbl="alignAcc1" presStyleIdx="2" presStyleCnt="3"/>
      <dgm:spPr/>
      <dgm:t>
        <a:bodyPr/>
        <a:lstStyle/>
        <a:p>
          <a:endParaRPr lang="tr-TR"/>
        </a:p>
      </dgm:t>
    </dgm:pt>
    <dgm:pt modelId="{6D8BFFFC-45B2-467F-A657-5BB549C80309}" type="pres">
      <dgm:prSet presAssocID="{767A9510-33F1-4E72-8DF9-5A0A30A9CB7B}" presName="rect1ParTxNoCh" presStyleLbl="alignAcc1" presStyleIdx="2" presStyleCnt="3">
        <dgm:presLayoutVars>
          <dgm:chMax val="1"/>
          <dgm:bulletEnabled val="1"/>
        </dgm:presLayoutVars>
      </dgm:prSet>
      <dgm:spPr/>
      <dgm:t>
        <a:bodyPr/>
        <a:lstStyle/>
        <a:p>
          <a:endParaRPr lang="tr-TR"/>
        </a:p>
      </dgm:t>
    </dgm:pt>
    <dgm:pt modelId="{B572B719-0BEC-40F9-9188-BC4623EC2E90}" type="pres">
      <dgm:prSet presAssocID="{F8536383-F101-4177-B216-E58C57738A6D}" presName="rect2ParTxNoCh" presStyleLbl="alignAcc1" presStyleIdx="2" presStyleCnt="3">
        <dgm:presLayoutVars>
          <dgm:chMax val="1"/>
          <dgm:bulletEnabled val="1"/>
        </dgm:presLayoutVars>
      </dgm:prSet>
      <dgm:spPr/>
      <dgm:t>
        <a:bodyPr/>
        <a:lstStyle/>
        <a:p>
          <a:endParaRPr lang="tr-TR"/>
        </a:p>
      </dgm:t>
    </dgm:pt>
    <dgm:pt modelId="{E9D833CF-6C0E-4A4C-8FD0-9605E6492788}" type="pres">
      <dgm:prSet presAssocID="{B81DCA6D-0E57-4A05-A4D5-FB571BCF25A2}" presName="rect3ParTxNoCh" presStyleLbl="alignAcc1" presStyleIdx="2" presStyleCnt="3">
        <dgm:presLayoutVars>
          <dgm:chMax val="1"/>
          <dgm:bulletEnabled val="1"/>
        </dgm:presLayoutVars>
      </dgm:prSet>
      <dgm:spPr/>
      <dgm:t>
        <a:bodyPr/>
        <a:lstStyle/>
        <a:p>
          <a:endParaRPr lang="tr-TR"/>
        </a:p>
      </dgm:t>
    </dgm:pt>
  </dgm:ptLst>
  <dgm:cxnLst>
    <dgm:cxn modelId="{DBFE178A-C79B-4052-BC0C-84788905BD15}" srcId="{4C9898FD-1E54-4EE6-8356-0426FD7206DE}" destId="{767A9510-33F1-4E72-8DF9-5A0A30A9CB7B}" srcOrd="0" destOrd="0" parTransId="{3D191863-8353-41D5-970D-6D689B8C49D7}" sibTransId="{AD91746F-2822-46C5-8012-D4710848170E}"/>
    <dgm:cxn modelId="{E19EB34C-923D-45DF-AD02-772940AB609B}" type="presOf" srcId="{F8536383-F101-4177-B216-E58C57738A6D}" destId="{B572B719-0BEC-40F9-9188-BC4623EC2E90}" srcOrd="1" destOrd="0" presId="urn:microsoft.com/office/officeart/2005/8/layout/target3"/>
    <dgm:cxn modelId="{6D416763-974D-4166-A301-118281142FE8}" type="presOf" srcId="{B81DCA6D-0E57-4A05-A4D5-FB571BCF25A2}" destId="{E9D833CF-6C0E-4A4C-8FD0-9605E6492788}" srcOrd="1" destOrd="0" presId="urn:microsoft.com/office/officeart/2005/8/layout/target3"/>
    <dgm:cxn modelId="{8DBF4152-623E-435E-A2C2-809E7BDB1307}" type="presOf" srcId="{F8536383-F101-4177-B216-E58C57738A6D}" destId="{B5B2BAE0-5FA6-421F-9367-A20B804898AF}" srcOrd="0" destOrd="0" presId="urn:microsoft.com/office/officeart/2005/8/layout/target3"/>
    <dgm:cxn modelId="{E6741D4E-B16A-4F30-B282-3252F23A48EB}" type="presOf" srcId="{767A9510-33F1-4E72-8DF9-5A0A30A9CB7B}" destId="{6D8BFFFC-45B2-467F-A657-5BB549C80309}" srcOrd="1" destOrd="0" presId="urn:microsoft.com/office/officeart/2005/8/layout/target3"/>
    <dgm:cxn modelId="{CCB888CC-116D-4309-B83F-47B19F80A05A}" srcId="{4C9898FD-1E54-4EE6-8356-0426FD7206DE}" destId="{B81DCA6D-0E57-4A05-A4D5-FB571BCF25A2}" srcOrd="2" destOrd="0" parTransId="{2AF7E314-4BDD-495E-8172-F79FC3495C2D}" sibTransId="{F6E5EDB8-56DC-4F12-B0A9-A43CBBD83E0C}"/>
    <dgm:cxn modelId="{019A1034-36C5-4527-9979-AACEFC4CD96B}" srcId="{4C9898FD-1E54-4EE6-8356-0426FD7206DE}" destId="{F8536383-F101-4177-B216-E58C57738A6D}" srcOrd="1" destOrd="0" parTransId="{3B3A72D2-32A1-442B-9F09-80A1234944A4}" sibTransId="{5B2115D5-BA80-4E2E-9C61-655DF3F1266A}"/>
    <dgm:cxn modelId="{06B6109A-8C2F-45E6-8AC3-7CB29703EDC2}" type="presOf" srcId="{767A9510-33F1-4E72-8DF9-5A0A30A9CB7B}" destId="{F7D34434-A3A2-41DE-B5C7-CAE695737BAE}" srcOrd="0" destOrd="0" presId="urn:microsoft.com/office/officeart/2005/8/layout/target3"/>
    <dgm:cxn modelId="{24DD5A30-B66A-4CB2-910A-41F8897227CF}" type="presOf" srcId="{B81DCA6D-0E57-4A05-A4D5-FB571BCF25A2}" destId="{7CCD1226-AE75-4C12-B0DA-B289EABC301B}" srcOrd="0" destOrd="0" presId="urn:microsoft.com/office/officeart/2005/8/layout/target3"/>
    <dgm:cxn modelId="{516D7867-86E2-41CE-82B3-09347371F3F0}" type="presOf" srcId="{4C9898FD-1E54-4EE6-8356-0426FD7206DE}" destId="{0B643017-8AA9-4900-B213-2F772174B42D}" srcOrd="0" destOrd="0" presId="urn:microsoft.com/office/officeart/2005/8/layout/target3"/>
    <dgm:cxn modelId="{A772B2EB-08A9-4E0F-9FF4-FEFF4D005C2C}" type="presParOf" srcId="{0B643017-8AA9-4900-B213-2F772174B42D}" destId="{034CD0F2-40C6-4ADF-9322-2F5CE9FE1314}" srcOrd="0" destOrd="0" presId="urn:microsoft.com/office/officeart/2005/8/layout/target3"/>
    <dgm:cxn modelId="{53777AFD-D391-4409-90EA-34477A7EBB73}" type="presParOf" srcId="{0B643017-8AA9-4900-B213-2F772174B42D}" destId="{3731F168-E07A-4A99-9F2F-71838BFD4364}" srcOrd="1" destOrd="0" presId="urn:microsoft.com/office/officeart/2005/8/layout/target3"/>
    <dgm:cxn modelId="{BFE98FFC-9D03-45E5-A2C6-E233008CC04B}" type="presParOf" srcId="{0B643017-8AA9-4900-B213-2F772174B42D}" destId="{F7D34434-A3A2-41DE-B5C7-CAE695737BAE}" srcOrd="2" destOrd="0" presId="urn:microsoft.com/office/officeart/2005/8/layout/target3"/>
    <dgm:cxn modelId="{A2A22934-BA6A-4F51-9E2E-8C081D7A8012}" type="presParOf" srcId="{0B643017-8AA9-4900-B213-2F772174B42D}" destId="{7E09C671-35CA-4082-BB24-2FE341206F00}" srcOrd="3" destOrd="0" presId="urn:microsoft.com/office/officeart/2005/8/layout/target3"/>
    <dgm:cxn modelId="{0A121B8A-77FC-4AC2-9F89-9A215C0058EF}" type="presParOf" srcId="{0B643017-8AA9-4900-B213-2F772174B42D}" destId="{33285C93-A16C-4C4C-8433-53F4A0A98AA3}" srcOrd="4" destOrd="0" presId="urn:microsoft.com/office/officeart/2005/8/layout/target3"/>
    <dgm:cxn modelId="{26E522E7-AB7D-421A-99A3-E599E4C0DEDA}" type="presParOf" srcId="{0B643017-8AA9-4900-B213-2F772174B42D}" destId="{B5B2BAE0-5FA6-421F-9367-A20B804898AF}" srcOrd="5" destOrd="0" presId="urn:microsoft.com/office/officeart/2005/8/layout/target3"/>
    <dgm:cxn modelId="{3AA0BBCF-9DD6-4352-9EFF-D7379BBF1A21}" type="presParOf" srcId="{0B643017-8AA9-4900-B213-2F772174B42D}" destId="{9D2F5385-FE5E-4FC1-8AC7-2122C4AD494A}" srcOrd="6" destOrd="0" presId="urn:microsoft.com/office/officeart/2005/8/layout/target3"/>
    <dgm:cxn modelId="{1C78783D-D60B-42CF-8E97-D541E84D4CE3}" type="presParOf" srcId="{0B643017-8AA9-4900-B213-2F772174B42D}" destId="{8418C435-1F7D-4E19-9BDD-6FFA42CF36CD}" srcOrd="7" destOrd="0" presId="urn:microsoft.com/office/officeart/2005/8/layout/target3"/>
    <dgm:cxn modelId="{6941709B-551E-431E-A023-D329C9CA53E3}" type="presParOf" srcId="{0B643017-8AA9-4900-B213-2F772174B42D}" destId="{7CCD1226-AE75-4C12-B0DA-B289EABC301B}" srcOrd="8" destOrd="0" presId="urn:microsoft.com/office/officeart/2005/8/layout/target3"/>
    <dgm:cxn modelId="{699A9F03-10BE-4DD9-9E2F-202ADCD75007}" type="presParOf" srcId="{0B643017-8AA9-4900-B213-2F772174B42D}" destId="{6D8BFFFC-45B2-467F-A657-5BB549C80309}" srcOrd="9" destOrd="0" presId="urn:microsoft.com/office/officeart/2005/8/layout/target3"/>
    <dgm:cxn modelId="{D29BDF0C-0C7F-452B-8DFF-7661AE432D4E}" type="presParOf" srcId="{0B643017-8AA9-4900-B213-2F772174B42D}" destId="{B572B719-0BEC-40F9-9188-BC4623EC2E90}" srcOrd="10" destOrd="0" presId="urn:microsoft.com/office/officeart/2005/8/layout/target3"/>
    <dgm:cxn modelId="{B2C2B09F-2876-4D6B-A2AC-1AEA334D3F76}" type="presParOf" srcId="{0B643017-8AA9-4900-B213-2F772174B42D}" destId="{E9D833CF-6C0E-4A4C-8FD0-9605E6492788}"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A6F1558-D673-470E-A41F-148C5B7B2B9B}" type="doc">
      <dgm:prSet loTypeId="urn:microsoft.com/office/officeart/2005/8/layout/process1" loCatId="process" qsTypeId="urn:microsoft.com/office/officeart/2005/8/quickstyle/simple1" qsCatId="simple" csTypeId="urn:microsoft.com/office/officeart/2005/8/colors/accent2_4" csCatId="accent2" phldr="1"/>
      <dgm:spPr/>
      <dgm:t>
        <a:bodyPr/>
        <a:lstStyle/>
        <a:p>
          <a:endParaRPr lang="tr-TR"/>
        </a:p>
      </dgm:t>
    </dgm:pt>
    <dgm:pt modelId="{4379A7C2-A8C6-40C7-BE0E-58FEF8CA9A83}">
      <dgm:prSet custT="1"/>
      <dgm:spPr>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rtl="0"/>
          <a:r>
            <a:rPr lang="tr-TR" sz="2000" b="1" dirty="0" smtClean="0"/>
            <a:t>Her türlü kamu kaynağının elde edilmesi ve kullanılmasında denetimin sağlanması amacıyla kamuoyu zamanında bilgilendirilir. Bu amaçla;</a:t>
          </a:r>
          <a:endParaRPr lang="tr-TR" sz="2000" b="1" dirty="0"/>
        </a:p>
      </dgm:t>
    </dgm:pt>
    <dgm:pt modelId="{8DA7EB89-0227-4790-A3C4-7AC119F37973}" type="parTrans" cxnId="{9B246542-4D66-4FBA-9E0F-4B943BCA0A56}">
      <dgm:prSet/>
      <dgm:spPr/>
      <dgm:t>
        <a:bodyPr/>
        <a:lstStyle/>
        <a:p>
          <a:endParaRPr lang="tr-TR"/>
        </a:p>
      </dgm:t>
    </dgm:pt>
    <dgm:pt modelId="{8238B1E9-5BF0-4FD4-BB16-524235AEDB16}" type="sibTrans" cxnId="{9B246542-4D66-4FBA-9E0F-4B943BCA0A56}">
      <dgm:prSet/>
      <dgm:spPr>
        <a:solidFill>
          <a:schemeClr val="accent2">
            <a:lumMod val="75000"/>
          </a:schemeClr>
        </a:solidFill>
      </dgm:spPr>
      <dgm:t>
        <a:bodyPr/>
        <a:lstStyle/>
        <a:p>
          <a:endParaRPr lang="tr-TR"/>
        </a:p>
      </dgm:t>
    </dgm:pt>
    <dgm:pt modelId="{BEF2DAA1-AB75-4ECD-85E2-04440086AB99}">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rtl="0"/>
          <a:r>
            <a:rPr lang="tr-TR" sz="2000" b="1" dirty="0" smtClean="0">
              <a:solidFill>
                <a:schemeClr val="bg2">
                  <a:lumMod val="10000"/>
                </a:schemeClr>
              </a:solidFill>
            </a:rPr>
            <a:t>a) Görev, yetki ve sorumlulukların </a:t>
          </a:r>
          <a:r>
            <a:rPr lang="tr-TR" sz="2000" b="1" u="sng" dirty="0" smtClean="0">
              <a:solidFill>
                <a:schemeClr val="bg2">
                  <a:lumMod val="10000"/>
                </a:schemeClr>
              </a:solidFill>
            </a:rPr>
            <a:t>açık olarak tanımlanması,</a:t>
          </a:r>
          <a:endParaRPr lang="tr-TR" sz="2000" b="1" u="sng" dirty="0">
            <a:solidFill>
              <a:schemeClr val="bg2">
                <a:lumMod val="10000"/>
              </a:schemeClr>
            </a:solidFill>
          </a:endParaRPr>
        </a:p>
      </dgm:t>
    </dgm:pt>
    <dgm:pt modelId="{16C42FFF-B8F6-4FAD-BFF6-637ACC838E89}" type="parTrans" cxnId="{0E842648-4503-4A62-9F44-51613B4B1BE5}">
      <dgm:prSet/>
      <dgm:spPr/>
      <dgm:t>
        <a:bodyPr/>
        <a:lstStyle/>
        <a:p>
          <a:endParaRPr lang="tr-TR"/>
        </a:p>
      </dgm:t>
    </dgm:pt>
    <dgm:pt modelId="{D64A7112-B4C5-4688-B7C2-B4649F353348}" type="sibTrans" cxnId="{0E842648-4503-4A62-9F44-51613B4B1BE5}">
      <dgm:prSet/>
      <dgm:spPr>
        <a:solidFill>
          <a:schemeClr val="accent1">
            <a:lumMod val="60000"/>
            <a:lumOff val="40000"/>
          </a:schemeClr>
        </a:solidFill>
      </dgm:spPr>
      <dgm:t>
        <a:bodyPr/>
        <a:lstStyle/>
        <a:p>
          <a:endParaRPr lang="tr-TR"/>
        </a:p>
      </dgm:t>
    </dgm:pt>
    <dgm:pt modelId="{BA4F775D-652A-4742-9821-5150D79ED51C}">
      <dgm:prSet custT="1"/>
      <dgm:spPr>
        <a:solidFill>
          <a:schemeClr val="accent1">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rtl="0"/>
          <a:r>
            <a:rPr lang="tr-TR" sz="2000" b="1" dirty="0" smtClean="0">
              <a:solidFill>
                <a:schemeClr val="bg2">
                  <a:lumMod val="10000"/>
                </a:schemeClr>
              </a:solidFill>
            </a:rPr>
            <a:t>b) Hükümet politikaları, kalkınma planları, yıllık programlar, stratejik planlar ile bütçelerin hazırlanması, yetkili organlarda görüşülmesi, uygulanması ve uygulama sonuçları ile raporların </a:t>
          </a:r>
          <a:r>
            <a:rPr lang="tr-TR" sz="2000" b="1" u="sng" dirty="0" smtClean="0">
              <a:solidFill>
                <a:schemeClr val="bg2">
                  <a:lumMod val="10000"/>
                </a:schemeClr>
              </a:solidFill>
            </a:rPr>
            <a:t>kamuoyuna açık ve ulaşılabilir olması,</a:t>
          </a:r>
          <a:endParaRPr lang="tr-TR" sz="2000" b="1" u="sng" dirty="0">
            <a:solidFill>
              <a:schemeClr val="bg2">
                <a:lumMod val="10000"/>
              </a:schemeClr>
            </a:solidFill>
          </a:endParaRPr>
        </a:p>
      </dgm:t>
    </dgm:pt>
    <dgm:pt modelId="{6B33BB79-97B3-476A-9FEB-039A9A256FA1}" type="parTrans" cxnId="{CCBE0165-F069-46EF-91C5-AA18F40C2BDB}">
      <dgm:prSet/>
      <dgm:spPr/>
      <dgm:t>
        <a:bodyPr/>
        <a:lstStyle/>
        <a:p>
          <a:endParaRPr lang="tr-TR"/>
        </a:p>
      </dgm:t>
    </dgm:pt>
    <dgm:pt modelId="{B12CABB5-4978-4B58-AC90-D693A6D0B750}" type="sibTrans" cxnId="{CCBE0165-F069-46EF-91C5-AA18F40C2BDB}">
      <dgm:prSet/>
      <dgm:spPr/>
      <dgm:t>
        <a:bodyPr/>
        <a:lstStyle/>
        <a:p>
          <a:endParaRPr lang="tr-TR"/>
        </a:p>
      </dgm:t>
    </dgm:pt>
    <dgm:pt modelId="{7D23D51F-2301-456A-B24A-91797E8AD610}" type="pres">
      <dgm:prSet presAssocID="{7A6F1558-D673-470E-A41F-148C5B7B2B9B}" presName="Name0" presStyleCnt="0">
        <dgm:presLayoutVars>
          <dgm:dir/>
          <dgm:resizeHandles val="exact"/>
        </dgm:presLayoutVars>
      </dgm:prSet>
      <dgm:spPr/>
      <dgm:t>
        <a:bodyPr/>
        <a:lstStyle/>
        <a:p>
          <a:endParaRPr lang="tr-TR"/>
        </a:p>
      </dgm:t>
    </dgm:pt>
    <dgm:pt modelId="{D43B1FB3-37FC-4EBA-BA17-5E0EA756F8D3}" type="pres">
      <dgm:prSet presAssocID="{4379A7C2-A8C6-40C7-BE0E-58FEF8CA9A83}" presName="node" presStyleLbl="node1" presStyleIdx="0" presStyleCnt="3">
        <dgm:presLayoutVars>
          <dgm:bulletEnabled val="1"/>
        </dgm:presLayoutVars>
      </dgm:prSet>
      <dgm:spPr/>
      <dgm:t>
        <a:bodyPr/>
        <a:lstStyle/>
        <a:p>
          <a:endParaRPr lang="tr-TR"/>
        </a:p>
      </dgm:t>
    </dgm:pt>
    <dgm:pt modelId="{AB0910B1-54A1-4453-8541-99782C5EF12C}" type="pres">
      <dgm:prSet presAssocID="{8238B1E9-5BF0-4FD4-BB16-524235AEDB16}" presName="sibTrans" presStyleLbl="sibTrans2D1" presStyleIdx="0" presStyleCnt="2"/>
      <dgm:spPr/>
      <dgm:t>
        <a:bodyPr/>
        <a:lstStyle/>
        <a:p>
          <a:endParaRPr lang="tr-TR"/>
        </a:p>
      </dgm:t>
    </dgm:pt>
    <dgm:pt modelId="{C0EC39BB-AB9A-423A-98C8-A6F00508AE3E}" type="pres">
      <dgm:prSet presAssocID="{8238B1E9-5BF0-4FD4-BB16-524235AEDB16}" presName="connectorText" presStyleLbl="sibTrans2D1" presStyleIdx="0" presStyleCnt="2"/>
      <dgm:spPr/>
      <dgm:t>
        <a:bodyPr/>
        <a:lstStyle/>
        <a:p>
          <a:endParaRPr lang="tr-TR"/>
        </a:p>
      </dgm:t>
    </dgm:pt>
    <dgm:pt modelId="{B6430AC2-7CA5-4DA4-BE93-73FFFE7B07B5}" type="pres">
      <dgm:prSet presAssocID="{BEF2DAA1-AB75-4ECD-85E2-04440086AB99}" presName="node" presStyleLbl="node1" presStyleIdx="1" presStyleCnt="3" custLinFactNeighborX="3496" custLinFactNeighborY="953">
        <dgm:presLayoutVars>
          <dgm:bulletEnabled val="1"/>
        </dgm:presLayoutVars>
      </dgm:prSet>
      <dgm:spPr/>
      <dgm:t>
        <a:bodyPr/>
        <a:lstStyle/>
        <a:p>
          <a:endParaRPr lang="tr-TR"/>
        </a:p>
      </dgm:t>
    </dgm:pt>
    <dgm:pt modelId="{460F47C2-86DB-4349-9051-F8EBEB3434EA}" type="pres">
      <dgm:prSet presAssocID="{D64A7112-B4C5-4688-B7C2-B4649F353348}" presName="sibTrans" presStyleLbl="sibTrans2D1" presStyleIdx="1" presStyleCnt="2"/>
      <dgm:spPr/>
      <dgm:t>
        <a:bodyPr/>
        <a:lstStyle/>
        <a:p>
          <a:endParaRPr lang="tr-TR"/>
        </a:p>
      </dgm:t>
    </dgm:pt>
    <dgm:pt modelId="{DED4AC83-3754-4E34-B2CF-6EFCFDDAA518}" type="pres">
      <dgm:prSet presAssocID="{D64A7112-B4C5-4688-B7C2-B4649F353348}" presName="connectorText" presStyleLbl="sibTrans2D1" presStyleIdx="1" presStyleCnt="2"/>
      <dgm:spPr/>
      <dgm:t>
        <a:bodyPr/>
        <a:lstStyle/>
        <a:p>
          <a:endParaRPr lang="tr-TR"/>
        </a:p>
      </dgm:t>
    </dgm:pt>
    <dgm:pt modelId="{FD644F80-CB11-41B0-B71D-2DB4A738DBA4}" type="pres">
      <dgm:prSet presAssocID="{BA4F775D-652A-4742-9821-5150D79ED51C}" presName="node" presStyleLbl="node1" presStyleIdx="2" presStyleCnt="3">
        <dgm:presLayoutVars>
          <dgm:bulletEnabled val="1"/>
        </dgm:presLayoutVars>
      </dgm:prSet>
      <dgm:spPr/>
      <dgm:t>
        <a:bodyPr/>
        <a:lstStyle/>
        <a:p>
          <a:endParaRPr lang="tr-TR"/>
        </a:p>
      </dgm:t>
    </dgm:pt>
  </dgm:ptLst>
  <dgm:cxnLst>
    <dgm:cxn modelId="{96490BC0-AF8A-4C21-8357-B5370234BFC0}" type="presOf" srcId="{8238B1E9-5BF0-4FD4-BB16-524235AEDB16}" destId="{C0EC39BB-AB9A-423A-98C8-A6F00508AE3E}" srcOrd="1" destOrd="0" presId="urn:microsoft.com/office/officeart/2005/8/layout/process1"/>
    <dgm:cxn modelId="{7A44E29A-3DE5-46E1-82F7-8DEE6AFA9E21}" type="presOf" srcId="{BA4F775D-652A-4742-9821-5150D79ED51C}" destId="{FD644F80-CB11-41B0-B71D-2DB4A738DBA4}" srcOrd="0" destOrd="0" presId="urn:microsoft.com/office/officeart/2005/8/layout/process1"/>
    <dgm:cxn modelId="{B6CB385F-1CAB-45DF-97F2-EE4B63ECD432}" type="presOf" srcId="{7A6F1558-D673-470E-A41F-148C5B7B2B9B}" destId="{7D23D51F-2301-456A-B24A-91797E8AD610}" srcOrd="0" destOrd="0" presId="urn:microsoft.com/office/officeart/2005/8/layout/process1"/>
    <dgm:cxn modelId="{158BA8AA-42D1-4FE3-A9D0-486C23DBFB2F}" type="presOf" srcId="{4379A7C2-A8C6-40C7-BE0E-58FEF8CA9A83}" destId="{D43B1FB3-37FC-4EBA-BA17-5E0EA756F8D3}" srcOrd="0" destOrd="0" presId="urn:microsoft.com/office/officeart/2005/8/layout/process1"/>
    <dgm:cxn modelId="{361C05E4-739C-48D1-BF92-9C211A800E95}" type="presOf" srcId="{8238B1E9-5BF0-4FD4-BB16-524235AEDB16}" destId="{AB0910B1-54A1-4453-8541-99782C5EF12C}" srcOrd="0" destOrd="0" presId="urn:microsoft.com/office/officeart/2005/8/layout/process1"/>
    <dgm:cxn modelId="{0E842648-4503-4A62-9F44-51613B4B1BE5}" srcId="{7A6F1558-D673-470E-A41F-148C5B7B2B9B}" destId="{BEF2DAA1-AB75-4ECD-85E2-04440086AB99}" srcOrd="1" destOrd="0" parTransId="{16C42FFF-B8F6-4FAD-BFF6-637ACC838E89}" sibTransId="{D64A7112-B4C5-4688-B7C2-B4649F353348}"/>
    <dgm:cxn modelId="{A9566064-A64F-4738-9AFC-505E962128CA}" type="presOf" srcId="{D64A7112-B4C5-4688-B7C2-B4649F353348}" destId="{460F47C2-86DB-4349-9051-F8EBEB3434EA}" srcOrd="0" destOrd="0" presId="urn:microsoft.com/office/officeart/2005/8/layout/process1"/>
    <dgm:cxn modelId="{F85963E7-201D-4C99-B22A-28F3581E36DD}" type="presOf" srcId="{D64A7112-B4C5-4688-B7C2-B4649F353348}" destId="{DED4AC83-3754-4E34-B2CF-6EFCFDDAA518}" srcOrd="1" destOrd="0" presId="urn:microsoft.com/office/officeart/2005/8/layout/process1"/>
    <dgm:cxn modelId="{CCBE0165-F069-46EF-91C5-AA18F40C2BDB}" srcId="{7A6F1558-D673-470E-A41F-148C5B7B2B9B}" destId="{BA4F775D-652A-4742-9821-5150D79ED51C}" srcOrd="2" destOrd="0" parTransId="{6B33BB79-97B3-476A-9FEB-039A9A256FA1}" sibTransId="{B12CABB5-4978-4B58-AC90-D693A6D0B750}"/>
    <dgm:cxn modelId="{9B246542-4D66-4FBA-9E0F-4B943BCA0A56}" srcId="{7A6F1558-D673-470E-A41F-148C5B7B2B9B}" destId="{4379A7C2-A8C6-40C7-BE0E-58FEF8CA9A83}" srcOrd="0" destOrd="0" parTransId="{8DA7EB89-0227-4790-A3C4-7AC119F37973}" sibTransId="{8238B1E9-5BF0-4FD4-BB16-524235AEDB16}"/>
    <dgm:cxn modelId="{C50ACB48-55C7-4BBF-BF58-CFB141D6C477}" type="presOf" srcId="{BEF2DAA1-AB75-4ECD-85E2-04440086AB99}" destId="{B6430AC2-7CA5-4DA4-BE93-73FFFE7B07B5}" srcOrd="0" destOrd="0" presId="urn:microsoft.com/office/officeart/2005/8/layout/process1"/>
    <dgm:cxn modelId="{ED855BC9-6E94-4424-BB46-9A0996BCF2F1}" type="presParOf" srcId="{7D23D51F-2301-456A-B24A-91797E8AD610}" destId="{D43B1FB3-37FC-4EBA-BA17-5E0EA756F8D3}" srcOrd="0" destOrd="0" presId="urn:microsoft.com/office/officeart/2005/8/layout/process1"/>
    <dgm:cxn modelId="{AE25C0FD-A2FA-4150-8C5D-20825D2DC3F8}" type="presParOf" srcId="{7D23D51F-2301-456A-B24A-91797E8AD610}" destId="{AB0910B1-54A1-4453-8541-99782C5EF12C}" srcOrd="1" destOrd="0" presId="urn:microsoft.com/office/officeart/2005/8/layout/process1"/>
    <dgm:cxn modelId="{88B1CF45-A380-429E-9434-613D8A90AEAB}" type="presParOf" srcId="{AB0910B1-54A1-4453-8541-99782C5EF12C}" destId="{C0EC39BB-AB9A-423A-98C8-A6F00508AE3E}" srcOrd="0" destOrd="0" presId="urn:microsoft.com/office/officeart/2005/8/layout/process1"/>
    <dgm:cxn modelId="{95386C12-3F42-4544-A204-A9DE9E36C9F0}" type="presParOf" srcId="{7D23D51F-2301-456A-B24A-91797E8AD610}" destId="{B6430AC2-7CA5-4DA4-BE93-73FFFE7B07B5}" srcOrd="2" destOrd="0" presId="urn:microsoft.com/office/officeart/2005/8/layout/process1"/>
    <dgm:cxn modelId="{695B4B2E-AEA3-4264-A357-42FDD26AB7B6}" type="presParOf" srcId="{7D23D51F-2301-456A-B24A-91797E8AD610}" destId="{460F47C2-86DB-4349-9051-F8EBEB3434EA}" srcOrd="3" destOrd="0" presId="urn:microsoft.com/office/officeart/2005/8/layout/process1"/>
    <dgm:cxn modelId="{9B0DDD16-954E-4568-BEF7-BA2E6124128C}" type="presParOf" srcId="{460F47C2-86DB-4349-9051-F8EBEB3434EA}" destId="{DED4AC83-3754-4E34-B2CF-6EFCFDDAA518}" srcOrd="0" destOrd="0" presId="urn:microsoft.com/office/officeart/2005/8/layout/process1"/>
    <dgm:cxn modelId="{575C5B59-9F32-4188-BCD4-2CA13303197C}" type="presParOf" srcId="{7D23D51F-2301-456A-B24A-91797E8AD610}" destId="{FD644F80-CB11-41B0-B71D-2DB4A738DBA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EDB003-E25C-4DF4-A251-699F2B97E1A3}" type="doc">
      <dgm:prSet loTypeId="urn:microsoft.com/office/officeart/2005/8/layout/process1" loCatId="process" qsTypeId="urn:microsoft.com/office/officeart/2005/8/quickstyle/simple1" qsCatId="simple" csTypeId="urn:microsoft.com/office/officeart/2005/8/colors/accent1_5" csCatId="accent1" phldr="1"/>
      <dgm:spPr/>
      <dgm:t>
        <a:bodyPr/>
        <a:lstStyle/>
        <a:p>
          <a:endParaRPr lang="tr-TR"/>
        </a:p>
      </dgm:t>
    </dgm:pt>
    <dgm:pt modelId="{B4C86660-D744-416B-8B3E-91BFB9CB724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2400" b="1" dirty="0" smtClean="0">
              <a:solidFill>
                <a:schemeClr val="bg2">
                  <a:lumMod val="10000"/>
                </a:schemeClr>
              </a:solidFill>
            </a:rPr>
            <a:t>c</a:t>
          </a:r>
          <a:r>
            <a:rPr lang="tr-TR" sz="2100" b="1" dirty="0" smtClean="0">
              <a:solidFill>
                <a:schemeClr val="bg2">
                  <a:lumMod val="10000"/>
                </a:schemeClr>
              </a:solidFill>
            </a:rPr>
            <a:t>) Genel yönetim kapsamındaki kamu idareleri tarafından sağlanan teşvik ve desteklemelerin bir yılı geçmemek üzere belirli dönemler itibarıyla </a:t>
          </a:r>
          <a:r>
            <a:rPr lang="tr-TR" sz="2100" b="1" u="sng" dirty="0" smtClean="0">
              <a:solidFill>
                <a:schemeClr val="bg2">
                  <a:lumMod val="10000"/>
                </a:schemeClr>
              </a:solidFill>
            </a:rPr>
            <a:t>kamuoyuna açıklanması</a:t>
          </a:r>
          <a:r>
            <a:rPr lang="tr-TR" sz="2100" b="1" dirty="0" smtClean="0">
              <a:solidFill>
                <a:schemeClr val="bg2">
                  <a:lumMod val="10000"/>
                </a:schemeClr>
              </a:solidFill>
            </a:rPr>
            <a:t>,</a:t>
          </a:r>
          <a:endParaRPr lang="tr-TR" sz="2100" b="1" dirty="0">
            <a:solidFill>
              <a:schemeClr val="bg2">
                <a:lumMod val="10000"/>
              </a:schemeClr>
            </a:solidFill>
          </a:endParaRPr>
        </a:p>
      </dgm:t>
    </dgm:pt>
    <dgm:pt modelId="{8A8B93C6-0103-4AE3-82D7-40E8DF6F74D6}" type="parTrans" cxnId="{01485E02-6A7F-4A0E-A8AB-3F389CDDA471}">
      <dgm:prSet/>
      <dgm:spPr/>
      <dgm:t>
        <a:bodyPr/>
        <a:lstStyle/>
        <a:p>
          <a:endParaRPr lang="tr-TR"/>
        </a:p>
      </dgm:t>
    </dgm:pt>
    <dgm:pt modelId="{CE2D528E-2D15-4B62-B284-E3F9208DAF9F}" type="sibTrans" cxnId="{01485E02-6A7F-4A0E-A8AB-3F389CDDA471}">
      <dgm:prSet/>
      <dgm:spPr/>
      <dgm:t>
        <a:bodyPr/>
        <a:lstStyle/>
        <a:p>
          <a:endParaRPr lang="tr-TR"/>
        </a:p>
      </dgm:t>
    </dgm:pt>
    <dgm:pt modelId="{27ADC472-6EB9-4C56-9998-6DBFF4568F87}">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2400" b="1" dirty="0" smtClean="0">
              <a:solidFill>
                <a:schemeClr val="bg2">
                  <a:lumMod val="10000"/>
                </a:schemeClr>
              </a:solidFill>
            </a:rPr>
            <a:t>d) Kamu hesaplarının standart bir muhasebe sistemi ve genel kabul görmüş muhasebe prensiplerine uygun bir </a:t>
          </a:r>
          <a:r>
            <a:rPr lang="tr-TR" sz="2400" b="1" u="sng" dirty="0" smtClean="0">
              <a:solidFill>
                <a:schemeClr val="bg2">
                  <a:lumMod val="10000"/>
                </a:schemeClr>
              </a:solidFill>
            </a:rPr>
            <a:t>muhasebe düzenine göre </a:t>
          </a:r>
          <a:r>
            <a:rPr lang="tr-TR" sz="2400" b="1" dirty="0" smtClean="0">
              <a:solidFill>
                <a:schemeClr val="bg2">
                  <a:lumMod val="10000"/>
                </a:schemeClr>
              </a:solidFill>
            </a:rPr>
            <a:t>oluşturulması zorunludur.</a:t>
          </a:r>
          <a:endParaRPr lang="tr-TR" sz="2400" b="1" dirty="0">
            <a:solidFill>
              <a:schemeClr val="bg2">
                <a:lumMod val="10000"/>
              </a:schemeClr>
            </a:solidFill>
          </a:endParaRPr>
        </a:p>
      </dgm:t>
    </dgm:pt>
    <dgm:pt modelId="{ED329BC6-8E91-411F-9610-E3CF022C34C5}" type="parTrans" cxnId="{ECE8A994-CB2E-4F38-B25C-FAE8731C2AAF}">
      <dgm:prSet/>
      <dgm:spPr/>
      <dgm:t>
        <a:bodyPr/>
        <a:lstStyle/>
        <a:p>
          <a:endParaRPr lang="tr-TR"/>
        </a:p>
      </dgm:t>
    </dgm:pt>
    <dgm:pt modelId="{5298E334-D774-4FD5-8833-7A31A4137FD1}" type="sibTrans" cxnId="{ECE8A994-CB2E-4F38-B25C-FAE8731C2AAF}">
      <dgm:prSet/>
      <dgm:spPr/>
      <dgm:t>
        <a:bodyPr/>
        <a:lstStyle/>
        <a:p>
          <a:endParaRPr lang="tr-TR"/>
        </a:p>
      </dgm:t>
    </dgm:pt>
    <dgm:pt modelId="{DF9D2071-C126-4B8D-B2E5-35BF36B06B40}">
      <dgm:prSet custT="1"/>
      <dgm:spPr>
        <a:solidFill>
          <a:schemeClr val="accent2">
            <a:lumMod val="75000"/>
            <a:alpha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tr-TR" sz="2400" b="1" dirty="0" smtClean="0">
              <a:solidFill>
                <a:schemeClr val="bg2">
                  <a:lumMod val="10000"/>
                </a:schemeClr>
              </a:solidFill>
            </a:rPr>
            <a:t>Malî saydamlığın sağlanması için gerekli düzenlemelerin yapılması ve önlemlerin alınmasından kamu idareleri sorumlu olup, bu hususlar </a:t>
          </a:r>
          <a:r>
            <a:rPr lang="tr-TR" sz="2400" b="1" u="sng" dirty="0" smtClean="0">
              <a:solidFill>
                <a:schemeClr val="bg2">
                  <a:lumMod val="10000"/>
                </a:schemeClr>
              </a:solidFill>
            </a:rPr>
            <a:t>Maliye Bakanlığınca </a:t>
          </a:r>
          <a:r>
            <a:rPr lang="tr-TR" sz="2400" b="1" dirty="0" smtClean="0">
              <a:solidFill>
                <a:schemeClr val="bg2">
                  <a:lumMod val="10000"/>
                </a:schemeClr>
              </a:solidFill>
            </a:rPr>
            <a:t>izlenir.</a:t>
          </a:r>
          <a:endParaRPr lang="tr-TR" sz="2400" b="1" dirty="0">
            <a:solidFill>
              <a:schemeClr val="bg2">
                <a:lumMod val="10000"/>
              </a:schemeClr>
            </a:solidFill>
          </a:endParaRPr>
        </a:p>
      </dgm:t>
    </dgm:pt>
    <dgm:pt modelId="{05FDF38F-456A-4AE1-8CD9-A185548A2144}" type="parTrans" cxnId="{5D9736DF-2CBE-4FBC-A677-EB0E207ACC8A}">
      <dgm:prSet/>
      <dgm:spPr/>
      <dgm:t>
        <a:bodyPr/>
        <a:lstStyle/>
        <a:p>
          <a:endParaRPr lang="tr-TR"/>
        </a:p>
      </dgm:t>
    </dgm:pt>
    <dgm:pt modelId="{CC08FB5A-F74B-4151-B0D0-717BD50BF9B9}" type="sibTrans" cxnId="{5D9736DF-2CBE-4FBC-A677-EB0E207ACC8A}">
      <dgm:prSet/>
      <dgm:spPr/>
      <dgm:t>
        <a:bodyPr/>
        <a:lstStyle/>
        <a:p>
          <a:endParaRPr lang="tr-TR"/>
        </a:p>
      </dgm:t>
    </dgm:pt>
    <dgm:pt modelId="{BD194443-14FB-4C96-AE1F-E83BEA89FA13}" type="pres">
      <dgm:prSet presAssocID="{6BEDB003-E25C-4DF4-A251-699F2B97E1A3}" presName="Name0" presStyleCnt="0">
        <dgm:presLayoutVars>
          <dgm:dir/>
          <dgm:resizeHandles val="exact"/>
        </dgm:presLayoutVars>
      </dgm:prSet>
      <dgm:spPr/>
      <dgm:t>
        <a:bodyPr/>
        <a:lstStyle/>
        <a:p>
          <a:endParaRPr lang="tr-TR"/>
        </a:p>
      </dgm:t>
    </dgm:pt>
    <dgm:pt modelId="{29C0D182-C1FC-4CB6-947A-44A1F35AC921}" type="pres">
      <dgm:prSet presAssocID="{B4C86660-D744-416B-8B3E-91BFB9CB724B}" presName="node" presStyleLbl="node1" presStyleIdx="0" presStyleCnt="3" custLinFactNeighborX="3500" custLinFactNeighborY="296">
        <dgm:presLayoutVars>
          <dgm:bulletEnabled val="1"/>
        </dgm:presLayoutVars>
      </dgm:prSet>
      <dgm:spPr/>
      <dgm:t>
        <a:bodyPr/>
        <a:lstStyle/>
        <a:p>
          <a:endParaRPr lang="tr-TR"/>
        </a:p>
      </dgm:t>
    </dgm:pt>
    <dgm:pt modelId="{B95B2A6A-8701-4D4E-AE34-03E7B93E7D71}" type="pres">
      <dgm:prSet presAssocID="{CE2D528E-2D15-4B62-B284-E3F9208DAF9F}" presName="sibTrans" presStyleLbl="sibTrans2D1" presStyleIdx="0" presStyleCnt="2"/>
      <dgm:spPr/>
      <dgm:t>
        <a:bodyPr/>
        <a:lstStyle/>
        <a:p>
          <a:endParaRPr lang="tr-TR"/>
        </a:p>
      </dgm:t>
    </dgm:pt>
    <dgm:pt modelId="{4131809B-8B48-4F14-83F4-D00BE9C16E4B}" type="pres">
      <dgm:prSet presAssocID="{CE2D528E-2D15-4B62-B284-E3F9208DAF9F}" presName="connectorText" presStyleLbl="sibTrans2D1" presStyleIdx="0" presStyleCnt="2"/>
      <dgm:spPr/>
      <dgm:t>
        <a:bodyPr/>
        <a:lstStyle/>
        <a:p>
          <a:endParaRPr lang="tr-TR"/>
        </a:p>
      </dgm:t>
    </dgm:pt>
    <dgm:pt modelId="{7E131491-555D-452B-95CC-D1D10D481F74}" type="pres">
      <dgm:prSet presAssocID="{27ADC472-6EB9-4C56-9998-6DBFF4568F87}" presName="node" presStyleLbl="node1" presStyleIdx="1" presStyleCnt="3">
        <dgm:presLayoutVars>
          <dgm:bulletEnabled val="1"/>
        </dgm:presLayoutVars>
      </dgm:prSet>
      <dgm:spPr/>
      <dgm:t>
        <a:bodyPr/>
        <a:lstStyle/>
        <a:p>
          <a:endParaRPr lang="tr-TR"/>
        </a:p>
      </dgm:t>
    </dgm:pt>
    <dgm:pt modelId="{126507A6-CC18-40C0-83E6-05973AC07FB5}" type="pres">
      <dgm:prSet presAssocID="{5298E334-D774-4FD5-8833-7A31A4137FD1}" presName="sibTrans" presStyleLbl="sibTrans2D1" presStyleIdx="1" presStyleCnt="2"/>
      <dgm:spPr/>
      <dgm:t>
        <a:bodyPr/>
        <a:lstStyle/>
        <a:p>
          <a:endParaRPr lang="tr-TR"/>
        </a:p>
      </dgm:t>
    </dgm:pt>
    <dgm:pt modelId="{2498F856-4ED7-423F-A003-11E79E81BDB4}" type="pres">
      <dgm:prSet presAssocID="{5298E334-D774-4FD5-8833-7A31A4137FD1}" presName="connectorText" presStyleLbl="sibTrans2D1" presStyleIdx="1" presStyleCnt="2"/>
      <dgm:spPr/>
      <dgm:t>
        <a:bodyPr/>
        <a:lstStyle/>
        <a:p>
          <a:endParaRPr lang="tr-TR"/>
        </a:p>
      </dgm:t>
    </dgm:pt>
    <dgm:pt modelId="{7F8CCB84-A278-4503-99C1-7C537217561E}" type="pres">
      <dgm:prSet presAssocID="{DF9D2071-C126-4B8D-B2E5-35BF36B06B40}" presName="node" presStyleLbl="node1" presStyleIdx="2" presStyleCnt="3">
        <dgm:presLayoutVars>
          <dgm:bulletEnabled val="1"/>
        </dgm:presLayoutVars>
      </dgm:prSet>
      <dgm:spPr/>
      <dgm:t>
        <a:bodyPr/>
        <a:lstStyle/>
        <a:p>
          <a:endParaRPr lang="tr-TR"/>
        </a:p>
      </dgm:t>
    </dgm:pt>
  </dgm:ptLst>
  <dgm:cxnLst>
    <dgm:cxn modelId="{1AE02D30-5C35-47DC-B197-73F756FBABA2}" type="presOf" srcId="{5298E334-D774-4FD5-8833-7A31A4137FD1}" destId="{126507A6-CC18-40C0-83E6-05973AC07FB5}" srcOrd="0" destOrd="0" presId="urn:microsoft.com/office/officeart/2005/8/layout/process1"/>
    <dgm:cxn modelId="{CFDCEB82-E25F-4B31-8E0C-43E5BF958E03}" type="presOf" srcId="{DF9D2071-C126-4B8D-B2E5-35BF36B06B40}" destId="{7F8CCB84-A278-4503-99C1-7C537217561E}" srcOrd="0" destOrd="0" presId="urn:microsoft.com/office/officeart/2005/8/layout/process1"/>
    <dgm:cxn modelId="{151CCE54-4E8B-48DF-A51A-E7166684ED51}" type="presOf" srcId="{B4C86660-D744-416B-8B3E-91BFB9CB724B}" destId="{29C0D182-C1FC-4CB6-947A-44A1F35AC921}" srcOrd="0" destOrd="0" presId="urn:microsoft.com/office/officeart/2005/8/layout/process1"/>
    <dgm:cxn modelId="{01485E02-6A7F-4A0E-A8AB-3F389CDDA471}" srcId="{6BEDB003-E25C-4DF4-A251-699F2B97E1A3}" destId="{B4C86660-D744-416B-8B3E-91BFB9CB724B}" srcOrd="0" destOrd="0" parTransId="{8A8B93C6-0103-4AE3-82D7-40E8DF6F74D6}" sibTransId="{CE2D528E-2D15-4B62-B284-E3F9208DAF9F}"/>
    <dgm:cxn modelId="{ECE8A994-CB2E-4F38-B25C-FAE8731C2AAF}" srcId="{6BEDB003-E25C-4DF4-A251-699F2B97E1A3}" destId="{27ADC472-6EB9-4C56-9998-6DBFF4568F87}" srcOrd="1" destOrd="0" parTransId="{ED329BC6-8E91-411F-9610-E3CF022C34C5}" sibTransId="{5298E334-D774-4FD5-8833-7A31A4137FD1}"/>
    <dgm:cxn modelId="{37844468-841A-4A63-9D07-53687C504612}" type="presOf" srcId="{27ADC472-6EB9-4C56-9998-6DBFF4568F87}" destId="{7E131491-555D-452B-95CC-D1D10D481F74}" srcOrd="0" destOrd="0" presId="urn:microsoft.com/office/officeart/2005/8/layout/process1"/>
    <dgm:cxn modelId="{5D9736DF-2CBE-4FBC-A677-EB0E207ACC8A}" srcId="{6BEDB003-E25C-4DF4-A251-699F2B97E1A3}" destId="{DF9D2071-C126-4B8D-B2E5-35BF36B06B40}" srcOrd="2" destOrd="0" parTransId="{05FDF38F-456A-4AE1-8CD9-A185548A2144}" sibTransId="{CC08FB5A-F74B-4151-B0D0-717BD50BF9B9}"/>
    <dgm:cxn modelId="{0BF42B24-9CB0-48C0-B446-E0EE49F3F3CD}" type="presOf" srcId="{6BEDB003-E25C-4DF4-A251-699F2B97E1A3}" destId="{BD194443-14FB-4C96-AE1F-E83BEA89FA13}" srcOrd="0" destOrd="0" presId="urn:microsoft.com/office/officeart/2005/8/layout/process1"/>
    <dgm:cxn modelId="{427ADDCC-7301-404B-9B2A-1D8C581046B2}" type="presOf" srcId="{CE2D528E-2D15-4B62-B284-E3F9208DAF9F}" destId="{4131809B-8B48-4F14-83F4-D00BE9C16E4B}" srcOrd="1" destOrd="0" presId="urn:microsoft.com/office/officeart/2005/8/layout/process1"/>
    <dgm:cxn modelId="{C2D50F6D-9FAB-44B2-8174-68BECD33B4B6}" type="presOf" srcId="{CE2D528E-2D15-4B62-B284-E3F9208DAF9F}" destId="{B95B2A6A-8701-4D4E-AE34-03E7B93E7D71}" srcOrd="0" destOrd="0" presId="urn:microsoft.com/office/officeart/2005/8/layout/process1"/>
    <dgm:cxn modelId="{6621B80A-D39E-4C83-8DD4-EFE7FE475654}" type="presOf" srcId="{5298E334-D774-4FD5-8833-7A31A4137FD1}" destId="{2498F856-4ED7-423F-A003-11E79E81BDB4}" srcOrd="1" destOrd="0" presId="urn:microsoft.com/office/officeart/2005/8/layout/process1"/>
    <dgm:cxn modelId="{7B242FE5-5314-48C7-BFE8-989010B78C1B}" type="presParOf" srcId="{BD194443-14FB-4C96-AE1F-E83BEA89FA13}" destId="{29C0D182-C1FC-4CB6-947A-44A1F35AC921}" srcOrd="0" destOrd="0" presId="urn:microsoft.com/office/officeart/2005/8/layout/process1"/>
    <dgm:cxn modelId="{0CC76C0A-5C4E-465F-A102-7DB464B249AE}" type="presParOf" srcId="{BD194443-14FB-4C96-AE1F-E83BEA89FA13}" destId="{B95B2A6A-8701-4D4E-AE34-03E7B93E7D71}" srcOrd="1" destOrd="0" presId="urn:microsoft.com/office/officeart/2005/8/layout/process1"/>
    <dgm:cxn modelId="{7C441173-A1DE-4F0D-92BA-301971AC3CDB}" type="presParOf" srcId="{B95B2A6A-8701-4D4E-AE34-03E7B93E7D71}" destId="{4131809B-8B48-4F14-83F4-D00BE9C16E4B}" srcOrd="0" destOrd="0" presId="urn:microsoft.com/office/officeart/2005/8/layout/process1"/>
    <dgm:cxn modelId="{F71F8119-C6C5-49AD-B6D9-5110974EF713}" type="presParOf" srcId="{BD194443-14FB-4C96-AE1F-E83BEA89FA13}" destId="{7E131491-555D-452B-95CC-D1D10D481F74}" srcOrd="2" destOrd="0" presId="urn:microsoft.com/office/officeart/2005/8/layout/process1"/>
    <dgm:cxn modelId="{0342C672-650C-4860-BAA8-993C44265443}" type="presParOf" srcId="{BD194443-14FB-4C96-AE1F-E83BEA89FA13}" destId="{126507A6-CC18-40C0-83E6-05973AC07FB5}" srcOrd="3" destOrd="0" presId="urn:microsoft.com/office/officeart/2005/8/layout/process1"/>
    <dgm:cxn modelId="{86AF0E39-4C03-448C-A7CF-5A967B480074}" type="presParOf" srcId="{126507A6-CC18-40C0-83E6-05973AC07FB5}" destId="{2498F856-4ED7-423F-A003-11E79E81BDB4}" srcOrd="0" destOrd="0" presId="urn:microsoft.com/office/officeart/2005/8/layout/process1"/>
    <dgm:cxn modelId="{AEB33461-059F-4450-A33C-71F614763BA7}" type="presParOf" srcId="{BD194443-14FB-4C96-AE1F-E83BEA89FA13}" destId="{7F8CCB84-A278-4503-99C1-7C537217561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CA927B7-D8D3-4988-9980-936C5642585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AB04186B-4FE7-4372-97C5-EFACD1A710B4}">
      <dgm:prSet custT="1"/>
      <dgm:spPr>
        <a:solidFill>
          <a:schemeClr val="accent1">
            <a:lumMod val="75000"/>
          </a:schemeClr>
        </a:solidFill>
      </dgm:spPr>
      <dgm:t>
        <a:bodyPr/>
        <a:lstStyle/>
        <a:p>
          <a:pPr rtl="0"/>
          <a:r>
            <a:rPr lang="tr-TR" sz="1800" b="1" dirty="0" smtClean="0"/>
            <a:t>Her türlü kamu kaynağının </a:t>
          </a:r>
          <a:r>
            <a:rPr lang="tr-TR" sz="1800" b="1" dirty="0" smtClean="0">
              <a:solidFill>
                <a:srgbClr val="FFFF00"/>
              </a:solidFill>
            </a:rPr>
            <a:t>elde edilmesi ve kullanılmasında </a:t>
          </a:r>
          <a:r>
            <a:rPr lang="tr-TR" sz="1800" b="1" dirty="0" smtClean="0"/>
            <a:t>görevli ve yetkili olanlar,</a:t>
          </a:r>
          <a:endParaRPr lang="tr-TR" sz="1800" b="1" dirty="0"/>
        </a:p>
      </dgm:t>
    </dgm:pt>
    <dgm:pt modelId="{78BBDADF-4C24-46AA-BD7D-D663574FA9D6}" type="parTrans" cxnId="{42A6112B-0D2C-47D8-BD4B-70ABAD357446}">
      <dgm:prSet/>
      <dgm:spPr/>
      <dgm:t>
        <a:bodyPr/>
        <a:lstStyle/>
        <a:p>
          <a:endParaRPr lang="tr-TR"/>
        </a:p>
      </dgm:t>
    </dgm:pt>
    <dgm:pt modelId="{C8BA361B-5C12-4511-97FA-2981A49CDF33}" type="sibTrans" cxnId="{42A6112B-0D2C-47D8-BD4B-70ABAD357446}">
      <dgm:prSet/>
      <dgm:spPr/>
      <dgm:t>
        <a:bodyPr/>
        <a:lstStyle/>
        <a:p>
          <a:endParaRPr lang="tr-TR"/>
        </a:p>
      </dgm:t>
    </dgm:pt>
    <dgm:pt modelId="{E17CFC80-44B5-4D1A-9D01-632770E6A68F}">
      <dgm:prSet custT="1"/>
      <dgm:spPr>
        <a:solidFill>
          <a:schemeClr val="accent1">
            <a:lumMod val="75000"/>
          </a:schemeClr>
        </a:solidFill>
      </dgm:spPr>
      <dgm:t>
        <a:bodyPr/>
        <a:lstStyle/>
        <a:p>
          <a:pPr rtl="0"/>
          <a:r>
            <a:rPr lang="tr-TR" sz="1800" b="1" dirty="0" smtClean="0"/>
            <a:t>kaynakların etkili, ekonomik, verimli ve </a:t>
          </a:r>
          <a:r>
            <a:rPr lang="tr-TR" sz="1800" b="1" dirty="0" smtClean="0">
              <a:solidFill>
                <a:srgbClr val="FFFF00"/>
              </a:solidFill>
            </a:rPr>
            <a:t>hukuka uygun </a:t>
          </a:r>
          <a:r>
            <a:rPr lang="tr-TR" sz="1800" b="1" dirty="0" smtClean="0"/>
            <a:t>olarak </a:t>
          </a:r>
          <a:endParaRPr lang="tr-TR" sz="1800" b="1" dirty="0"/>
        </a:p>
      </dgm:t>
    </dgm:pt>
    <dgm:pt modelId="{F9FF693D-01F3-45B2-BE70-335E353F286D}" type="parTrans" cxnId="{E2FC1BF1-177C-4E3D-A86C-A3B5E2C2B26B}">
      <dgm:prSet/>
      <dgm:spPr/>
      <dgm:t>
        <a:bodyPr/>
        <a:lstStyle/>
        <a:p>
          <a:endParaRPr lang="tr-TR"/>
        </a:p>
      </dgm:t>
    </dgm:pt>
    <dgm:pt modelId="{06124AF6-DA11-4489-9629-81CD2036EC98}" type="sibTrans" cxnId="{E2FC1BF1-177C-4E3D-A86C-A3B5E2C2B26B}">
      <dgm:prSet/>
      <dgm:spPr/>
      <dgm:t>
        <a:bodyPr/>
        <a:lstStyle/>
        <a:p>
          <a:endParaRPr lang="tr-TR"/>
        </a:p>
      </dgm:t>
    </dgm:pt>
    <dgm:pt modelId="{04BF1809-D5B6-43BD-8E3C-3CDA239B5C47}">
      <dgm:prSet custT="1"/>
      <dgm:spPr>
        <a:solidFill>
          <a:schemeClr val="accent1">
            <a:lumMod val="75000"/>
          </a:schemeClr>
        </a:solidFill>
      </dgm:spPr>
      <dgm:t>
        <a:bodyPr/>
        <a:lstStyle/>
        <a:p>
          <a:pPr rtl="0"/>
          <a:r>
            <a:rPr lang="tr-TR" sz="1800" b="1" dirty="0" smtClean="0"/>
            <a:t>elde edilmesinden, kullanılmasından, muhasebeleştirilmesinden,</a:t>
          </a:r>
          <a:endParaRPr lang="tr-TR" sz="1800" b="1" dirty="0"/>
        </a:p>
      </dgm:t>
    </dgm:pt>
    <dgm:pt modelId="{FE2406BD-AE97-47BE-AE23-801AD74B5CEA}" type="parTrans" cxnId="{FD44697B-F93B-46C5-96B9-45F763FEC2FA}">
      <dgm:prSet/>
      <dgm:spPr/>
      <dgm:t>
        <a:bodyPr/>
        <a:lstStyle/>
        <a:p>
          <a:endParaRPr lang="tr-TR"/>
        </a:p>
      </dgm:t>
    </dgm:pt>
    <dgm:pt modelId="{7C131D8F-E17F-4ED9-A287-44917E96C89D}" type="sibTrans" cxnId="{FD44697B-F93B-46C5-96B9-45F763FEC2FA}">
      <dgm:prSet/>
      <dgm:spPr/>
      <dgm:t>
        <a:bodyPr/>
        <a:lstStyle/>
        <a:p>
          <a:endParaRPr lang="tr-TR"/>
        </a:p>
      </dgm:t>
    </dgm:pt>
    <dgm:pt modelId="{6D70180C-0746-41EB-8983-F1F0C6B0CCD5}">
      <dgm:prSet custT="1"/>
      <dgm:spPr>
        <a:solidFill>
          <a:schemeClr val="accent1">
            <a:lumMod val="75000"/>
          </a:schemeClr>
        </a:solidFill>
      </dgm:spPr>
      <dgm:t>
        <a:bodyPr/>
        <a:lstStyle/>
        <a:p>
          <a:pPr rtl="0"/>
          <a:r>
            <a:rPr lang="tr-TR" sz="1800" b="1" dirty="0" smtClean="0"/>
            <a:t>raporlanmasından ve kötüye kullanılmaması için gerekli önlemlerin alınmasından sorumludur ve</a:t>
          </a:r>
          <a:endParaRPr lang="tr-TR" sz="1800" b="1" dirty="0"/>
        </a:p>
      </dgm:t>
    </dgm:pt>
    <dgm:pt modelId="{490C77E4-C3FA-434B-86B7-6DB9B90E78BF}" type="parTrans" cxnId="{63D772E0-1186-48F9-9747-44B4FB441EFE}">
      <dgm:prSet/>
      <dgm:spPr/>
      <dgm:t>
        <a:bodyPr/>
        <a:lstStyle/>
        <a:p>
          <a:endParaRPr lang="tr-TR"/>
        </a:p>
      </dgm:t>
    </dgm:pt>
    <dgm:pt modelId="{02A38DDD-D896-4AC1-B612-4324EFEE84B4}" type="sibTrans" cxnId="{63D772E0-1186-48F9-9747-44B4FB441EFE}">
      <dgm:prSet/>
      <dgm:spPr/>
      <dgm:t>
        <a:bodyPr/>
        <a:lstStyle/>
        <a:p>
          <a:endParaRPr lang="tr-TR"/>
        </a:p>
      </dgm:t>
    </dgm:pt>
    <dgm:pt modelId="{47110B55-CA84-4865-A232-B2DDD09F46F3}">
      <dgm:prSet custT="1"/>
      <dgm:spPr>
        <a:solidFill>
          <a:schemeClr val="accent1">
            <a:lumMod val="75000"/>
          </a:schemeClr>
        </a:solidFill>
      </dgm:spPr>
      <dgm:t>
        <a:bodyPr/>
        <a:lstStyle/>
        <a:p>
          <a:pPr rtl="0"/>
          <a:r>
            <a:rPr lang="tr-TR" sz="1800" dirty="0" smtClean="0">
              <a:solidFill>
                <a:srgbClr val="FFFF00"/>
              </a:solidFill>
            </a:rPr>
            <a:t> </a:t>
          </a:r>
          <a:r>
            <a:rPr lang="tr-TR" sz="1800" b="1" dirty="0" smtClean="0">
              <a:solidFill>
                <a:srgbClr val="FFFF00"/>
              </a:solidFill>
            </a:rPr>
            <a:t>yetkili kılınmış mercilere </a:t>
          </a:r>
          <a:r>
            <a:rPr lang="tr-TR" sz="1800" b="1" dirty="0" smtClean="0"/>
            <a:t>hesap vermek zorundadır.</a:t>
          </a:r>
          <a:endParaRPr lang="tr-TR" sz="1800" b="1" dirty="0"/>
        </a:p>
      </dgm:t>
    </dgm:pt>
    <dgm:pt modelId="{EE19F2DF-46D8-44B9-BAED-5D7DF09E1E26}" type="parTrans" cxnId="{D3C5D88B-BC79-4A5C-A430-C3333C50CBDB}">
      <dgm:prSet/>
      <dgm:spPr/>
      <dgm:t>
        <a:bodyPr/>
        <a:lstStyle/>
        <a:p>
          <a:endParaRPr lang="tr-TR"/>
        </a:p>
      </dgm:t>
    </dgm:pt>
    <dgm:pt modelId="{095B663D-174E-46C4-B0C4-7EDDEBC04618}" type="sibTrans" cxnId="{D3C5D88B-BC79-4A5C-A430-C3333C50CBDB}">
      <dgm:prSet/>
      <dgm:spPr/>
      <dgm:t>
        <a:bodyPr/>
        <a:lstStyle/>
        <a:p>
          <a:endParaRPr lang="tr-TR"/>
        </a:p>
      </dgm:t>
    </dgm:pt>
    <dgm:pt modelId="{39C2F384-4754-4B57-A659-00D381C5FA85}" type="pres">
      <dgm:prSet presAssocID="{7CA927B7-D8D3-4988-9980-936C56425852}" presName="Name0" presStyleCnt="0">
        <dgm:presLayoutVars>
          <dgm:dir/>
          <dgm:resizeHandles val="exact"/>
        </dgm:presLayoutVars>
      </dgm:prSet>
      <dgm:spPr/>
      <dgm:t>
        <a:bodyPr/>
        <a:lstStyle/>
        <a:p>
          <a:endParaRPr lang="tr-TR"/>
        </a:p>
      </dgm:t>
    </dgm:pt>
    <dgm:pt modelId="{2868B1D5-408A-4BBF-9BFF-42EF318D3C11}" type="pres">
      <dgm:prSet presAssocID="{AB04186B-4FE7-4372-97C5-EFACD1A710B4}" presName="node" presStyleLbl="node1" presStyleIdx="0" presStyleCnt="5">
        <dgm:presLayoutVars>
          <dgm:bulletEnabled val="1"/>
        </dgm:presLayoutVars>
      </dgm:prSet>
      <dgm:spPr/>
      <dgm:t>
        <a:bodyPr/>
        <a:lstStyle/>
        <a:p>
          <a:endParaRPr lang="tr-TR"/>
        </a:p>
      </dgm:t>
    </dgm:pt>
    <dgm:pt modelId="{AB1DDB3F-510B-4450-8747-667E0D45CAAB}" type="pres">
      <dgm:prSet presAssocID="{C8BA361B-5C12-4511-97FA-2981A49CDF33}" presName="sibTrans" presStyleCnt="0"/>
      <dgm:spPr/>
    </dgm:pt>
    <dgm:pt modelId="{D67B5F02-D0FF-46D5-B9FE-F189F27E73C4}" type="pres">
      <dgm:prSet presAssocID="{E17CFC80-44B5-4D1A-9D01-632770E6A68F}" presName="node" presStyleLbl="node1" presStyleIdx="1" presStyleCnt="5">
        <dgm:presLayoutVars>
          <dgm:bulletEnabled val="1"/>
        </dgm:presLayoutVars>
      </dgm:prSet>
      <dgm:spPr/>
      <dgm:t>
        <a:bodyPr/>
        <a:lstStyle/>
        <a:p>
          <a:endParaRPr lang="tr-TR"/>
        </a:p>
      </dgm:t>
    </dgm:pt>
    <dgm:pt modelId="{930383C7-06A6-400D-9030-54BD0B7C66E5}" type="pres">
      <dgm:prSet presAssocID="{06124AF6-DA11-4489-9629-81CD2036EC98}" presName="sibTrans" presStyleCnt="0"/>
      <dgm:spPr/>
    </dgm:pt>
    <dgm:pt modelId="{B7C4079F-9B51-4BBC-83A6-AFFC6A0CA501}" type="pres">
      <dgm:prSet presAssocID="{04BF1809-D5B6-43BD-8E3C-3CDA239B5C47}" presName="node" presStyleLbl="node1" presStyleIdx="2" presStyleCnt="5">
        <dgm:presLayoutVars>
          <dgm:bulletEnabled val="1"/>
        </dgm:presLayoutVars>
      </dgm:prSet>
      <dgm:spPr/>
      <dgm:t>
        <a:bodyPr/>
        <a:lstStyle/>
        <a:p>
          <a:endParaRPr lang="tr-TR"/>
        </a:p>
      </dgm:t>
    </dgm:pt>
    <dgm:pt modelId="{A6681763-198B-4A2D-8818-6630A4392B05}" type="pres">
      <dgm:prSet presAssocID="{7C131D8F-E17F-4ED9-A287-44917E96C89D}" presName="sibTrans" presStyleCnt="0"/>
      <dgm:spPr/>
    </dgm:pt>
    <dgm:pt modelId="{DDF36C37-2591-4CFA-A082-37624B41599C}" type="pres">
      <dgm:prSet presAssocID="{6D70180C-0746-41EB-8983-F1F0C6B0CCD5}" presName="node" presStyleLbl="node1" presStyleIdx="3" presStyleCnt="5" custScaleX="107201">
        <dgm:presLayoutVars>
          <dgm:bulletEnabled val="1"/>
        </dgm:presLayoutVars>
      </dgm:prSet>
      <dgm:spPr/>
      <dgm:t>
        <a:bodyPr/>
        <a:lstStyle/>
        <a:p>
          <a:endParaRPr lang="tr-TR"/>
        </a:p>
      </dgm:t>
    </dgm:pt>
    <dgm:pt modelId="{4397B6B2-7806-4115-8D5B-F0430D10BE21}" type="pres">
      <dgm:prSet presAssocID="{02A38DDD-D896-4AC1-B612-4324EFEE84B4}" presName="sibTrans" presStyleCnt="0"/>
      <dgm:spPr/>
    </dgm:pt>
    <dgm:pt modelId="{7322161B-0AB9-47B9-A604-CF998579AEC5}" type="pres">
      <dgm:prSet presAssocID="{47110B55-CA84-4865-A232-B2DDD09F46F3}" presName="node" presStyleLbl="node1" presStyleIdx="4" presStyleCnt="5">
        <dgm:presLayoutVars>
          <dgm:bulletEnabled val="1"/>
        </dgm:presLayoutVars>
      </dgm:prSet>
      <dgm:spPr/>
      <dgm:t>
        <a:bodyPr/>
        <a:lstStyle/>
        <a:p>
          <a:endParaRPr lang="tr-TR"/>
        </a:p>
      </dgm:t>
    </dgm:pt>
  </dgm:ptLst>
  <dgm:cxnLst>
    <dgm:cxn modelId="{FD44697B-F93B-46C5-96B9-45F763FEC2FA}" srcId="{7CA927B7-D8D3-4988-9980-936C56425852}" destId="{04BF1809-D5B6-43BD-8E3C-3CDA239B5C47}" srcOrd="2" destOrd="0" parTransId="{FE2406BD-AE97-47BE-AE23-801AD74B5CEA}" sibTransId="{7C131D8F-E17F-4ED9-A287-44917E96C89D}"/>
    <dgm:cxn modelId="{D3C5D88B-BC79-4A5C-A430-C3333C50CBDB}" srcId="{7CA927B7-D8D3-4988-9980-936C56425852}" destId="{47110B55-CA84-4865-A232-B2DDD09F46F3}" srcOrd="4" destOrd="0" parTransId="{EE19F2DF-46D8-44B9-BAED-5D7DF09E1E26}" sibTransId="{095B663D-174E-46C4-B0C4-7EDDEBC04618}"/>
    <dgm:cxn modelId="{E1DB1B5A-0C3B-485A-A7BE-F9D782BDF39E}" type="presOf" srcId="{E17CFC80-44B5-4D1A-9D01-632770E6A68F}" destId="{D67B5F02-D0FF-46D5-B9FE-F189F27E73C4}" srcOrd="0" destOrd="0" presId="urn:microsoft.com/office/officeart/2005/8/layout/hList6"/>
    <dgm:cxn modelId="{42A6112B-0D2C-47D8-BD4B-70ABAD357446}" srcId="{7CA927B7-D8D3-4988-9980-936C56425852}" destId="{AB04186B-4FE7-4372-97C5-EFACD1A710B4}" srcOrd="0" destOrd="0" parTransId="{78BBDADF-4C24-46AA-BD7D-D663574FA9D6}" sibTransId="{C8BA361B-5C12-4511-97FA-2981A49CDF33}"/>
    <dgm:cxn modelId="{8189F404-49B5-4487-A672-BF26E2D518B1}" type="presOf" srcId="{AB04186B-4FE7-4372-97C5-EFACD1A710B4}" destId="{2868B1D5-408A-4BBF-9BFF-42EF318D3C11}" srcOrd="0" destOrd="0" presId="urn:microsoft.com/office/officeart/2005/8/layout/hList6"/>
    <dgm:cxn modelId="{63D772E0-1186-48F9-9747-44B4FB441EFE}" srcId="{7CA927B7-D8D3-4988-9980-936C56425852}" destId="{6D70180C-0746-41EB-8983-F1F0C6B0CCD5}" srcOrd="3" destOrd="0" parTransId="{490C77E4-C3FA-434B-86B7-6DB9B90E78BF}" sibTransId="{02A38DDD-D896-4AC1-B612-4324EFEE84B4}"/>
    <dgm:cxn modelId="{3300433A-C499-4F65-BF3B-714594D0707E}" type="presOf" srcId="{47110B55-CA84-4865-A232-B2DDD09F46F3}" destId="{7322161B-0AB9-47B9-A604-CF998579AEC5}" srcOrd="0" destOrd="0" presId="urn:microsoft.com/office/officeart/2005/8/layout/hList6"/>
    <dgm:cxn modelId="{E2FC1BF1-177C-4E3D-A86C-A3B5E2C2B26B}" srcId="{7CA927B7-D8D3-4988-9980-936C56425852}" destId="{E17CFC80-44B5-4D1A-9D01-632770E6A68F}" srcOrd="1" destOrd="0" parTransId="{F9FF693D-01F3-45B2-BE70-335E353F286D}" sibTransId="{06124AF6-DA11-4489-9629-81CD2036EC98}"/>
    <dgm:cxn modelId="{8BEF09A4-3016-4043-86BF-C01812D880D9}" type="presOf" srcId="{04BF1809-D5B6-43BD-8E3C-3CDA239B5C47}" destId="{B7C4079F-9B51-4BBC-83A6-AFFC6A0CA501}" srcOrd="0" destOrd="0" presId="urn:microsoft.com/office/officeart/2005/8/layout/hList6"/>
    <dgm:cxn modelId="{A8EF6F00-3B4A-4458-9D7B-69F7FB220EFA}" type="presOf" srcId="{6D70180C-0746-41EB-8983-F1F0C6B0CCD5}" destId="{DDF36C37-2591-4CFA-A082-37624B41599C}" srcOrd="0" destOrd="0" presId="urn:microsoft.com/office/officeart/2005/8/layout/hList6"/>
    <dgm:cxn modelId="{9B86C741-8291-434A-960C-E74BDBE17A4D}" type="presOf" srcId="{7CA927B7-D8D3-4988-9980-936C56425852}" destId="{39C2F384-4754-4B57-A659-00D381C5FA85}" srcOrd="0" destOrd="0" presId="urn:microsoft.com/office/officeart/2005/8/layout/hList6"/>
    <dgm:cxn modelId="{259F32B0-A5A8-4AEF-8E98-8C16395EDC5B}" type="presParOf" srcId="{39C2F384-4754-4B57-A659-00D381C5FA85}" destId="{2868B1D5-408A-4BBF-9BFF-42EF318D3C11}" srcOrd="0" destOrd="0" presId="urn:microsoft.com/office/officeart/2005/8/layout/hList6"/>
    <dgm:cxn modelId="{69800D32-5F7B-4269-B37F-7950BA2A6FD0}" type="presParOf" srcId="{39C2F384-4754-4B57-A659-00D381C5FA85}" destId="{AB1DDB3F-510B-4450-8747-667E0D45CAAB}" srcOrd="1" destOrd="0" presId="urn:microsoft.com/office/officeart/2005/8/layout/hList6"/>
    <dgm:cxn modelId="{3BCD3CF9-00EE-489D-9E61-8BDB54CC274D}" type="presParOf" srcId="{39C2F384-4754-4B57-A659-00D381C5FA85}" destId="{D67B5F02-D0FF-46D5-B9FE-F189F27E73C4}" srcOrd="2" destOrd="0" presId="urn:microsoft.com/office/officeart/2005/8/layout/hList6"/>
    <dgm:cxn modelId="{6C20E868-3D66-4FE2-AD17-F43E2E34D1E4}" type="presParOf" srcId="{39C2F384-4754-4B57-A659-00D381C5FA85}" destId="{930383C7-06A6-400D-9030-54BD0B7C66E5}" srcOrd="3" destOrd="0" presId="urn:microsoft.com/office/officeart/2005/8/layout/hList6"/>
    <dgm:cxn modelId="{2EFC2AF0-4A06-462F-A926-47A9BC572AF6}" type="presParOf" srcId="{39C2F384-4754-4B57-A659-00D381C5FA85}" destId="{B7C4079F-9B51-4BBC-83A6-AFFC6A0CA501}" srcOrd="4" destOrd="0" presId="urn:microsoft.com/office/officeart/2005/8/layout/hList6"/>
    <dgm:cxn modelId="{91E8EAB2-5B59-4A57-834A-F078C13A54A9}" type="presParOf" srcId="{39C2F384-4754-4B57-A659-00D381C5FA85}" destId="{A6681763-198B-4A2D-8818-6630A4392B05}" srcOrd="5" destOrd="0" presId="urn:microsoft.com/office/officeart/2005/8/layout/hList6"/>
    <dgm:cxn modelId="{9A522DA8-151C-4AD1-B2EB-D7049F4BD999}" type="presParOf" srcId="{39C2F384-4754-4B57-A659-00D381C5FA85}" destId="{DDF36C37-2591-4CFA-A082-37624B41599C}" srcOrd="6" destOrd="0" presId="urn:microsoft.com/office/officeart/2005/8/layout/hList6"/>
    <dgm:cxn modelId="{A7167483-AA91-4572-B4D2-108A48D6E4BC}" type="presParOf" srcId="{39C2F384-4754-4B57-A659-00D381C5FA85}" destId="{4397B6B2-7806-4115-8D5B-F0430D10BE21}" srcOrd="7" destOrd="0" presId="urn:microsoft.com/office/officeart/2005/8/layout/hList6"/>
    <dgm:cxn modelId="{A8C7C5F2-CFCC-45F3-ABDB-040A532C4769}" type="presParOf" srcId="{39C2F384-4754-4B57-A659-00D381C5FA85}" destId="{7322161B-0AB9-47B9-A604-CF998579AEC5}"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3B5BB14-24D9-4589-B4A9-9BC74BFD350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A92BA740-3217-4BE2-9C9A-31F35F622B2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smtClean="0"/>
            <a:t>Bakan</a:t>
          </a:r>
          <a:endParaRPr lang="tr-TR" sz="2800" dirty="0"/>
        </a:p>
      </dgm:t>
    </dgm:pt>
    <dgm:pt modelId="{0508F4A2-1A62-45B5-96CF-E5834A01EC0B}" type="parTrans" cxnId="{C4ABBFFA-6215-4A0E-BF3B-19D9DDFC6D7F}">
      <dgm:prSet/>
      <dgm:spPr/>
      <dgm:t>
        <a:bodyPr/>
        <a:lstStyle/>
        <a:p>
          <a:endParaRPr lang="tr-TR" sz="2800"/>
        </a:p>
      </dgm:t>
    </dgm:pt>
    <dgm:pt modelId="{E0F97662-B23A-4BA5-B0B7-807DA7BB2CF8}" type="sibTrans" cxnId="{C4ABBFFA-6215-4A0E-BF3B-19D9DDFC6D7F}">
      <dgm:prSet/>
      <dgm:spPr/>
      <dgm:t>
        <a:bodyPr/>
        <a:lstStyle/>
        <a:p>
          <a:endParaRPr lang="tr-TR" sz="2800"/>
        </a:p>
      </dgm:t>
    </dgm:pt>
    <dgm:pt modelId="{C63B6C1D-FE4F-46EC-95F6-ABB92FCAD0C7}">
      <dgm:prSet custT="1"/>
      <dgm:spPr>
        <a:gradFill flip="none" rotWithShape="1">
          <a:gsLst>
            <a:gs pos="0">
              <a:schemeClr val="accent1">
                <a:hueOff val="0"/>
                <a:satOff val="0"/>
                <a:lumOff val="0"/>
                <a:alphaOff val="0"/>
                <a:tint val="65000"/>
                <a:lumMod val="110000"/>
              </a:schemeClr>
            </a:gs>
            <a:gs pos="88000">
              <a:schemeClr val="accent1">
                <a:hueOff val="0"/>
                <a:satOff val="0"/>
                <a:lumOff val="0"/>
                <a:alphaOff val="0"/>
                <a:tint val="90000"/>
              </a:schemeClr>
            </a:gs>
          </a:gsLst>
          <a:path path="circle">
            <a:fillToRect l="50000" t="50000" r="50000" b="50000"/>
          </a:path>
          <a:tileRect/>
        </a:gradFill>
        <a:ln>
          <a:noFill/>
        </a:ln>
        <a:effectLst>
          <a:innerShdw blurRad="114300">
            <a:prstClr val="black"/>
          </a:innerShdw>
        </a:effectLst>
        <a:scene3d>
          <a:camera prst="orthographicFront">
            <a:rot lat="0" lon="0" rev="0"/>
          </a:camera>
          <a:lightRig rig="balanced" dir="t">
            <a:rot lat="0" lon="0" rev="8700000"/>
          </a:lightRig>
        </a:scene3d>
        <a:sp3d>
          <a:bevelT w="190500" h="38100"/>
        </a:sp3d>
      </dgm:spPr>
      <dgm:t>
        <a:bodyPr/>
        <a:lstStyle/>
        <a:p>
          <a:pPr rtl="0"/>
          <a:r>
            <a:rPr lang="tr-TR" sz="2800" dirty="0" smtClean="0"/>
            <a:t>Üst yönetici</a:t>
          </a:r>
          <a:endParaRPr lang="tr-TR" sz="2800" dirty="0"/>
        </a:p>
      </dgm:t>
    </dgm:pt>
    <dgm:pt modelId="{E2A22326-176C-4B6A-8CFB-3A1DFDDF0C66}" type="parTrans" cxnId="{A4B2854D-D76A-4A9A-A60F-A3E5D2E3F29C}">
      <dgm:prSet/>
      <dgm:spPr/>
      <dgm:t>
        <a:bodyPr/>
        <a:lstStyle/>
        <a:p>
          <a:endParaRPr lang="tr-TR" sz="2800"/>
        </a:p>
      </dgm:t>
    </dgm:pt>
    <dgm:pt modelId="{645FB7C7-8AA1-4137-AE0A-455D497878CC}" type="sibTrans" cxnId="{A4B2854D-D76A-4A9A-A60F-A3E5D2E3F29C}">
      <dgm:prSet/>
      <dgm:spPr/>
      <dgm:t>
        <a:bodyPr/>
        <a:lstStyle/>
        <a:p>
          <a:endParaRPr lang="tr-TR" sz="2800"/>
        </a:p>
      </dgm:t>
    </dgm:pt>
    <dgm:pt modelId="{64A43473-EEF5-4B6C-8484-0E62525F983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smtClean="0"/>
            <a:t>Harcama yetkilisi</a:t>
          </a:r>
          <a:endParaRPr lang="tr-TR" sz="2800" dirty="0"/>
        </a:p>
      </dgm:t>
    </dgm:pt>
    <dgm:pt modelId="{F509A3BC-E1E3-4320-A891-769E31F47B47}" type="parTrans" cxnId="{E97D1EFD-A9AA-49A7-8B3C-76ECDC947F68}">
      <dgm:prSet/>
      <dgm:spPr/>
      <dgm:t>
        <a:bodyPr/>
        <a:lstStyle/>
        <a:p>
          <a:endParaRPr lang="tr-TR" sz="2800"/>
        </a:p>
      </dgm:t>
    </dgm:pt>
    <dgm:pt modelId="{19DE1CC1-BA89-4744-B22C-22B4378CD098}" type="sibTrans" cxnId="{E97D1EFD-A9AA-49A7-8B3C-76ECDC947F68}">
      <dgm:prSet/>
      <dgm:spPr/>
      <dgm:t>
        <a:bodyPr/>
        <a:lstStyle/>
        <a:p>
          <a:endParaRPr lang="tr-TR" sz="2800"/>
        </a:p>
      </dgm:t>
    </dgm:pt>
    <dgm:pt modelId="{1CE5C327-8CFD-4C33-9B99-2E377357424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smtClean="0"/>
            <a:t>Gerçekleştirme görevlisi</a:t>
          </a:r>
          <a:endParaRPr lang="tr-TR" sz="2800" dirty="0"/>
        </a:p>
      </dgm:t>
    </dgm:pt>
    <dgm:pt modelId="{58A71766-7910-47EB-8D5C-DE43B6993C9F}" type="parTrans" cxnId="{F2031AD0-BB47-4C57-B922-16F7D0E92CEA}">
      <dgm:prSet/>
      <dgm:spPr/>
      <dgm:t>
        <a:bodyPr/>
        <a:lstStyle/>
        <a:p>
          <a:endParaRPr lang="tr-TR" sz="2800"/>
        </a:p>
      </dgm:t>
    </dgm:pt>
    <dgm:pt modelId="{E51E6BBE-15D7-45E7-AAF5-95ECE662FA90}" type="sibTrans" cxnId="{F2031AD0-BB47-4C57-B922-16F7D0E92CEA}">
      <dgm:prSet/>
      <dgm:spPr/>
      <dgm:t>
        <a:bodyPr/>
        <a:lstStyle/>
        <a:p>
          <a:endParaRPr lang="tr-TR" sz="2800"/>
        </a:p>
      </dgm:t>
    </dgm:pt>
    <dgm:pt modelId="{70CEDE2C-9D49-4224-B39E-646795F85A72}">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smtClean="0"/>
            <a:t>Mali hizmetler </a:t>
          </a:r>
          <a:r>
            <a:rPr lang="tr-TR" sz="2800" smtClean="0"/>
            <a:t>birimi (SGB) </a:t>
          </a:r>
          <a:r>
            <a:rPr lang="tr-TR" sz="2800" dirty="0" smtClean="0"/>
            <a:t>yöneticisi</a:t>
          </a:r>
          <a:endParaRPr lang="tr-TR" sz="2800" dirty="0"/>
        </a:p>
      </dgm:t>
    </dgm:pt>
    <dgm:pt modelId="{463175A4-4B65-4B6B-85B0-83AEDA06132D}" type="parTrans" cxnId="{775D698A-E68A-436F-88CF-AAD2644CE019}">
      <dgm:prSet/>
      <dgm:spPr/>
      <dgm:t>
        <a:bodyPr/>
        <a:lstStyle/>
        <a:p>
          <a:endParaRPr lang="tr-TR" sz="2800"/>
        </a:p>
      </dgm:t>
    </dgm:pt>
    <dgm:pt modelId="{40CCBA82-F4BC-4F4F-A350-549E096D3806}" type="sibTrans" cxnId="{775D698A-E68A-436F-88CF-AAD2644CE019}">
      <dgm:prSet/>
      <dgm:spPr/>
      <dgm:t>
        <a:bodyPr/>
        <a:lstStyle/>
        <a:p>
          <a:endParaRPr lang="tr-TR" sz="2800"/>
        </a:p>
      </dgm:t>
    </dgm:pt>
    <dgm:pt modelId="{601BF3DF-B8C0-44DC-9A9A-E4F5580F2085}">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smtClean="0"/>
            <a:t>Mali hizmetler uzmanı</a:t>
          </a:r>
          <a:endParaRPr lang="tr-TR" sz="2800" dirty="0"/>
        </a:p>
      </dgm:t>
    </dgm:pt>
    <dgm:pt modelId="{54503E60-6493-4F31-B7A3-5F7A133B3B58}" type="parTrans" cxnId="{04FAFEC1-E9DB-4AC8-9D93-9D179730C0EA}">
      <dgm:prSet/>
      <dgm:spPr/>
      <dgm:t>
        <a:bodyPr/>
        <a:lstStyle/>
        <a:p>
          <a:endParaRPr lang="tr-TR" sz="2800"/>
        </a:p>
      </dgm:t>
    </dgm:pt>
    <dgm:pt modelId="{BDBF8356-6496-41A0-BF84-48EDF099599C}" type="sibTrans" cxnId="{04FAFEC1-E9DB-4AC8-9D93-9D179730C0EA}">
      <dgm:prSet/>
      <dgm:spPr/>
      <dgm:t>
        <a:bodyPr/>
        <a:lstStyle/>
        <a:p>
          <a:endParaRPr lang="tr-TR" sz="2800"/>
        </a:p>
      </dgm:t>
    </dgm:pt>
    <dgm:pt modelId="{2FB9CE9C-2F8C-4F37-944D-82EE7B14B3D7}">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smtClean="0"/>
            <a:t>Muhasebe yetkilisi</a:t>
          </a:r>
          <a:endParaRPr lang="tr-TR" sz="2800" dirty="0"/>
        </a:p>
      </dgm:t>
    </dgm:pt>
    <dgm:pt modelId="{DBEBC10D-8A8C-4E8C-9F27-4FC343BE7657}" type="parTrans" cxnId="{127D4EB1-B855-43FA-9DB9-17A6347E4F08}">
      <dgm:prSet/>
      <dgm:spPr/>
      <dgm:t>
        <a:bodyPr/>
        <a:lstStyle/>
        <a:p>
          <a:endParaRPr lang="tr-TR" sz="2800"/>
        </a:p>
      </dgm:t>
    </dgm:pt>
    <dgm:pt modelId="{48AB2BAD-2A00-403A-80E8-187A7CC880D6}" type="sibTrans" cxnId="{127D4EB1-B855-43FA-9DB9-17A6347E4F08}">
      <dgm:prSet/>
      <dgm:spPr/>
      <dgm:t>
        <a:bodyPr/>
        <a:lstStyle/>
        <a:p>
          <a:endParaRPr lang="tr-TR" sz="2800"/>
        </a:p>
      </dgm:t>
    </dgm:pt>
    <dgm:pt modelId="{0238A3A5-7AA3-4112-8766-A7D4EF0448F9}">
      <dgm:prSet custT="1"/>
      <dgm:spPr/>
      <dgm:t>
        <a:bodyPr/>
        <a:lstStyle/>
        <a:p>
          <a:pPr rtl="0"/>
          <a:r>
            <a:rPr lang="tr-TR" sz="2800" dirty="0" smtClean="0"/>
            <a:t>İç denetçi</a:t>
          </a:r>
          <a:endParaRPr lang="tr-TR" sz="2800" dirty="0"/>
        </a:p>
      </dgm:t>
    </dgm:pt>
    <dgm:pt modelId="{34C02A4A-D770-41C5-9819-12295240410E}" type="parTrans" cxnId="{372F4EB0-DF49-4C62-9958-1B52D73CAAED}">
      <dgm:prSet/>
      <dgm:spPr/>
      <dgm:t>
        <a:bodyPr/>
        <a:lstStyle/>
        <a:p>
          <a:endParaRPr lang="tr-TR" sz="2800"/>
        </a:p>
      </dgm:t>
    </dgm:pt>
    <dgm:pt modelId="{BB396CBB-D556-468F-9A39-22A037BC7700}" type="sibTrans" cxnId="{372F4EB0-DF49-4C62-9958-1B52D73CAAED}">
      <dgm:prSet/>
      <dgm:spPr/>
      <dgm:t>
        <a:bodyPr/>
        <a:lstStyle/>
        <a:p>
          <a:endParaRPr lang="tr-TR" sz="2800"/>
        </a:p>
      </dgm:t>
    </dgm:pt>
    <dgm:pt modelId="{70EB13D9-B296-41EF-8557-73B43EC25EEA}">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sz="2800" dirty="0" smtClean="0"/>
            <a:t>Dış denetçi</a:t>
          </a:r>
          <a:endParaRPr lang="tr-TR" sz="2800" dirty="0"/>
        </a:p>
      </dgm:t>
    </dgm:pt>
    <dgm:pt modelId="{F0D3D244-6753-4651-B585-07577C2B252D}" type="parTrans" cxnId="{7FF0C8E9-88BC-4117-A24E-E7ECEBBD5C9D}">
      <dgm:prSet/>
      <dgm:spPr/>
      <dgm:t>
        <a:bodyPr/>
        <a:lstStyle/>
        <a:p>
          <a:endParaRPr lang="tr-TR" sz="2800"/>
        </a:p>
      </dgm:t>
    </dgm:pt>
    <dgm:pt modelId="{BA1AF2E2-BA8C-4885-BF7E-74EE935AFE1D}" type="sibTrans" cxnId="{7FF0C8E9-88BC-4117-A24E-E7ECEBBD5C9D}">
      <dgm:prSet/>
      <dgm:spPr/>
      <dgm:t>
        <a:bodyPr/>
        <a:lstStyle/>
        <a:p>
          <a:endParaRPr lang="tr-TR" sz="2800"/>
        </a:p>
      </dgm:t>
    </dgm:pt>
    <dgm:pt modelId="{2F925C71-572D-4020-BD6B-3A91161E949B}" type="pres">
      <dgm:prSet presAssocID="{13B5BB14-24D9-4589-B4A9-9BC74BFD350C}" presName="linear" presStyleCnt="0">
        <dgm:presLayoutVars>
          <dgm:animLvl val="lvl"/>
          <dgm:resizeHandles val="exact"/>
        </dgm:presLayoutVars>
      </dgm:prSet>
      <dgm:spPr/>
      <dgm:t>
        <a:bodyPr/>
        <a:lstStyle/>
        <a:p>
          <a:endParaRPr lang="tr-TR"/>
        </a:p>
      </dgm:t>
    </dgm:pt>
    <dgm:pt modelId="{7521606E-D939-47E2-AE71-4A6F541E007B}" type="pres">
      <dgm:prSet presAssocID="{A92BA740-3217-4BE2-9C9A-31F35F622B21}" presName="parentText" presStyleLbl="node1" presStyleIdx="0" presStyleCnt="9" custLinFactY="-5184" custLinFactNeighborX="-136" custLinFactNeighborY="-100000">
        <dgm:presLayoutVars>
          <dgm:chMax val="0"/>
          <dgm:bulletEnabled val="1"/>
        </dgm:presLayoutVars>
      </dgm:prSet>
      <dgm:spPr/>
      <dgm:t>
        <a:bodyPr/>
        <a:lstStyle/>
        <a:p>
          <a:endParaRPr lang="tr-TR"/>
        </a:p>
      </dgm:t>
    </dgm:pt>
    <dgm:pt modelId="{2133C756-9B64-4CA7-8AA8-D7C4F423CD26}" type="pres">
      <dgm:prSet presAssocID="{E0F97662-B23A-4BA5-B0B7-807DA7BB2CF8}" presName="spacer" presStyleCnt="0"/>
      <dgm:spPr/>
    </dgm:pt>
    <dgm:pt modelId="{F1B48E5A-BD77-4AF0-B38B-AC3AEE3BD1AF}" type="pres">
      <dgm:prSet presAssocID="{C63B6C1D-FE4F-46EC-95F6-ABB92FCAD0C7}" presName="parentText" presStyleLbl="node1" presStyleIdx="1" presStyleCnt="9">
        <dgm:presLayoutVars>
          <dgm:chMax val="0"/>
          <dgm:bulletEnabled val="1"/>
        </dgm:presLayoutVars>
      </dgm:prSet>
      <dgm:spPr/>
      <dgm:t>
        <a:bodyPr/>
        <a:lstStyle/>
        <a:p>
          <a:endParaRPr lang="tr-TR"/>
        </a:p>
      </dgm:t>
    </dgm:pt>
    <dgm:pt modelId="{8C43B73C-3622-4AC8-A7BB-B71CC6A18CF3}" type="pres">
      <dgm:prSet presAssocID="{645FB7C7-8AA1-4137-AE0A-455D497878CC}" presName="spacer" presStyleCnt="0"/>
      <dgm:spPr/>
    </dgm:pt>
    <dgm:pt modelId="{7F39CBE5-4B60-42EF-8A1B-360B88B7E2D9}" type="pres">
      <dgm:prSet presAssocID="{64A43473-EEF5-4B6C-8484-0E62525F9831}" presName="parentText" presStyleLbl="node1" presStyleIdx="2" presStyleCnt="9">
        <dgm:presLayoutVars>
          <dgm:chMax val="0"/>
          <dgm:bulletEnabled val="1"/>
        </dgm:presLayoutVars>
      </dgm:prSet>
      <dgm:spPr/>
      <dgm:t>
        <a:bodyPr/>
        <a:lstStyle/>
        <a:p>
          <a:endParaRPr lang="tr-TR"/>
        </a:p>
      </dgm:t>
    </dgm:pt>
    <dgm:pt modelId="{D1829BD7-966E-4B83-9B60-9092378AB627}" type="pres">
      <dgm:prSet presAssocID="{19DE1CC1-BA89-4744-B22C-22B4378CD098}" presName="spacer" presStyleCnt="0"/>
      <dgm:spPr/>
    </dgm:pt>
    <dgm:pt modelId="{23AFC05C-6E00-4410-978C-6EECE7C7BBDA}" type="pres">
      <dgm:prSet presAssocID="{1CE5C327-8CFD-4C33-9B99-2E377357424C}" presName="parentText" presStyleLbl="node1" presStyleIdx="3" presStyleCnt="9" custLinFactNeighborY="-71184">
        <dgm:presLayoutVars>
          <dgm:chMax val="0"/>
          <dgm:bulletEnabled val="1"/>
        </dgm:presLayoutVars>
      </dgm:prSet>
      <dgm:spPr/>
      <dgm:t>
        <a:bodyPr/>
        <a:lstStyle/>
        <a:p>
          <a:endParaRPr lang="tr-TR"/>
        </a:p>
      </dgm:t>
    </dgm:pt>
    <dgm:pt modelId="{EFD46712-D3BD-4F05-967A-8D5BEFB415EF}" type="pres">
      <dgm:prSet presAssocID="{E51E6BBE-15D7-45E7-AAF5-95ECE662FA90}" presName="spacer" presStyleCnt="0"/>
      <dgm:spPr/>
    </dgm:pt>
    <dgm:pt modelId="{CAA58F92-4FD8-4EC6-A9F9-253D6FFB280E}" type="pres">
      <dgm:prSet presAssocID="{70CEDE2C-9D49-4224-B39E-646795F85A72}" presName="parentText" presStyleLbl="node1" presStyleIdx="4" presStyleCnt="9" custLinFactY="-274" custLinFactNeighborY="-100000">
        <dgm:presLayoutVars>
          <dgm:chMax val="0"/>
          <dgm:bulletEnabled val="1"/>
        </dgm:presLayoutVars>
      </dgm:prSet>
      <dgm:spPr/>
      <dgm:t>
        <a:bodyPr/>
        <a:lstStyle/>
        <a:p>
          <a:endParaRPr lang="tr-TR"/>
        </a:p>
      </dgm:t>
    </dgm:pt>
    <dgm:pt modelId="{94516850-0EFC-415A-8A9E-C48CF758BFCC}" type="pres">
      <dgm:prSet presAssocID="{40CCBA82-F4BC-4F4F-A350-549E096D3806}" presName="spacer" presStyleCnt="0"/>
      <dgm:spPr/>
    </dgm:pt>
    <dgm:pt modelId="{92DBDC75-43D7-48B4-BCFC-8A5E1D86468E}" type="pres">
      <dgm:prSet presAssocID="{601BF3DF-B8C0-44DC-9A9A-E4F5580F2085}" presName="parentText" presStyleLbl="node1" presStyleIdx="5" presStyleCnt="9">
        <dgm:presLayoutVars>
          <dgm:chMax val="0"/>
          <dgm:bulletEnabled val="1"/>
        </dgm:presLayoutVars>
      </dgm:prSet>
      <dgm:spPr/>
      <dgm:t>
        <a:bodyPr/>
        <a:lstStyle/>
        <a:p>
          <a:endParaRPr lang="tr-TR"/>
        </a:p>
      </dgm:t>
    </dgm:pt>
    <dgm:pt modelId="{DBB10A2F-34E4-4ADB-A261-3955B15563A6}" type="pres">
      <dgm:prSet presAssocID="{BDBF8356-6496-41A0-BF84-48EDF099599C}" presName="spacer" presStyleCnt="0"/>
      <dgm:spPr/>
    </dgm:pt>
    <dgm:pt modelId="{D8AD5D3A-D7AB-4831-BCCB-900841298182}" type="pres">
      <dgm:prSet presAssocID="{2FB9CE9C-2F8C-4F37-944D-82EE7B14B3D7}" presName="parentText" presStyleLbl="node1" presStyleIdx="6" presStyleCnt="9">
        <dgm:presLayoutVars>
          <dgm:chMax val="0"/>
          <dgm:bulletEnabled val="1"/>
        </dgm:presLayoutVars>
      </dgm:prSet>
      <dgm:spPr/>
      <dgm:t>
        <a:bodyPr/>
        <a:lstStyle/>
        <a:p>
          <a:endParaRPr lang="tr-TR"/>
        </a:p>
      </dgm:t>
    </dgm:pt>
    <dgm:pt modelId="{898806B3-5437-4D93-8299-F641FCC62A54}" type="pres">
      <dgm:prSet presAssocID="{48AB2BAD-2A00-403A-80E8-187A7CC880D6}" presName="spacer" presStyleCnt="0"/>
      <dgm:spPr/>
    </dgm:pt>
    <dgm:pt modelId="{B9CADB1B-79A4-40DD-8FD4-9FE7692FB3C4}" type="pres">
      <dgm:prSet presAssocID="{0238A3A5-7AA3-4112-8766-A7D4EF0448F9}" presName="parentText" presStyleLbl="node1" presStyleIdx="7" presStyleCnt="9" custLinFactY="-10120" custLinFactNeighborY="-100000">
        <dgm:presLayoutVars>
          <dgm:chMax val="0"/>
          <dgm:bulletEnabled val="1"/>
        </dgm:presLayoutVars>
      </dgm:prSet>
      <dgm:spPr/>
      <dgm:t>
        <a:bodyPr/>
        <a:lstStyle/>
        <a:p>
          <a:endParaRPr lang="tr-TR"/>
        </a:p>
      </dgm:t>
    </dgm:pt>
    <dgm:pt modelId="{E94BE376-88C7-490F-BD96-B701C2FCA398}" type="pres">
      <dgm:prSet presAssocID="{BB396CBB-D556-468F-9A39-22A037BC7700}" presName="spacer" presStyleCnt="0"/>
      <dgm:spPr/>
    </dgm:pt>
    <dgm:pt modelId="{C91DB3E1-365B-44CE-B057-0F8F5558B6A7}" type="pres">
      <dgm:prSet presAssocID="{70EB13D9-B296-41EF-8557-73B43EC25EEA}" presName="parentText" presStyleLbl="node1" presStyleIdx="8" presStyleCnt="9" custLinFactY="-4683" custLinFactNeighborY="-100000">
        <dgm:presLayoutVars>
          <dgm:chMax val="0"/>
          <dgm:bulletEnabled val="1"/>
        </dgm:presLayoutVars>
      </dgm:prSet>
      <dgm:spPr/>
      <dgm:t>
        <a:bodyPr/>
        <a:lstStyle/>
        <a:p>
          <a:endParaRPr lang="tr-TR"/>
        </a:p>
      </dgm:t>
    </dgm:pt>
  </dgm:ptLst>
  <dgm:cxnLst>
    <dgm:cxn modelId="{6574DF67-22B3-4A70-A551-ACCDF9D0D960}" type="presOf" srcId="{70EB13D9-B296-41EF-8557-73B43EC25EEA}" destId="{C91DB3E1-365B-44CE-B057-0F8F5558B6A7}" srcOrd="0" destOrd="0" presId="urn:microsoft.com/office/officeart/2005/8/layout/vList2"/>
    <dgm:cxn modelId="{D4D1371A-26CE-4D5B-9415-6C217DA0F972}" type="presOf" srcId="{64A43473-EEF5-4B6C-8484-0E62525F9831}" destId="{7F39CBE5-4B60-42EF-8A1B-360B88B7E2D9}" srcOrd="0" destOrd="0" presId="urn:microsoft.com/office/officeart/2005/8/layout/vList2"/>
    <dgm:cxn modelId="{EC99302F-0671-4485-8954-BC85EC87BF18}" type="presOf" srcId="{13B5BB14-24D9-4589-B4A9-9BC74BFD350C}" destId="{2F925C71-572D-4020-BD6B-3A91161E949B}" srcOrd="0" destOrd="0" presId="urn:microsoft.com/office/officeart/2005/8/layout/vList2"/>
    <dgm:cxn modelId="{04FAFEC1-E9DB-4AC8-9D93-9D179730C0EA}" srcId="{13B5BB14-24D9-4589-B4A9-9BC74BFD350C}" destId="{601BF3DF-B8C0-44DC-9A9A-E4F5580F2085}" srcOrd="5" destOrd="0" parTransId="{54503E60-6493-4F31-B7A3-5F7A133B3B58}" sibTransId="{BDBF8356-6496-41A0-BF84-48EDF099599C}"/>
    <dgm:cxn modelId="{C4ABBFFA-6215-4A0E-BF3B-19D9DDFC6D7F}" srcId="{13B5BB14-24D9-4589-B4A9-9BC74BFD350C}" destId="{A92BA740-3217-4BE2-9C9A-31F35F622B21}" srcOrd="0" destOrd="0" parTransId="{0508F4A2-1A62-45B5-96CF-E5834A01EC0B}" sibTransId="{E0F97662-B23A-4BA5-B0B7-807DA7BB2CF8}"/>
    <dgm:cxn modelId="{4B24C4B6-297D-45C3-AF5E-D1C690832436}" type="presOf" srcId="{70CEDE2C-9D49-4224-B39E-646795F85A72}" destId="{CAA58F92-4FD8-4EC6-A9F9-253D6FFB280E}" srcOrd="0" destOrd="0" presId="urn:microsoft.com/office/officeart/2005/8/layout/vList2"/>
    <dgm:cxn modelId="{372F4EB0-DF49-4C62-9958-1B52D73CAAED}" srcId="{13B5BB14-24D9-4589-B4A9-9BC74BFD350C}" destId="{0238A3A5-7AA3-4112-8766-A7D4EF0448F9}" srcOrd="7" destOrd="0" parTransId="{34C02A4A-D770-41C5-9819-12295240410E}" sibTransId="{BB396CBB-D556-468F-9A39-22A037BC7700}"/>
    <dgm:cxn modelId="{BA0B2CE1-DC1D-43F8-8A3E-9BA377DAD01A}" type="presOf" srcId="{601BF3DF-B8C0-44DC-9A9A-E4F5580F2085}" destId="{92DBDC75-43D7-48B4-BCFC-8A5E1D86468E}" srcOrd="0" destOrd="0" presId="urn:microsoft.com/office/officeart/2005/8/layout/vList2"/>
    <dgm:cxn modelId="{A4B2854D-D76A-4A9A-A60F-A3E5D2E3F29C}" srcId="{13B5BB14-24D9-4589-B4A9-9BC74BFD350C}" destId="{C63B6C1D-FE4F-46EC-95F6-ABB92FCAD0C7}" srcOrd="1" destOrd="0" parTransId="{E2A22326-176C-4B6A-8CFB-3A1DFDDF0C66}" sibTransId="{645FB7C7-8AA1-4137-AE0A-455D497878CC}"/>
    <dgm:cxn modelId="{73F8379A-40A8-45E5-906B-3E030A231CB6}" type="presOf" srcId="{A92BA740-3217-4BE2-9C9A-31F35F622B21}" destId="{7521606E-D939-47E2-AE71-4A6F541E007B}" srcOrd="0" destOrd="0" presId="urn:microsoft.com/office/officeart/2005/8/layout/vList2"/>
    <dgm:cxn modelId="{E97D1EFD-A9AA-49A7-8B3C-76ECDC947F68}" srcId="{13B5BB14-24D9-4589-B4A9-9BC74BFD350C}" destId="{64A43473-EEF5-4B6C-8484-0E62525F9831}" srcOrd="2" destOrd="0" parTransId="{F509A3BC-E1E3-4320-A891-769E31F47B47}" sibTransId="{19DE1CC1-BA89-4744-B22C-22B4378CD098}"/>
    <dgm:cxn modelId="{127D4EB1-B855-43FA-9DB9-17A6347E4F08}" srcId="{13B5BB14-24D9-4589-B4A9-9BC74BFD350C}" destId="{2FB9CE9C-2F8C-4F37-944D-82EE7B14B3D7}" srcOrd="6" destOrd="0" parTransId="{DBEBC10D-8A8C-4E8C-9F27-4FC343BE7657}" sibTransId="{48AB2BAD-2A00-403A-80E8-187A7CC880D6}"/>
    <dgm:cxn modelId="{7FF0C8E9-88BC-4117-A24E-E7ECEBBD5C9D}" srcId="{13B5BB14-24D9-4589-B4A9-9BC74BFD350C}" destId="{70EB13D9-B296-41EF-8557-73B43EC25EEA}" srcOrd="8" destOrd="0" parTransId="{F0D3D244-6753-4651-B585-07577C2B252D}" sibTransId="{BA1AF2E2-BA8C-4885-BF7E-74EE935AFE1D}"/>
    <dgm:cxn modelId="{C6589D77-A9FF-4BD8-B2A5-64B8976F59B0}" type="presOf" srcId="{2FB9CE9C-2F8C-4F37-944D-82EE7B14B3D7}" destId="{D8AD5D3A-D7AB-4831-BCCB-900841298182}" srcOrd="0" destOrd="0" presId="urn:microsoft.com/office/officeart/2005/8/layout/vList2"/>
    <dgm:cxn modelId="{D93220AE-403A-4BA2-8F4D-42F6DA29CD58}" type="presOf" srcId="{C63B6C1D-FE4F-46EC-95F6-ABB92FCAD0C7}" destId="{F1B48E5A-BD77-4AF0-B38B-AC3AEE3BD1AF}" srcOrd="0" destOrd="0" presId="urn:microsoft.com/office/officeart/2005/8/layout/vList2"/>
    <dgm:cxn modelId="{775D698A-E68A-436F-88CF-AAD2644CE019}" srcId="{13B5BB14-24D9-4589-B4A9-9BC74BFD350C}" destId="{70CEDE2C-9D49-4224-B39E-646795F85A72}" srcOrd="4" destOrd="0" parTransId="{463175A4-4B65-4B6B-85B0-83AEDA06132D}" sibTransId="{40CCBA82-F4BC-4F4F-A350-549E096D3806}"/>
    <dgm:cxn modelId="{00FFE06E-28E7-4715-A171-2108700C85C5}" type="presOf" srcId="{0238A3A5-7AA3-4112-8766-A7D4EF0448F9}" destId="{B9CADB1B-79A4-40DD-8FD4-9FE7692FB3C4}" srcOrd="0" destOrd="0" presId="urn:microsoft.com/office/officeart/2005/8/layout/vList2"/>
    <dgm:cxn modelId="{F2031AD0-BB47-4C57-B922-16F7D0E92CEA}" srcId="{13B5BB14-24D9-4589-B4A9-9BC74BFD350C}" destId="{1CE5C327-8CFD-4C33-9B99-2E377357424C}" srcOrd="3" destOrd="0" parTransId="{58A71766-7910-47EB-8D5C-DE43B6993C9F}" sibTransId="{E51E6BBE-15D7-45E7-AAF5-95ECE662FA90}"/>
    <dgm:cxn modelId="{F821C58A-6C07-42B7-83C6-A75FB556A3BD}" type="presOf" srcId="{1CE5C327-8CFD-4C33-9B99-2E377357424C}" destId="{23AFC05C-6E00-4410-978C-6EECE7C7BBDA}" srcOrd="0" destOrd="0" presId="urn:microsoft.com/office/officeart/2005/8/layout/vList2"/>
    <dgm:cxn modelId="{1DF22E4A-0E3E-4956-8800-C64ED0E48168}" type="presParOf" srcId="{2F925C71-572D-4020-BD6B-3A91161E949B}" destId="{7521606E-D939-47E2-AE71-4A6F541E007B}" srcOrd="0" destOrd="0" presId="urn:microsoft.com/office/officeart/2005/8/layout/vList2"/>
    <dgm:cxn modelId="{8688E51E-B8A1-4591-8A98-99F008172ABA}" type="presParOf" srcId="{2F925C71-572D-4020-BD6B-3A91161E949B}" destId="{2133C756-9B64-4CA7-8AA8-D7C4F423CD26}" srcOrd="1" destOrd="0" presId="urn:microsoft.com/office/officeart/2005/8/layout/vList2"/>
    <dgm:cxn modelId="{C2F860D2-CBA2-4AF8-B5ED-2472A8754958}" type="presParOf" srcId="{2F925C71-572D-4020-BD6B-3A91161E949B}" destId="{F1B48E5A-BD77-4AF0-B38B-AC3AEE3BD1AF}" srcOrd="2" destOrd="0" presId="urn:microsoft.com/office/officeart/2005/8/layout/vList2"/>
    <dgm:cxn modelId="{7A23ADEA-0EB8-4387-BE4A-C22F9F5B6759}" type="presParOf" srcId="{2F925C71-572D-4020-BD6B-3A91161E949B}" destId="{8C43B73C-3622-4AC8-A7BB-B71CC6A18CF3}" srcOrd="3" destOrd="0" presId="urn:microsoft.com/office/officeart/2005/8/layout/vList2"/>
    <dgm:cxn modelId="{70A105E9-9D0F-435C-A473-0E737DAD64F3}" type="presParOf" srcId="{2F925C71-572D-4020-BD6B-3A91161E949B}" destId="{7F39CBE5-4B60-42EF-8A1B-360B88B7E2D9}" srcOrd="4" destOrd="0" presId="urn:microsoft.com/office/officeart/2005/8/layout/vList2"/>
    <dgm:cxn modelId="{EB262712-D956-4538-825F-C00BB15CE2E9}" type="presParOf" srcId="{2F925C71-572D-4020-BD6B-3A91161E949B}" destId="{D1829BD7-966E-4B83-9B60-9092378AB627}" srcOrd="5" destOrd="0" presId="urn:microsoft.com/office/officeart/2005/8/layout/vList2"/>
    <dgm:cxn modelId="{507BEE20-2949-4B98-A2B5-FE398FD2D241}" type="presParOf" srcId="{2F925C71-572D-4020-BD6B-3A91161E949B}" destId="{23AFC05C-6E00-4410-978C-6EECE7C7BBDA}" srcOrd="6" destOrd="0" presId="urn:microsoft.com/office/officeart/2005/8/layout/vList2"/>
    <dgm:cxn modelId="{D8098AEB-2A76-4D5E-A31A-9C9726C03AB2}" type="presParOf" srcId="{2F925C71-572D-4020-BD6B-3A91161E949B}" destId="{EFD46712-D3BD-4F05-967A-8D5BEFB415EF}" srcOrd="7" destOrd="0" presId="urn:microsoft.com/office/officeart/2005/8/layout/vList2"/>
    <dgm:cxn modelId="{35B72762-889D-495C-9B9F-5C5570B5E2D0}" type="presParOf" srcId="{2F925C71-572D-4020-BD6B-3A91161E949B}" destId="{CAA58F92-4FD8-4EC6-A9F9-253D6FFB280E}" srcOrd="8" destOrd="0" presId="urn:microsoft.com/office/officeart/2005/8/layout/vList2"/>
    <dgm:cxn modelId="{3D9A4056-537A-4607-B06C-92B0C0C7C8B0}" type="presParOf" srcId="{2F925C71-572D-4020-BD6B-3A91161E949B}" destId="{94516850-0EFC-415A-8A9E-C48CF758BFCC}" srcOrd="9" destOrd="0" presId="urn:microsoft.com/office/officeart/2005/8/layout/vList2"/>
    <dgm:cxn modelId="{5246AA3B-E21D-4ED6-A4B5-A7BB6C670CE6}" type="presParOf" srcId="{2F925C71-572D-4020-BD6B-3A91161E949B}" destId="{92DBDC75-43D7-48B4-BCFC-8A5E1D86468E}" srcOrd="10" destOrd="0" presId="urn:microsoft.com/office/officeart/2005/8/layout/vList2"/>
    <dgm:cxn modelId="{9964544E-4CAA-4B78-A631-53A3C43B76F3}" type="presParOf" srcId="{2F925C71-572D-4020-BD6B-3A91161E949B}" destId="{DBB10A2F-34E4-4ADB-A261-3955B15563A6}" srcOrd="11" destOrd="0" presId="urn:microsoft.com/office/officeart/2005/8/layout/vList2"/>
    <dgm:cxn modelId="{1DA73682-8E36-4AF4-B421-8B0C470F0FB4}" type="presParOf" srcId="{2F925C71-572D-4020-BD6B-3A91161E949B}" destId="{D8AD5D3A-D7AB-4831-BCCB-900841298182}" srcOrd="12" destOrd="0" presId="urn:microsoft.com/office/officeart/2005/8/layout/vList2"/>
    <dgm:cxn modelId="{CAFDEDE5-3FB3-4B87-BF54-D885493335BC}" type="presParOf" srcId="{2F925C71-572D-4020-BD6B-3A91161E949B}" destId="{898806B3-5437-4D93-8299-F641FCC62A54}" srcOrd="13" destOrd="0" presId="urn:microsoft.com/office/officeart/2005/8/layout/vList2"/>
    <dgm:cxn modelId="{A776CE16-130F-4C15-8403-C69BAB117C3F}" type="presParOf" srcId="{2F925C71-572D-4020-BD6B-3A91161E949B}" destId="{B9CADB1B-79A4-40DD-8FD4-9FE7692FB3C4}" srcOrd="14" destOrd="0" presId="urn:microsoft.com/office/officeart/2005/8/layout/vList2"/>
    <dgm:cxn modelId="{A6BA30CE-D14F-468E-A153-6F82909AF5E9}" type="presParOf" srcId="{2F925C71-572D-4020-BD6B-3A91161E949B}" destId="{E94BE376-88C7-490F-BD96-B701C2FCA398}" srcOrd="15" destOrd="0" presId="urn:microsoft.com/office/officeart/2005/8/layout/vList2"/>
    <dgm:cxn modelId="{000FA1A4-9A1F-462D-9636-9B33FC15FF9F}" type="presParOf" srcId="{2F925C71-572D-4020-BD6B-3A91161E949B}" destId="{C91DB3E1-365B-44CE-B057-0F8F5558B6A7}"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A6BEF81-A00D-4BD0-A192-A09F0D6D71A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D997A5BE-00F0-422A-8C55-F48148AC8375}">
      <dgm:prSet custT="1"/>
      <dgm:spPr>
        <a:solidFill>
          <a:schemeClr val="accent1">
            <a:lumMod val="75000"/>
          </a:schemeClr>
        </a:solidFill>
      </dgm:spPr>
      <dgm:t>
        <a:bodyPr/>
        <a:lstStyle/>
        <a:p>
          <a:pPr rtl="0"/>
          <a:r>
            <a:rPr lang="tr-TR" sz="1800" b="1" dirty="0" smtClean="0"/>
            <a:t>Hükümet politikalarının uygulanmasından</a:t>
          </a:r>
          <a:endParaRPr lang="tr-TR" sz="2000" b="1" dirty="0"/>
        </a:p>
      </dgm:t>
    </dgm:pt>
    <dgm:pt modelId="{92F86449-17BA-4B35-9B0E-E0F8F910EA23}" type="parTrans" cxnId="{3BCF4DAC-3349-43D9-849D-3B14BDE16B61}">
      <dgm:prSet/>
      <dgm:spPr/>
      <dgm:t>
        <a:bodyPr/>
        <a:lstStyle/>
        <a:p>
          <a:endParaRPr lang="tr-TR"/>
        </a:p>
      </dgm:t>
    </dgm:pt>
    <dgm:pt modelId="{3ADBF9BC-FAFD-48A1-9982-3436CE4B5753}" type="sibTrans" cxnId="{3BCF4DAC-3349-43D9-849D-3B14BDE16B61}">
      <dgm:prSet/>
      <dgm:spPr/>
      <dgm:t>
        <a:bodyPr/>
        <a:lstStyle/>
        <a:p>
          <a:endParaRPr lang="tr-TR"/>
        </a:p>
      </dgm:t>
    </dgm:pt>
    <dgm:pt modelId="{67498EA9-FE48-463C-BBD9-3E1257FE8FF8}">
      <dgm:prSet custT="1"/>
      <dgm:spPr>
        <a:solidFill>
          <a:schemeClr val="accent1">
            <a:lumMod val="75000"/>
          </a:schemeClr>
        </a:solidFill>
      </dgm:spPr>
      <dgm:t>
        <a:bodyPr/>
        <a:lstStyle/>
        <a:p>
          <a:pPr rtl="0"/>
          <a:r>
            <a:rPr lang="tr-TR" sz="2000" b="1" dirty="0" smtClean="0"/>
            <a:t>Stratejik planları ile bütçelerin hazırlanması ve uygulanmasından</a:t>
          </a:r>
          <a:endParaRPr lang="tr-TR" sz="2000" b="1" dirty="0"/>
        </a:p>
      </dgm:t>
    </dgm:pt>
    <dgm:pt modelId="{37A312E4-E2C9-4183-BB83-08CF803700CE}" type="parTrans" cxnId="{22FFF374-AAFF-4B12-AA76-86B8DB3AC66A}">
      <dgm:prSet/>
      <dgm:spPr/>
      <dgm:t>
        <a:bodyPr/>
        <a:lstStyle/>
        <a:p>
          <a:endParaRPr lang="tr-TR"/>
        </a:p>
      </dgm:t>
    </dgm:pt>
    <dgm:pt modelId="{A7C7B802-1938-4E63-BC68-BA1DA384CB42}" type="sibTrans" cxnId="{22FFF374-AAFF-4B12-AA76-86B8DB3AC66A}">
      <dgm:prSet/>
      <dgm:spPr/>
      <dgm:t>
        <a:bodyPr/>
        <a:lstStyle/>
        <a:p>
          <a:endParaRPr lang="tr-TR"/>
        </a:p>
      </dgm:t>
    </dgm:pt>
    <dgm:pt modelId="{30B42A99-C99B-4925-9233-2021E9D55218}">
      <dgm:prSet custT="1"/>
      <dgm:spPr>
        <a:solidFill>
          <a:schemeClr val="accent1">
            <a:lumMod val="75000"/>
          </a:schemeClr>
        </a:solidFill>
      </dgm:spPr>
      <dgm:t>
        <a:bodyPr/>
        <a:lstStyle/>
        <a:p>
          <a:pPr rtl="0"/>
          <a:r>
            <a:rPr lang="tr-TR" sz="2000" b="1" dirty="0" smtClean="0"/>
            <a:t>Diğer bakanlıklarla </a:t>
          </a:r>
          <a:r>
            <a:rPr lang="tr-TR" sz="1800" b="1" dirty="0" smtClean="0"/>
            <a:t>koordinasyon</a:t>
          </a:r>
          <a:r>
            <a:rPr lang="tr-TR" sz="2000" b="1" dirty="0" smtClean="0"/>
            <a:t> ve işbirliğinden</a:t>
          </a:r>
          <a:endParaRPr lang="tr-TR" sz="2000" b="1" dirty="0"/>
        </a:p>
      </dgm:t>
    </dgm:pt>
    <dgm:pt modelId="{D6FC244C-4E5B-451B-B523-7CD4A59B7545}" type="parTrans" cxnId="{41363F23-1E5B-4592-B86C-8B98F8AD3098}">
      <dgm:prSet/>
      <dgm:spPr/>
      <dgm:t>
        <a:bodyPr/>
        <a:lstStyle/>
        <a:p>
          <a:endParaRPr lang="tr-TR"/>
        </a:p>
      </dgm:t>
    </dgm:pt>
    <dgm:pt modelId="{FBB8BEBA-6C5E-40DA-8106-6A23F746AEA4}" type="sibTrans" cxnId="{41363F23-1E5B-4592-B86C-8B98F8AD3098}">
      <dgm:prSet/>
      <dgm:spPr/>
      <dgm:t>
        <a:bodyPr/>
        <a:lstStyle/>
        <a:p>
          <a:endParaRPr lang="tr-TR"/>
        </a:p>
      </dgm:t>
    </dgm:pt>
    <dgm:pt modelId="{56C29CFC-F6D5-4A8E-9710-607180827D96}">
      <dgm:prSet custT="1"/>
      <dgm:spPr>
        <a:solidFill>
          <a:schemeClr val="accent1">
            <a:lumMod val="75000"/>
          </a:schemeClr>
        </a:solidFill>
      </dgm:spPr>
      <dgm:t>
        <a:bodyPr/>
        <a:lstStyle/>
        <a:p>
          <a:pPr rtl="0"/>
          <a:r>
            <a:rPr lang="tr-TR" sz="2000" b="1" dirty="0" smtClean="0"/>
            <a:t>Kaynakların </a:t>
          </a:r>
          <a:r>
            <a:rPr lang="tr-TR" sz="1800" b="1" dirty="0" smtClean="0"/>
            <a:t>kullanımından</a:t>
          </a:r>
          <a:endParaRPr lang="tr-TR" sz="2000" b="1" dirty="0"/>
        </a:p>
      </dgm:t>
    </dgm:pt>
    <dgm:pt modelId="{4804E79D-E009-4AD2-AFA7-6CEA0D492EB4}" type="parTrans" cxnId="{5F99A9FA-5FC2-46A8-9F0D-4FFFBC9A63B7}">
      <dgm:prSet/>
      <dgm:spPr/>
      <dgm:t>
        <a:bodyPr/>
        <a:lstStyle/>
        <a:p>
          <a:endParaRPr lang="tr-TR"/>
        </a:p>
      </dgm:t>
    </dgm:pt>
    <dgm:pt modelId="{1BF17D38-F1D3-4C0A-A5A3-AB81BD058324}" type="sibTrans" cxnId="{5F99A9FA-5FC2-46A8-9F0D-4FFFBC9A63B7}">
      <dgm:prSet/>
      <dgm:spPr/>
      <dgm:t>
        <a:bodyPr/>
        <a:lstStyle/>
        <a:p>
          <a:endParaRPr lang="tr-TR"/>
        </a:p>
      </dgm:t>
    </dgm:pt>
    <dgm:pt modelId="{E1D32063-5F99-49AA-B8A0-ED2DDC4E278F}">
      <dgm:prSet custT="1"/>
      <dgm:spPr>
        <a:solidFill>
          <a:schemeClr val="accent1">
            <a:lumMod val="75000"/>
          </a:schemeClr>
        </a:solidFill>
      </dgm:spPr>
      <dgm:t>
        <a:bodyPr/>
        <a:lstStyle/>
        <a:p>
          <a:pPr rtl="0"/>
          <a:r>
            <a:rPr lang="tr-TR" sz="1800" b="1" dirty="0" smtClean="0"/>
            <a:t>Kamuoyunun</a:t>
          </a:r>
          <a:r>
            <a:rPr lang="tr-TR" sz="2000" b="1" dirty="0" smtClean="0"/>
            <a:t> bilgilendirilmesinden sorumludur.</a:t>
          </a:r>
          <a:endParaRPr lang="tr-TR" sz="2000" b="1" dirty="0"/>
        </a:p>
      </dgm:t>
    </dgm:pt>
    <dgm:pt modelId="{46A1D113-AB49-4F40-9FB1-A48365EF6097}" type="parTrans" cxnId="{A269140E-E3AB-40F6-913D-87C8F92F16C4}">
      <dgm:prSet/>
      <dgm:spPr/>
      <dgm:t>
        <a:bodyPr/>
        <a:lstStyle/>
        <a:p>
          <a:endParaRPr lang="tr-TR"/>
        </a:p>
      </dgm:t>
    </dgm:pt>
    <dgm:pt modelId="{D867C7EC-BA47-467A-8411-52A25BE0E037}" type="sibTrans" cxnId="{A269140E-E3AB-40F6-913D-87C8F92F16C4}">
      <dgm:prSet/>
      <dgm:spPr/>
      <dgm:t>
        <a:bodyPr/>
        <a:lstStyle/>
        <a:p>
          <a:endParaRPr lang="tr-TR"/>
        </a:p>
      </dgm:t>
    </dgm:pt>
    <dgm:pt modelId="{D5E71052-6A5D-4CC2-BFB3-A30AA2535E67}" type="pres">
      <dgm:prSet presAssocID="{3A6BEF81-A00D-4BD0-A192-A09F0D6D71A3}" presName="Name0" presStyleCnt="0">
        <dgm:presLayoutVars>
          <dgm:dir/>
          <dgm:resizeHandles val="exact"/>
        </dgm:presLayoutVars>
      </dgm:prSet>
      <dgm:spPr/>
      <dgm:t>
        <a:bodyPr/>
        <a:lstStyle/>
        <a:p>
          <a:endParaRPr lang="tr-TR"/>
        </a:p>
      </dgm:t>
    </dgm:pt>
    <dgm:pt modelId="{BAA41A09-FE86-4383-8D70-8F1C9AE61D98}" type="pres">
      <dgm:prSet presAssocID="{D997A5BE-00F0-422A-8C55-F48148AC8375}" presName="node" presStyleLbl="node1" presStyleIdx="0" presStyleCnt="5" custLinFactNeighborX="-3800" custLinFactNeighborY="0">
        <dgm:presLayoutVars>
          <dgm:bulletEnabled val="1"/>
        </dgm:presLayoutVars>
      </dgm:prSet>
      <dgm:spPr/>
      <dgm:t>
        <a:bodyPr/>
        <a:lstStyle/>
        <a:p>
          <a:endParaRPr lang="tr-TR"/>
        </a:p>
      </dgm:t>
    </dgm:pt>
    <dgm:pt modelId="{E51CC345-5988-4075-80B0-3286645FFA02}" type="pres">
      <dgm:prSet presAssocID="{3ADBF9BC-FAFD-48A1-9982-3436CE4B5753}" presName="sibTrans" presStyleCnt="0"/>
      <dgm:spPr/>
    </dgm:pt>
    <dgm:pt modelId="{B189E1F0-9353-4A11-BDBD-ACA16373266C}" type="pres">
      <dgm:prSet presAssocID="{67498EA9-FE48-463C-BBD9-3E1257FE8FF8}" presName="node" presStyleLbl="node1" presStyleIdx="1" presStyleCnt="5">
        <dgm:presLayoutVars>
          <dgm:bulletEnabled val="1"/>
        </dgm:presLayoutVars>
      </dgm:prSet>
      <dgm:spPr/>
      <dgm:t>
        <a:bodyPr/>
        <a:lstStyle/>
        <a:p>
          <a:endParaRPr lang="tr-TR"/>
        </a:p>
      </dgm:t>
    </dgm:pt>
    <dgm:pt modelId="{A5A64A8E-4F82-43C9-A1C7-4F6F9C04256E}" type="pres">
      <dgm:prSet presAssocID="{A7C7B802-1938-4E63-BC68-BA1DA384CB42}" presName="sibTrans" presStyleCnt="0"/>
      <dgm:spPr/>
    </dgm:pt>
    <dgm:pt modelId="{0B36CED9-F374-4F16-BF2F-10EC59FFF35D}" type="pres">
      <dgm:prSet presAssocID="{30B42A99-C99B-4925-9233-2021E9D55218}" presName="node" presStyleLbl="node1" presStyleIdx="2" presStyleCnt="5">
        <dgm:presLayoutVars>
          <dgm:bulletEnabled val="1"/>
        </dgm:presLayoutVars>
      </dgm:prSet>
      <dgm:spPr/>
      <dgm:t>
        <a:bodyPr/>
        <a:lstStyle/>
        <a:p>
          <a:endParaRPr lang="tr-TR"/>
        </a:p>
      </dgm:t>
    </dgm:pt>
    <dgm:pt modelId="{E827B5B7-F2C2-4A54-A93F-5F962AC666F1}" type="pres">
      <dgm:prSet presAssocID="{FBB8BEBA-6C5E-40DA-8106-6A23F746AEA4}" presName="sibTrans" presStyleCnt="0"/>
      <dgm:spPr/>
    </dgm:pt>
    <dgm:pt modelId="{20CF3FC7-F40A-4CEC-BE5B-7D2AA2CC2688}" type="pres">
      <dgm:prSet presAssocID="{56C29CFC-F6D5-4A8E-9710-607180827D96}" presName="node" presStyleLbl="node1" presStyleIdx="3" presStyleCnt="5">
        <dgm:presLayoutVars>
          <dgm:bulletEnabled val="1"/>
        </dgm:presLayoutVars>
      </dgm:prSet>
      <dgm:spPr/>
      <dgm:t>
        <a:bodyPr/>
        <a:lstStyle/>
        <a:p>
          <a:endParaRPr lang="tr-TR"/>
        </a:p>
      </dgm:t>
    </dgm:pt>
    <dgm:pt modelId="{A46D2D72-A8F7-45CC-8256-B87439B05BE8}" type="pres">
      <dgm:prSet presAssocID="{1BF17D38-F1D3-4C0A-A5A3-AB81BD058324}" presName="sibTrans" presStyleCnt="0"/>
      <dgm:spPr/>
    </dgm:pt>
    <dgm:pt modelId="{28D1C951-3737-48CB-B176-041BF5DFF748}" type="pres">
      <dgm:prSet presAssocID="{E1D32063-5F99-49AA-B8A0-ED2DDC4E278F}" presName="node" presStyleLbl="node1" presStyleIdx="4" presStyleCnt="5">
        <dgm:presLayoutVars>
          <dgm:bulletEnabled val="1"/>
        </dgm:presLayoutVars>
      </dgm:prSet>
      <dgm:spPr/>
      <dgm:t>
        <a:bodyPr/>
        <a:lstStyle/>
        <a:p>
          <a:endParaRPr lang="tr-TR"/>
        </a:p>
      </dgm:t>
    </dgm:pt>
  </dgm:ptLst>
  <dgm:cxnLst>
    <dgm:cxn modelId="{89E87097-36B1-4D24-B275-77174B425224}" type="presOf" srcId="{67498EA9-FE48-463C-BBD9-3E1257FE8FF8}" destId="{B189E1F0-9353-4A11-BDBD-ACA16373266C}" srcOrd="0" destOrd="0" presId="urn:microsoft.com/office/officeart/2005/8/layout/hList6"/>
    <dgm:cxn modelId="{3BCF4DAC-3349-43D9-849D-3B14BDE16B61}" srcId="{3A6BEF81-A00D-4BD0-A192-A09F0D6D71A3}" destId="{D997A5BE-00F0-422A-8C55-F48148AC8375}" srcOrd="0" destOrd="0" parTransId="{92F86449-17BA-4B35-9B0E-E0F8F910EA23}" sibTransId="{3ADBF9BC-FAFD-48A1-9982-3436CE4B5753}"/>
    <dgm:cxn modelId="{C8BC60D0-66EB-43B9-9283-DE29B83239AF}" type="presOf" srcId="{3A6BEF81-A00D-4BD0-A192-A09F0D6D71A3}" destId="{D5E71052-6A5D-4CC2-BFB3-A30AA2535E67}" srcOrd="0" destOrd="0" presId="urn:microsoft.com/office/officeart/2005/8/layout/hList6"/>
    <dgm:cxn modelId="{A269140E-E3AB-40F6-913D-87C8F92F16C4}" srcId="{3A6BEF81-A00D-4BD0-A192-A09F0D6D71A3}" destId="{E1D32063-5F99-49AA-B8A0-ED2DDC4E278F}" srcOrd="4" destOrd="0" parTransId="{46A1D113-AB49-4F40-9FB1-A48365EF6097}" sibTransId="{D867C7EC-BA47-467A-8411-52A25BE0E037}"/>
    <dgm:cxn modelId="{5F99A9FA-5FC2-46A8-9F0D-4FFFBC9A63B7}" srcId="{3A6BEF81-A00D-4BD0-A192-A09F0D6D71A3}" destId="{56C29CFC-F6D5-4A8E-9710-607180827D96}" srcOrd="3" destOrd="0" parTransId="{4804E79D-E009-4AD2-AFA7-6CEA0D492EB4}" sibTransId="{1BF17D38-F1D3-4C0A-A5A3-AB81BD058324}"/>
    <dgm:cxn modelId="{C7BE85F7-5131-46CF-8412-2C90E9A30DEA}" type="presOf" srcId="{56C29CFC-F6D5-4A8E-9710-607180827D96}" destId="{20CF3FC7-F40A-4CEC-BE5B-7D2AA2CC2688}" srcOrd="0" destOrd="0" presId="urn:microsoft.com/office/officeart/2005/8/layout/hList6"/>
    <dgm:cxn modelId="{41363F23-1E5B-4592-B86C-8B98F8AD3098}" srcId="{3A6BEF81-A00D-4BD0-A192-A09F0D6D71A3}" destId="{30B42A99-C99B-4925-9233-2021E9D55218}" srcOrd="2" destOrd="0" parTransId="{D6FC244C-4E5B-451B-B523-7CD4A59B7545}" sibTransId="{FBB8BEBA-6C5E-40DA-8106-6A23F746AEA4}"/>
    <dgm:cxn modelId="{4DBFB05F-FCC5-42C2-90F6-8D753C910BD5}" type="presOf" srcId="{D997A5BE-00F0-422A-8C55-F48148AC8375}" destId="{BAA41A09-FE86-4383-8D70-8F1C9AE61D98}" srcOrd="0" destOrd="0" presId="urn:microsoft.com/office/officeart/2005/8/layout/hList6"/>
    <dgm:cxn modelId="{D9E981EC-7090-48BB-A03A-BE1685E9CAE2}" type="presOf" srcId="{30B42A99-C99B-4925-9233-2021E9D55218}" destId="{0B36CED9-F374-4F16-BF2F-10EC59FFF35D}" srcOrd="0" destOrd="0" presId="urn:microsoft.com/office/officeart/2005/8/layout/hList6"/>
    <dgm:cxn modelId="{84713140-EF4F-4CF3-9EBC-8B95AF3A9CD1}" type="presOf" srcId="{E1D32063-5F99-49AA-B8A0-ED2DDC4E278F}" destId="{28D1C951-3737-48CB-B176-041BF5DFF748}" srcOrd="0" destOrd="0" presId="urn:microsoft.com/office/officeart/2005/8/layout/hList6"/>
    <dgm:cxn modelId="{22FFF374-AAFF-4B12-AA76-86B8DB3AC66A}" srcId="{3A6BEF81-A00D-4BD0-A192-A09F0D6D71A3}" destId="{67498EA9-FE48-463C-BBD9-3E1257FE8FF8}" srcOrd="1" destOrd="0" parTransId="{37A312E4-E2C9-4183-BB83-08CF803700CE}" sibTransId="{A7C7B802-1938-4E63-BC68-BA1DA384CB42}"/>
    <dgm:cxn modelId="{D036B49A-F34B-491D-BC03-CCE4667DF9A3}" type="presParOf" srcId="{D5E71052-6A5D-4CC2-BFB3-A30AA2535E67}" destId="{BAA41A09-FE86-4383-8D70-8F1C9AE61D98}" srcOrd="0" destOrd="0" presId="urn:microsoft.com/office/officeart/2005/8/layout/hList6"/>
    <dgm:cxn modelId="{7178B159-4B77-4C73-AD68-0E34E65FA4BF}" type="presParOf" srcId="{D5E71052-6A5D-4CC2-BFB3-A30AA2535E67}" destId="{E51CC345-5988-4075-80B0-3286645FFA02}" srcOrd="1" destOrd="0" presId="urn:microsoft.com/office/officeart/2005/8/layout/hList6"/>
    <dgm:cxn modelId="{6FFA1587-E5C0-4E75-AC4A-ACE2F506A5DD}" type="presParOf" srcId="{D5E71052-6A5D-4CC2-BFB3-A30AA2535E67}" destId="{B189E1F0-9353-4A11-BDBD-ACA16373266C}" srcOrd="2" destOrd="0" presId="urn:microsoft.com/office/officeart/2005/8/layout/hList6"/>
    <dgm:cxn modelId="{C4875E83-2B90-436F-816A-577DD8B72BF0}" type="presParOf" srcId="{D5E71052-6A5D-4CC2-BFB3-A30AA2535E67}" destId="{A5A64A8E-4F82-43C9-A1C7-4F6F9C04256E}" srcOrd="3" destOrd="0" presId="urn:microsoft.com/office/officeart/2005/8/layout/hList6"/>
    <dgm:cxn modelId="{DFF81FDD-6A46-4516-B19B-B0CF0E1E94FB}" type="presParOf" srcId="{D5E71052-6A5D-4CC2-BFB3-A30AA2535E67}" destId="{0B36CED9-F374-4F16-BF2F-10EC59FFF35D}" srcOrd="4" destOrd="0" presId="urn:microsoft.com/office/officeart/2005/8/layout/hList6"/>
    <dgm:cxn modelId="{26EEFBF0-597D-4B7E-A8EF-13EFB099FC83}" type="presParOf" srcId="{D5E71052-6A5D-4CC2-BFB3-A30AA2535E67}" destId="{E827B5B7-F2C2-4A54-A93F-5F962AC666F1}" srcOrd="5" destOrd="0" presId="urn:microsoft.com/office/officeart/2005/8/layout/hList6"/>
    <dgm:cxn modelId="{3CD88AE3-29CF-4EDB-9096-9A13D704FA46}" type="presParOf" srcId="{D5E71052-6A5D-4CC2-BFB3-A30AA2535E67}" destId="{20CF3FC7-F40A-4CEC-BE5B-7D2AA2CC2688}" srcOrd="6" destOrd="0" presId="urn:microsoft.com/office/officeart/2005/8/layout/hList6"/>
    <dgm:cxn modelId="{5EFA41D2-2612-4EFE-B08B-157CD23B41BA}" type="presParOf" srcId="{D5E71052-6A5D-4CC2-BFB3-A30AA2535E67}" destId="{A46D2D72-A8F7-45CC-8256-B87439B05BE8}" srcOrd="7" destOrd="0" presId="urn:microsoft.com/office/officeart/2005/8/layout/hList6"/>
    <dgm:cxn modelId="{023ED4DE-0DAF-4599-B497-149981F049F0}" type="presParOf" srcId="{D5E71052-6A5D-4CC2-BFB3-A30AA2535E67}" destId="{28D1C951-3737-48CB-B176-041BF5DFF748}"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4313C-6872-4FD3-9A15-6F998C6AE86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tr-TR"/>
        </a:p>
      </dgm:t>
    </dgm:pt>
    <dgm:pt modelId="{6CC9B3D2-B2DD-480F-8030-9C9A2C1A1993}">
      <dgm:prSet>
        <dgm:style>
          <a:lnRef idx="1">
            <a:schemeClr val="accent2"/>
          </a:lnRef>
          <a:fillRef idx="2">
            <a:schemeClr val="accent2"/>
          </a:fillRef>
          <a:effectRef idx="1">
            <a:schemeClr val="accent2"/>
          </a:effectRef>
          <a:fontRef idx="minor">
            <a:schemeClr val="dk1"/>
          </a:fontRef>
        </dgm:style>
      </dgm:prSet>
      <dgm:spPr>
        <a:solidFill>
          <a:schemeClr val="accent1">
            <a:lumMod val="20000"/>
            <a:lumOff val="80000"/>
          </a:schemeClr>
        </a:solidFill>
      </dgm:spPr>
      <dgm:t>
        <a:bodyPr/>
        <a:lstStyle/>
        <a:p>
          <a:pPr rtl="0"/>
          <a:r>
            <a:rPr lang="tr-TR" b="1" dirty="0" smtClean="0">
              <a:solidFill>
                <a:schemeClr val="bg2">
                  <a:lumMod val="10000"/>
                </a:schemeClr>
              </a:solidFill>
            </a:rPr>
            <a:t>TÜRKİYE CUMHURİYET MERKEZ BANKASI </a:t>
          </a:r>
          <a:r>
            <a:rPr lang="tr-TR" b="1" dirty="0" smtClean="0">
              <a:solidFill>
                <a:srgbClr val="002060"/>
              </a:solidFill>
            </a:rPr>
            <a:t/>
          </a:r>
          <a:br>
            <a:rPr lang="tr-TR" b="1" dirty="0" smtClean="0">
              <a:solidFill>
                <a:srgbClr val="002060"/>
              </a:solidFill>
            </a:rPr>
          </a:br>
          <a:endParaRPr lang="tr-TR" b="1" dirty="0">
            <a:solidFill>
              <a:srgbClr val="002060"/>
            </a:solidFill>
          </a:endParaRPr>
        </a:p>
      </dgm:t>
    </dgm:pt>
    <dgm:pt modelId="{C3F5956E-FE4B-45E5-8026-63C26D3970E1}" type="parTrans" cxnId="{A01BCC73-ECCF-4954-A100-13D9A33126E7}">
      <dgm:prSet/>
      <dgm:spPr/>
      <dgm:t>
        <a:bodyPr/>
        <a:lstStyle/>
        <a:p>
          <a:endParaRPr lang="tr-TR"/>
        </a:p>
      </dgm:t>
    </dgm:pt>
    <dgm:pt modelId="{847C1156-0D3E-4147-950A-45F52A9EC08A}" type="sibTrans" cxnId="{A01BCC73-ECCF-4954-A100-13D9A33126E7}">
      <dgm:prSet/>
      <dgm:spPr/>
      <dgm:t>
        <a:bodyPr/>
        <a:lstStyle/>
        <a:p>
          <a:endParaRPr lang="tr-TR"/>
        </a:p>
      </dgm:t>
    </dgm:pt>
    <dgm:pt modelId="{9BA9723F-C4A6-4CB0-A2EA-44701AB339AE}">
      <dgm:prSet>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dgm:spPr>
      <dgm:t>
        <a:bodyPr/>
        <a:lstStyle/>
        <a:p>
          <a:pPr rtl="0"/>
          <a:r>
            <a:rPr lang="tr-TR" b="1" dirty="0" smtClean="0">
              <a:solidFill>
                <a:schemeClr val="bg2">
                  <a:lumMod val="10000"/>
                </a:schemeClr>
              </a:solidFill>
            </a:rPr>
            <a:t>KAMU İKTİSADÎ TEŞEBBÜSLERİ </a:t>
          </a:r>
          <a:r>
            <a:rPr lang="tr-TR" b="1" dirty="0" smtClean="0">
              <a:solidFill>
                <a:srgbClr val="002060"/>
              </a:solidFill>
            </a:rPr>
            <a:t/>
          </a:r>
          <a:br>
            <a:rPr lang="tr-TR" b="1" dirty="0" smtClean="0">
              <a:solidFill>
                <a:srgbClr val="002060"/>
              </a:solidFill>
            </a:rPr>
          </a:br>
          <a:endParaRPr lang="tr-TR" b="1" dirty="0">
            <a:solidFill>
              <a:srgbClr val="002060"/>
            </a:solidFill>
          </a:endParaRPr>
        </a:p>
      </dgm:t>
    </dgm:pt>
    <dgm:pt modelId="{C16D95D0-9A7F-4271-BD0E-BE0781233FB6}" type="parTrans" cxnId="{5A8AEEC4-223E-4DB7-9276-D99309912640}">
      <dgm:prSet/>
      <dgm:spPr/>
      <dgm:t>
        <a:bodyPr/>
        <a:lstStyle/>
        <a:p>
          <a:endParaRPr lang="tr-TR"/>
        </a:p>
      </dgm:t>
    </dgm:pt>
    <dgm:pt modelId="{48888B57-8817-444B-A297-D15B4DC1899C}" type="sibTrans" cxnId="{5A8AEEC4-223E-4DB7-9276-D99309912640}">
      <dgm:prSet/>
      <dgm:spPr/>
      <dgm:t>
        <a:bodyPr/>
        <a:lstStyle/>
        <a:p>
          <a:endParaRPr lang="tr-TR"/>
        </a:p>
      </dgm:t>
    </dgm:pt>
    <dgm:pt modelId="{755E2C25-41BA-45A5-AC46-01A857437F57}">
      <dgm:prSet>
        <dgm:style>
          <a:lnRef idx="0">
            <a:schemeClr val="accent2"/>
          </a:lnRef>
          <a:fillRef idx="3">
            <a:schemeClr val="accent2"/>
          </a:fillRef>
          <a:effectRef idx="3">
            <a:schemeClr val="accent2"/>
          </a:effectRef>
          <a:fontRef idx="minor">
            <a:schemeClr val="lt1"/>
          </a:fontRef>
        </dgm:style>
      </dgm:prSet>
      <dgm:spPr>
        <a:solidFill>
          <a:schemeClr val="accent1">
            <a:lumMod val="75000"/>
          </a:schemeClr>
        </a:solidFill>
      </dgm:spPr>
      <dgm:t>
        <a:bodyPr/>
        <a:lstStyle/>
        <a:p>
          <a:pPr rtl="0"/>
          <a:r>
            <a:rPr lang="tr-TR" b="1" dirty="0" smtClean="0">
              <a:solidFill>
                <a:schemeClr val="bg2">
                  <a:lumMod val="10000"/>
                </a:schemeClr>
              </a:solidFill>
            </a:rPr>
            <a:t>KAMUYA AİT ŞİRKETLER </a:t>
          </a:r>
          <a:br>
            <a:rPr lang="tr-TR" b="1" dirty="0" smtClean="0">
              <a:solidFill>
                <a:schemeClr val="bg2">
                  <a:lumMod val="10000"/>
                </a:schemeClr>
              </a:solidFill>
            </a:rPr>
          </a:br>
          <a:endParaRPr lang="tr-TR" b="1" dirty="0">
            <a:solidFill>
              <a:schemeClr val="bg2">
                <a:lumMod val="10000"/>
              </a:schemeClr>
            </a:solidFill>
          </a:endParaRPr>
        </a:p>
      </dgm:t>
    </dgm:pt>
    <dgm:pt modelId="{A324AAF3-00BD-44DB-BD38-1C2A1B16CE2B}" type="parTrans" cxnId="{55F4A1CA-AADA-4670-B81B-7FCF3986FD27}">
      <dgm:prSet/>
      <dgm:spPr/>
      <dgm:t>
        <a:bodyPr/>
        <a:lstStyle/>
        <a:p>
          <a:endParaRPr lang="tr-TR"/>
        </a:p>
      </dgm:t>
    </dgm:pt>
    <dgm:pt modelId="{6521D23C-643C-48F1-B4AC-05C0ABA377EC}" type="sibTrans" cxnId="{55F4A1CA-AADA-4670-B81B-7FCF3986FD27}">
      <dgm:prSet/>
      <dgm:spPr/>
      <dgm:t>
        <a:bodyPr/>
        <a:lstStyle/>
        <a:p>
          <a:endParaRPr lang="tr-TR"/>
        </a:p>
      </dgm:t>
    </dgm:pt>
    <dgm:pt modelId="{6CA9FDCD-5516-4DB5-B0D3-D0C9A4A22C7D}">
      <dgm:prSet>
        <dgm:style>
          <a:lnRef idx="1">
            <a:schemeClr val="accent1"/>
          </a:lnRef>
          <a:fillRef idx="3">
            <a:schemeClr val="accent1"/>
          </a:fillRef>
          <a:effectRef idx="2">
            <a:schemeClr val="accent1"/>
          </a:effectRef>
          <a:fontRef idx="minor">
            <a:schemeClr val="lt1"/>
          </a:fontRef>
        </dgm:style>
      </dgm:prSet>
      <dgm:spPr>
        <a:ln>
          <a:solidFill>
            <a:schemeClr val="accent2">
              <a:lumMod val="75000"/>
            </a:schemeClr>
          </a:solidFill>
        </a:ln>
      </dgm:spPr>
      <dgm:t>
        <a:bodyPr/>
        <a:lstStyle/>
        <a:p>
          <a:pPr rtl="0"/>
          <a:r>
            <a:rPr lang="tr-TR" b="1" dirty="0" smtClean="0">
              <a:solidFill>
                <a:schemeClr val="bg2">
                  <a:lumMod val="10000"/>
                </a:schemeClr>
              </a:solidFill>
            </a:rPr>
            <a:t>MALİ ÖZERKLİKLERİNİN KORUNMASI AMACIYLA </a:t>
          </a:r>
          <a:r>
            <a:rPr lang="tr-TR" b="1" u="sng" dirty="0" smtClean="0">
              <a:solidFill>
                <a:schemeClr val="bg2">
                  <a:lumMod val="10000"/>
                </a:schemeClr>
              </a:solidFill>
            </a:rPr>
            <a:t>DÜZENLEYİCİ VE DENETLEYİCİ </a:t>
          </a:r>
          <a:r>
            <a:rPr lang="tr-TR" b="1" dirty="0" smtClean="0">
              <a:solidFill>
                <a:schemeClr val="bg2">
                  <a:lumMod val="10000"/>
                </a:schemeClr>
              </a:solidFill>
            </a:rPr>
            <a:t>KURUMLAR (BAZI MADDELERE TABİ)</a:t>
          </a:r>
          <a:r>
            <a:rPr lang="tr-TR" b="1" dirty="0" smtClean="0">
              <a:solidFill>
                <a:schemeClr val="accent1">
                  <a:lumMod val="20000"/>
                  <a:lumOff val="80000"/>
                </a:schemeClr>
              </a:solidFill>
            </a:rPr>
            <a:t> </a:t>
          </a:r>
          <a:br>
            <a:rPr lang="tr-TR" b="1" dirty="0" smtClean="0">
              <a:solidFill>
                <a:schemeClr val="accent1">
                  <a:lumMod val="20000"/>
                  <a:lumOff val="80000"/>
                </a:schemeClr>
              </a:solidFill>
            </a:rPr>
          </a:br>
          <a:endParaRPr lang="tr-TR" b="1" dirty="0">
            <a:solidFill>
              <a:schemeClr val="accent1">
                <a:lumMod val="20000"/>
                <a:lumOff val="80000"/>
              </a:schemeClr>
            </a:solidFill>
          </a:endParaRPr>
        </a:p>
      </dgm:t>
    </dgm:pt>
    <dgm:pt modelId="{C4EE9A87-0E2C-40F9-962C-F7B69CA66213}" type="parTrans" cxnId="{2E334BA6-2E95-424B-8038-A25E5ACF6FD9}">
      <dgm:prSet/>
      <dgm:spPr/>
      <dgm:t>
        <a:bodyPr/>
        <a:lstStyle/>
        <a:p>
          <a:endParaRPr lang="tr-TR"/>
        </a:p>
      </dgm:t>
    </dgm:pt>
    <dgm:pt modelId="{12B8CBB7-5D66-4360-A9C3-26305226AD03}" type="sibTrans" cxnId="{2E334BA6-2E95-424B-8038-A25E5ACF6FD9}">
      <dgm:prSet/>
      <dgm:spPr/>
      <dgm:t>
        <a:bodyPr/>
        <a:lstStyle/>
        <a:p>
          <a:endParaRPr lang="tr-TR"/>
        </a:p>
      </dgm:t>
    </dgm:pt>
    <dgm:pt modelId="{22EB64DA-4ACF-4639-B730-2B5686B4E048}" type="pres">
      <dgm:prSet presAssocID="{BC94313C-6872-4FD3-9A15-6F998C6AE86A}" presName="matrix" presStyleCnt="0">
        <dgm:presLayoutVars>
          <dgm:chMax val="1"/>
          <dgm:dir/>
          <dgm:resizeHandles val="exact"/>
        </dgm:presLayoutVars>
      </dgm:prSet>
      <dgm:spPr/>
      <dgm:t>
        <a:bodyPr/>
        <a:lstStyle/>
        <a:p>
          <a:endParaRPr lang="tr-TR"/>
        </a:p>
      </dgm:t>
    </dgm:pt>
    <dgm:pt modelId="{78AE8E0A-7DE5-49C0-B2C9-E34B01FD9F6E}" type="pres">
      <dgm:prSet presAssocID="{BC94313C-6872-4FD3-9A15-6F998C6AE86A}" presName="diamond" presStyleLbl="bgShp" presStyleIdx="0" presStyleCnt="1" custScaleX="169288" custLinFactNeighborX="1255" custLinFactNeighborY="1873"/>
      <dgm:spPr/>
    </dgm:pt>
    <dgm:pt modelId="{54454D04-7C41-4EBE-8A42-CDD4174022A9}" type="pres">
      <dgm:prSet presAssocID="{BC94313C-6872-4FD3-9A15-6F998C6AE86A}" presName="quad1" presStyleLbl="node1" presStyleIdx="0" presStyleCnt="4" custScaleX="166964" custScaleY="106732" custLinFactNeighborX="-39374" custLinFactNeighborY="-2881">
        <dgm:presLayoutVars>
          <dgm:chMax val="0"/>
          <dgm:chPref val="0"/>
          <dgm:bulletEnabled val="1"/>
        </dgm:presLayoutVars>
      </dgm:prSet>
      <dgm:spPr/>
      <dgm:t>
        <a:bodyPr/>
        <a:lstStyle/>
        <a:p>
          <a:endParaRPr lang="tr-TR"/>
        </a:p>
      </dgm:t>
    </dgm:pt>
    <dgm:pt modelId="{70359158-5DEB-4543-ABE2-67C060596AB8}" type="pres">
      <dgm:prSet presAssocID="{BC94313C-6872-4FD3-9A15-6F998C6AE86A}" presName="quad2" presStyleLbl="node1" presStyleIdx="1" presStyleCnt="4" custScaleX="176567" custScaleY="104542" custLinFactNeighborX="42255" custLinFactNeighborY="-1921">
        <dgm:presLayoutVars>
          <dgm:chMax val="0"/>
          <dgm:chPref val="0"/>
          <dgm:bulletEnabled val="1"/>
        </dgm:presLayoutVars>
      </dgm:prSet>
      <dgm:spPr/>
      <dgm:t>
        <a:bodyPr/>
        <a:lstStyle/>
        <a:p>
          <a:endParaRPr lang="tr-TR"/>
        </a:p>
      </dgm:t>
    </dgm:pt>
    <dgm:pt modelId="{010514B0-4419-4777-B16E-0A2B7878F1BF}" type="pres">
      <dgm:prSet presAssocID="{BC94313C-6872-4FD3-9A15-6F998C6AE86A}" presName="quad3" presStyleLbl="node1" presStyleIdx="2" presStyleCnt="4" custScaleX="166964" custScaleY="102621" custLinFactNeighborX="-35533" custLinFactNeighborY="1921">
        <dgm:presLayoutVars>
          <dgm:chMax val="0"/>
          <dgm:chPref val="0"/>
          <dgm:bulletEnabled val="1"/>
        </dgm:presLayoutVars>
      </dgm:prSet>
      <dgm:spPr/>
      <dgm:t>
        <a:bodyPr/>
        <a:lstStyle/>
        <a:p>
          <a:endParaRPr lang="tr-TR"/>
        </a:p>
      </dgm:t>
    </dgm:pt>
    <dgm:pt modelId="{00B6E939-3764-45C1-92B6-6485CFD057A1}" type="pres">
      <dgm:prSet presAssocID="{BC94313C-6872-4FD3-9A15-6F998C6AE86A}" presName="quad4" presStyleLbl="node1" presStyleIdx="3" presStyleCnt="4" custScaleX="172727" custLinFactNeighborX="40334" custLinFactNeighborY="961">
        <dgm:presLayoutVars>
          <dgm:chMax val="0"/>
          <dgm:chPref val="0"/>
          <dgm:bulletEnabled val="1"/>
        </dgm:presLayoutVars>
      </dgm:prSet>
      <dgm:spPr/>
      <dgm:t>
        <a:bodyPr/>
        <a:lstStyle/>
        <a:p>
          <a:endParaRPr lang="tr-TR"/>
        </a:p>
      </dgm:t>
    </dgm:pt>
  </dgm:ptLst>
  <dgm:cxnLst>
    <dgm:cxn modelId="{07BC02BD-E231-452B-BF34-90AFB6C2A3A4}" type="presOf" srcId="{9BA9723F-C4A6-4CB0-A2EA-44701AB339AE}" destId="{70359158-5DEB-4543-ABE2-67C060596AB8}" srcOrd="0" destOrd="0" presId="urn:microsoft.com/office/officeart/2005/8/layout/matrix3"/>
    <dgm:cxn modelId="{E070415F-12F2-46A9-A6C6-444592CECE73}" type="presOf" srcId="{6CC9B3D2-B2DD-480F-8030-9C9A2C1A1993}" destId="{54454D04-7C41-4EBE-8A42-CDD4174022A9}" srcOrd="0" destOrd="0" presId="urn:microsoft.com/office/officeart/2005/8/layout/matrix3"/>
    <dgm:cxn modelId="{55F4A1CA-AADA-4670-B81B-7FCF3986FD27}" srcId="{BC94313C-6872-4FD3-9A15-6F998C6AE86A}" destId="{755E2C25-41BA-45A5-AC46-01A857437F57}" srcOrd="2" destOrd="0" parTransId="{A324AAF3-00BD-44DB-BD38-1C2A1B16CE2B}" sibTransId="{6521D23C-643C-48F1-B4AC-05C0ABA377EC}"/>
    <dgm:cxn modelId="{44BDC545-C3D0-41F1-BFAD-CBAA629C9484}" type="presOf" srcId="{755E2C25-41BA-45A5-AC46-01A857437F57}" destId="{010514B0-4419-4777-B16E-0A2B7878F1BF}" srcOrd="0" destOrd="0" presId="urn:microsoft.com/office/officeart/2005/8/layout/matrix3"/>
    <dgm:cxn modelId="{5D8EA1D9-19F7-4C0F-9402-EDDB780D0BA7}" type="presOf" srcId="{6CA9FDCD-5516-4DB5-B0D3-D0C9A4A22C7D}" destId="{00B6E939-3764-45C1-92B6-6485CFD057A1}" srcOrd="0" destOrd="0" presId="urn:microsoft.com/office/officeart/2005/8/layout/matrix3"/>
    <dgm:cxn modelId="{A01BCC73-ECCF-4954-A100-13D9A33126E7}" srcId="{BC94313C-6872-4FD3-9A15-6F998C6AE86A}" destId="{6CC9B3D2-B2DD-480F-8030-9C9A2C1A1993}" srcOrd="0" destOrd="0" parTransId="{C3F5956E-FE4B-45E5-8026-63C26D3970E1}" sibTransId="{847C1156-0D3E-4147-950A-45F52A9EC08A}"/>
    <dgm:cxn modelId="{2E334BA6-2E95-424B-8038-A25E5ACF6FD9}" srcId="{BC94313C-6872-4FD3-9A15-6F998C6AE86A}" destId="{6CA9FDCD-5516-4DB5-B0D3-D0C9A4A22C7D}" srcOrd="3" destOrd="0" parTransId="{C4EE9A87-0E2C-40F9-962C-F7B69CA66213}" sibTransId="{12B8CBB7-5D66-4360-A9C3-26305226AD03}"/>
    <dgm:cxn modelId="{5A8AEEC4-223E-4DB7-9276-D99309912640}" srcId="{BC94313C-6872-4FD3-9A15-6F998C6AE86A}" destId="{9BA9723F-C4A6-4CB0-A2EA-44701AB339AE}" srcOrd="1" destOrd="0" parTransId="{C16D95D0-9A7F-4271-BD0E-BE0781233FB6}" sibTransId="{48888B57-8817-444B-A297-D15B4DC1899C}"/>
    <dgm:cxn modelId="{63EC9260-6C9C-470E-907F-55707F1F7C5D}" type="presOf" srcId="{BC94313C-6872-4FD3-9A15-6F998C6AE86A}" destId="{22EB64DA-4ACF-4639-B730-2B5686B4E048}" srcOrd="0" destOrd="0" presId="urn:microsoft.com/office/officeart/2005/8/layout/matrix3"/>
    <dgm:cxn modelId="{12DD8657-1A68-483C-BA62-18278905CD4A}" type="presParOf" srcId="{22EB64DA-4ACF-4639-B730-2B5686B4E048}" destId="{78AE8E0A-7DE5-49C0-B2C9-E34B01FD9F6E}" srcOrd="0" destOrd="0" presId="urn:microsoft.com/office/officeart/2005/8/layout/matrix3"/>
    <dgm:cxn modelId="{76D46CC2-2D55-43BA-B390-551CA5003816}" type="presParOf" srcId="{22EB64DA-4ACF-4639-B730-2B5686B4E048}" destId="{54454D04-7C41-4EBE-8A42-CDD4174022A9}" srcOrd="1" destOrd="0" presId="urn:microsoft.com/office/officeart/2005/8/layout/matrix3"/>
    <dgm:cxn modelId="{C548AE3C-AC21-413E-A9D0-298F93270450}" type="presParOf" srcId="{22EB64DA-4ACF-4639-B730-2B5686B4E048}" destId="{70359158-5DEB-4543-ABE2-67C060596AB8}" srcOrd="2" destOrd="0" presId="urn:microsoft.com/office/officeart/2005/8/layout/matrix3"/>
    <dgm:cxn modelId="{86F1FF7E-5D50-40A4-A28D-5B586EB036BA}" type="presParOf" srcId="{22EB64DA-4ACF-4639-B730-2B5686B4E048}" destId="{010514B0-4419-4777-B16E-0A2B7878F1BF}" srcOrd="3" destOrd="0" presId="urn:microsoft.com/office/officeart/2005/8/layout/matrix3"/>
    <dgm:cxn modelId="{2D942549-2202-42C4-AFC9-07953B21D2A3}" type="presParOf" srcId="{22EB64DA-4ACF-4639-B730-2B5686B4E048}" destId="{00B6E939-3764-45C1-92B6-6485CFD057A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4211398-CED8-4D2A-AEC8-C1FB8BD3E18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FAD72864-D443-4F7A-9303-606FBA1EF533}">
      <dgm:prSet/>
      <dgm:spPr>
        <a:solidFill>
          <a:schemeClr val="accent1">
            <a:lumMod val="75000"/>
          </a:schemeClr>
        </a:solidFill>
      </dgm:spPr>
      <dgm:t>
        <a:bodyPr/>
        <a:lstStyle/>
        <a:p>
          <a:pPr rtl="0"/>
          <a:r>
            <a:rPr lang="tr-TR" dirty="0" smtClean="0"/>
            <a:t>BAKANLIKLAR</a:t>
          </a:r>
          <a:endParaRPr lang="tr-TR" dirty="0"/>
        </a:p>
      </dgm:t>
    </dgm:pt>
    <dgm:pt modelId="{9EB4CE15-6E9C-4728-A07C-86C43EDC8421}" type="parTrans" cxnId="{36BE0D25-6C76-4050-A319-772703CA5E4B}">
      <dgm:prSet/>
      <dgm:spPr/>
      <dgm:t>
        <a:bodyPr/>
        <a:lstStyle/>
        <a:p>
          <a:endParaRPr lang="tr-TR"/>
        </a:p>
      </dgm:t>
    </dgm:pt>
    <dgm:pt modelId="{EC98059D-C6B0-41FF-8EEF-62E2EF5BB287}" type="sibTrans" cxnId="{36BE0D25-6C76-4050-A319-772703CA5E4B}">
      <dgm:prSet/>
      <dgm:spPr/>
      <dgm:t>
        <a:bodyPr/>
        <a:lstStyle/>
        <a:p>
          <a:endParaRPr lang="tr-TR"/>
        </a:p>
      </dgm:t>
    </dgm:pt>
    <dgm:pt modelId="{75B4E994-809B-4240-9779-DF7DCBB1415F}">
      <dgm:prSet/>
      <dgm:spPr/>
      <dgm:t>
        <a:bodyPr/>
        <a:lstStyle/>
        <a:p>
          <a:pPr rtl="0"/>
          <a:r>
            <a:rPr lang="tr-TR" dirty="0" smtClean="0"/>
            <a:t>DİĞER KAMU İDARELERİ 		</a:t>
          </a:r>
          <a:endParaRPr lang="tr-TR" dirty="0"/>
        </a:p>
      </dgm:t>
    </dgm:pt>
    <dgm:pt modelId="{7CC4C5FA-23A7-49DD-A84E-8E270B9FA7C3}" type="parTrans" cxnId="{83720BA0-E4DD-4372-A3F1-B43DDC884FBB}">
      <dgm:prSet/>
      <dgm:spPr/>
      <dgm:t>
        <a:bodyPr/>
        <a:lstStyle/>
        <a:p>
          <a:endParaRPr lang="tr-TR"/>
        </a:p>
      </dgm:t>
    </dgm:pt>
    <dgm:pt modelId="{25D4CF68-CA20-4D5F-A91B-5790D66990E4}" type="sibTrans" cxnId="{83720BA0-E4DD-4372-A3F1-B43DDC884FBB}">
      <dgm:prSet/>
      <dgm:spPr/>
      <dgm:t>
        <a:bodyPr/>
        <a:lstStyle/>
        <a:p>
          <a:endParaRPr lang="tr-TR"/>
        </a:p>
      </dgm:t>
    </dgm:pt>
    <dgm:pt modelId="{6FB13469-2C9A-49E4-AE9D-752B7920ADA4}">
      <dgm:prSet/>
      <dgm:spPr>
        <a:solidFill>
          <a:schemeClr val="accent1">
            <a:lumMod val="75000"/>
          </a:schemeClr>
        </a:solidFill>
      </dgm:spPr>
      <dgm:t>
        <a:bodyPr/>
        <a:lstStyle/>
        <a:p>
          <a:pPr rtl="0"/>
          <a:r>
            <a:rPr lang="tr-TR" dirty="0" smtClean="0"/>
            <a:t>ÜNİVERSİTELER </a:t>
          </a:r>
          <a:endParaRPr lang="tr-TR" dirty="0"/>
        </a:p>
      </dgm:t>
    </dgm:pt>
    <dgm:pt modelId="{223582EE-3F5B-4997-9135-06E1D3CDC3A3}" type="parTrans" cxnId="{F133F02F-96FC-467D-81DD-2B33E60B07A3}">
      <dgm:prSet/>
      <dgm:spPr/>
      <dgm:t>
        <a:bodyPr/>
        <a:lstStyle/>
        <a:p>
          <a:endParaRPr lang="tr-TR"/>
        </a:p>
      </dgm:t>
    </dgm:pt>
    <dgm:pt modelId="{6D8F97D3-E22B-4AA6-AE65-A7B32978407D}" type="sibTrans" cxnId="{F133F02F-96FC-467D-81DD-2B33E60B07A3}">
      <dgm:prSet/>
      <dgm:spPr/>
      <dgm:t>
        <a:bodyPr/>
        <a:lstStyle/>
        <a:p>
          <a:endParaRPr lang="tr-TR"/>
        </a:p>
      </dgm:t>
    </dgm:pt>
    <dgm:pt modelId="{1BCF99B4-75E5-4C88-A24C-9C935D3911CC}">
      <dgm:prSet/>
      <dgm:spPr/>
      <dgm:t>
        <a:bodyPr/>
        <a:lstStyle/>
        <a:p>
          <a:pPr rtl="0"/>
          <a:r>
            <a:rPr lang="tr-TR" dirty="0" smtClean="0"/>
            <a:t>İL ÖZEL İDARELERİ</a:t>
          </a:r>
          <a:endParaRPr lang="tr-TR" dirty="0"/>
        </a:p>
      </dgm:t>
    </dgm:pt>
    <dgm:pt modelId="{FC125E10-C822-4AF8-A5E9-46E1C0DEEE6C}" type="parTrans" cxnId="{C4A652E9-E3A9-440B-B885-DC7634B16236}">
      <dgm:prSet/>
      <dgm:spPr/>
      <dgm:t>
        <a:bodyPr/>
        <a:lstStyle/>
        <a:p>
          <a:endParaRPr lang="tr-TR"/>
        </a:p>
      </dgm:t>
    </dgm:pt>
    <dgm:pt modelId="{C2DE9DED-224A-455F-82E5-BF52C2DD0470}" type="sibTrans" cxnId="{C4A652E9-E3A9-440B-B885-DC7634B16236}">
      <dgm:prSet/>
      <dgm:spPr/>
      <dgm:t>
        <a:bodyPr/>
        <a:lstStyle/>
        <a:p>
          <a:endParaRPr lang="tr-TR"/>
        </a:p>
      </dgm:t>
    </dgm:pt>
    <dgm:pt modelId="{F17A3CA0-CE0F-4DD8-B1F1-EA34BA8BBC8F}">
      <dgm:prSet/>
      <dgm:spPr>
        <a:solidFill>
          <a:schemeClr val="accent1">
            <a:lumMod val="75000"/>
          </a:schemeClr>
        </a:solidFill>
      </dgm:spPr>
      <dgm:t>
        <a:bodyPr/>
        <a:lstStyle/>
        <a:p>
          <a:pPr rtl="0"/>
          <a:r>
            <a:rPr lang="tr-TR" dirty="0" smtClean="0"/>
            <a:t>BELEDİYELERDE </a:t>
          </a:r>
          <a:endParaRPr lang="tr-TR" dirty="0"/>
        </a:p>
      </dgm:t>
    </dgm:pt>
    <dgm:pt modelId="{863F0C50-6A5B-485B-A545-4D837FBDBD65}" type="parTrans" cxnId="{7162D09B-C28B-41D0-9F6F-25F077530A3E}">
      <dgm:prSet/>
      <dgm:spPr/>
      <dgm:t>
        <a:bodyPr/>
        <a:lstStyle/>
        <a:p>
          <a:endParaRPr lang="tr-TR"/>
        </a:p>
      </dgm:t>
    </dgm:pt>
    <dgm:pt modelId="{9999301D-3F22-4765-8907-E5D7A019166E}" type="sibTrans" cxnId="{7162D09B-C28B-41D0-9F6F-25F077530A3E}">
      <dgm:prSet/>
      <dgm:spPr/>
      <dgm:t>
        <a:bodyPr/>
        <a:lstStyle/>
        <a:p>
          <a:endParaRPr lang="tr-TR"/>
        </a:p>
      </dgm:t>
    </dgm:pt>
    <dgm:pt modelId="{1F350DCA-2B19-4902-8388-BDC96D946CED}">
      <dgm:prSet/>
      <dgm:spPr/>
      <dgm:t>
        <a:bodyPr/>
        <a:lstStyle/>
        <a:p>
          <a:pPr rtl="0"/>
          <a:r>
            <a:rPr lang="tr-TR" dirty="0" smtClean="0"/>
            <a:t>DİĞER KAMU İDARELERİNDE</a:t>
          </a:r>
          <a:endParaRPr lang="tr-TR" dirty="0"/>
        </a:p>
      </dgm:t>
    </dgm:pt>
    <dgm:pt modelId="{F435CDE0-D40F-490D-AAF4-E1EDB6DF14BA}" type="parTrans" cxnId="{48FDD5A5-F592-4DE8-B6E8-765CF886C0D0}">
      <dgm:prSet/>
      <dgm:spPr/>
      <dgm:t>
        <a:bodyPr/>
        <a:lstStyle/>
        <a:p>
          <a:endParaRPr lang="tr-TR"/>
        </a:p>
      </dgm:t>
    </dgm:pt>
    <dgm:pt modelId="{8D8535CC-BD82-4EAA-8CB6-7DEECC380D1C}" type="sibTrans" cxnId="{48FDD5A5-F592-4DE8-B6E8-765CF886C0D0}">
      <dgm:prSet/>
      <dgm:spPr/>
      <dgm:t>
        <a:bodyPr/>
        <a:lstStyle/>
        <a:p>
          <a:endParaRPr lang="tr-TR"/>
        </a:p>
      </dgm:t>
    </dgm:pt>
    <dgm:pt modelId="{00C93477-227E-43DE-8856-1A9A31CBD9A3}">
      <dgm:prSet/>
      <dgm:spPr>
        <a:solidFill>
          <a:schemeClr val="accent1">
            <a:lumMod val="75000"/>
          </a:schemeClr>
        </a:solidFill>
      </dgm:spPr>
      <dgm:t>
        <a:bodyPr/>
        <a:lstStyle/>
        <a:p>
          <a:pPr rtl="0"/>
          <a:r>
            <a:rPr lang="tr-TR" dirty="0" smtClean="0"/>
            <a:t>BAĞLI İDARELERDE (ASKİ, EGO GİBİ )</a:t>
          </a:r>
          <a:endParaRPr lang="tr-TR" dirty="0"/>
        </a:p>
      </dgm:t>
    </dgm:pt>
    <dgm:pt modelId="{EF5C3346-25AB-4F9C-80AB-C2B38E0E4119}" type="parTrans" cxnId="{2F9FB686-4641-43B5-BC6D-5E41E13591B7}">
      <dgm:prSet/>
      <dgm:spPr/>
      <dgm:t>
        <a:bodyPr/>
        <a:lstStyle/>
        <a:p>
          <a:endParaRPr lang="tr-TR"/>
        </a:p>
      </dgm:t>
    </dgm:pt>
    <dgm:pt modelId="{972D77EB-A085-4CE0-943F-6FB91758E41A}" type="sibTrans" cxnId="{2F9FB686-4641-43B5-BC6D-5E41E13591B7}">
      <dgm:prSet/>
      <dgm:spPr/>
      <dgm:t>
        <a:bodyPr/>
        <a:lstStyle/>
        <a:p>
          <a:endParaRPr lang="tr-TR"/>
        </a:p>
      </dgm:t>
    </dgm:pt>
    <dgm:pt modelId="{F691A519-966F-40D1-B1A9-4F0E6C35356E}">
      <dgm:prSet/>
      <dgm:spPr/>
      <dgm:t>
        <a:bodyPr/>
        <a:lstStyle/>
        <a:p>
          <a:pPr rtl="0"/>
          <a:r>
            <a:rPr lang="tr-TR" dirty="0" smtClean="0"/>
            <a:t>YEREL YÖNETİM BİRLİKLERİNDE</a:t>
          </a:r>
          <a:endParaRPr lang="tr-TR" dirty="0"/>
        </a:p>
      </dgm:t>
    </dgm:pt>
    <dgm:pt modelId="{2D0E81BB-5D60-4157-99E5-2A57C1C05B41}" type="parTrans" cxnId="{49B2BA6D-A8E2-4A2C-B8B5-91E1459A7F96}">
      <dgm:prSet/>
      <dgm:spPr/>
      <dgm:t>
        <a:bodyPr/>
        <a:lstStyle/>
        <a:p>
          <a:endParaRPr lang="tr-TR"/>
        </a:p>
      </dgm:t>
    </dgm:pt>
    <dgm:pt modelId="{6715A720-A2D6-4E3E-841D-6AD7154AF4C8}" type="sibTrans" cxnId="{49B2BA6D-A8E2-4A2C-B8B5-91E1459A7F96}">
      <dgm:prSet/>
      <dgm:spPr/>
      <dgm:t>
        <a:bodyPr/>
        <a:lstStyle/>
        <a:p>
          <a:endParaRPr lang="tr-TR"/>
        </a:p>
      </dgm:t>
    </dgm:pt>
    <dgm:pt modelId="{B5E5357B-C297-4435-8F99-1271168B712D}" type="pres">
      <dgm:prSet presAssocID="{44211398-CED8-4D2A-AEC8-C1FB8BD3E186}" presName="linear" presStyleCnt="0">
        <dgm:presLayoutVars>
          <dgm:animLvl val="lvl"/>
          <dgm:resizeHandles val="exact"/>
        </dgm:presLayoutVars>
      </dgm:prSet>
      <dgm:spPr/>
      <dgm:t>
        <a:bodyPr/>
        <a:lstStyle/>
        <a:p>
          <a:endParaRPr lang="tr-TR"/>
        </a:p>
      </dgm:t>
    </dgm:pt>
    <dgm:pt modelId="{6073FFC9-BA2A-463E-B901-68D45BAD0173}" type="pres">
      <dgm:prSet presAssocID="{FAD72864-D443-4F7A-9303-606FBA1EF533}" presName="parentText" presStyleLbl="node1" presStyleIdx="0" presStyleCnt="8">
        <dgm:presLayoutVars>
          <dgm:chMax val="0"/>
          <dgm:bulletEnabled val="1"/>
        </dgm:presLayoutVars>
      </dgm:prSet>
      <dgm:spPr/>
      <dgm:t>
        <a:bodyPr/>
        <a:lstStyle/>
        <a:p>
          <a:endParaRPr lang="tr-TR"/>
        </a:p>
      </dgm:t>
    </dgm:pt>
    <dgm:pt modelId="{78C2B604-31FB-4701-A19C-252106B52F74}" type="pres">
      <dgm:prSet presAssocID="{EC98059D-C6B0-41FF-8EEF-62E2EF5BB287}" presName="spacer" presStyleCnt="0"/>
      <dgm:spPr/>
    </dgm:pt>
    <dgm:pt modelId="{EB9F2426-E2B4-4399-9B59-689A4EE8E237}" type="pres">
      <dgm:prSet presAssocID="{75B4E994-809B-4240-9779-DF7DCBB1415F}" presName="parentText" presStyleLbl="node1" presStyleIdx="1" presStyleCnt="8">
        <dgm:presLayoutVars>
          <dgm:chMax val="0"/>
          <dgm:bulletEnabled val="1"/>
        </dgm:presLayoutVars>
      </dgm:prSet>
      <dgm:spPr/>
      <dgm:t>
        <a:bodyPr/>
        <a:lstStyle/>
        <a:p>
          <a:endParaRPr lang="tr-TR"/>
        </a:p>
      </dgm:t>
    </dgm:pt>
    <dgm:pt modelId="{AFDF2EB7-C8B8-41DF-8DE8-4EB01C1D5DFD}" type="pres">
      <dgm:prSet presAssocID="{25D4CF68-CA20-4D5F-A91B-5790D66990E4}" presName="spacer" presStyleCnt="0"/>
      <dgm:spPr/>
    </dgm:pt>
    <dgm:pt modelId="{8ADA56B2-9356-4A1B-ABAB-22CF23619F1E}" type="pres">
      <dgm:prSet presAssocID="{6FB13469-2C9A-49E4-AE9D-752B7920ADA4}" presName="parentText" presStyleLbl="node1" presStyleIdx="2" presStyleCnt="8">
        <dgm:presLayoutVars>
          <dgm:chMax val="0"/>
          <dgm:bulletEnabled val="1"/>
        </dgm:presLayoutVars>
      </dgm:prSet>
      <dgm:spPr/>
      <dgm:t>
        <a:bodyPr/>
        <a:lstStyle/>
        <a:p>
          <a:endParaRPr lang="tr-TR"/>
        </a:p>
      </dgm:t>
    </dgm:pt>
    <dgm:pt modelId="{AD759E25-6D67-42C7-BD65-3A8DB26DD969}" type="pres">
      <dgm:prSet presAssocID="{6D8F97D3-E22B-4AA6-AE65-A7B32978407D}" presName="spacer" presStyleCnt="0"/>
      <dgm:spPr/>
    </dgm:pt>
    <dgm:pt modelId="{C7256CFB-B6FB-4A57-9BD2-D02051B91600}" type="pres">
      <dgm:prSet presAssocID="{1BCF99B4-75E5-4C88-A24C-9C935D3911CC}" presName="parentText" presStyleLbl="node1" presStyleIdx="3" presStyleCnt="8">
        <dgm:presLayoutVars>
          <dgm:chMax val="0"/>
          <dgm:bulletEnabled val="1"/>
        </dgm:presLayoutVars>
      </dgm:prSet>
      <dgm:spPr/>
      <dgm:t>
        <a:bodyPr/>
        <a:lstStyle/>
        <a:p>
          <a:endParaRPr lang="tr-TR"/>
        </a:p>
      </dgm:t>
    </dgm:pt>
    <dgm:pt modelId="{ED996BC1-BEB7-4833-B68D-A032D7F63ACE}" type="pres">
      <dgm:prSet presAssocID="{C2DE9DED-224A-455F-82E5-BF52C2DD0470}" presName="spacer" presStyleCnt="0"/>
      <dgm:spPr/>
    </dgm:pt>
    <dgm:pt modelId="{9B225835-A534-4346-8BB4-BDBFF77A7935}" type="pres">
      <dgm:prSet presAssocID="{F17A3CA0-CE0F-4DD8-B1F1-EA34BA8BBC8F}" presName="parentText" presStyleLbl="node1" presStyleIdx="4" presStyleCnt="8">
        <dgm:presLayoutVars>
          <dgm:chMax val="0"/>
          <dgm:bulletEnabled val="1"/>
        </dgm:presLayoutVars>
      </dgm:prSet>
      <dgm:spPr/>
      <dgm:t>
        <a:bodyPr/>
        <a:lstStyle/>
        <a:p>
          <a:endParaRPr lang="tr-TR"/>
        </a:p>
      </dgm:t>
    </dgm:pt>
    <dgm:pt modelId="{4FC41E7E-DC0C-45EE-B37B-26D3AFC5C2AF}" type="pres">
      <dgm:prSet presAssocID="{9999301D-3F22-4765-8907-E5D7A019166E}" presName="spacer" presStyleCnt="0"/>
      <dgm:spPr/>
    </dgm:pt>
    <dgm:pt modelId="{A3367C4A-8529-47BF-9619-47969726F9A7}" type="pres">
      <dgm:prSet presAssocID="{1F350DCA-2B19-4902-8388-BDC96D946CED}" presName="parentText" presStyleLbl="node1" presStyleIdx="5" presStyleCnt="8">
        <dgm:presLayoutVars>
          <dgm:chMax val="0"/>
          <dgm:bulletEnabled val="1"/>
        </dgm:presLayoutVars>
      </dgm:prSet>
      <dgm:spPr/>
      <dgm:t>
        <a:bodyPr/>
        <a:lstStyle/>
        <a:p>
          <a:endParaRPr lang="tr-TR"/>
        </a:p>
      </dgm:t>
    </dgm:pt>
    <dgm:pt modelId="{EF8DD5AA-FF4D-4AC6-8950-B4BF34201A7D}" type="pres">
      <dgm:prSet presAssocID="{8D8535CC-BD82-4EAA-8CB6-7DEECC380D1C}" presName="spacer" presStyleCnt="0"/>
      <dgm:spPr/>
    </dgm:pt>
    <dgm:pt modelId="{0A263681-BC40-4EF3-94BD-03CE19C46865}" type="pres">
      <dgm:prSet presAssocID="{00C93477-227E-43DE-8856-1A9A31CBD9A3}" presName="parentText" presStyleLbl="node1" presStyleIdx="6" presStyleCnt="8">
        <dgm:presLayoutVars>
          <dgm:chMax val="0"/>
          <dgm:bulletEnabled val="1"/>
        </dgm:presLayoutVars>
      </dgm:prSet>
      <dgm:spPr/>
      <dgm:t>
        <a:bodyPr/>
        <a:lstStyle/>
        <a:p>
          <a:endParaRPr lang="tr-TR"/>
        </a:p>
      </dgm:t>
    </dgm:pt>
    <dgm:pt modelId="{568CAF46-DF71-463A-80FD-19E481406CC5}" type="pres">
      <dgm:prSet presAssocID="{972D77EB-A085-4CE0-943F-6FB91758E41A}" presName="spacer" presStyleCnt="0"/>
      <dgm:spPr/>
    </dgm:pt>
    <dgm:pt modelId="{62C44194-5340-4BE4-A8E4-8481D1E7C736}" type="pres">
      <dgm:prSet presAssocID="{F691A519-966F-40D1-B1A9-4F0E6C35356E}" presName="parentText" presStyleLbl="node1" presStyleIdx="7" presStyleCnt="8">
        <dgm:presLayoutVars>
          <dgm:chMax val="0"/>
          <dgm:bulletEnabled val="1"/>
        </dgm:presLayoutVars>
      </dgm:prSet>
      <dgm:spPr/>
      <dgm:t>
        <a:bodyPr/>
        <a:lstStyle/>
        <a:p>
          <a:endParaRPr lang="tr-TR"/>
        </a:p>
      </dgm:t>
    </dgm:pt>
  </dgm:ptLst>
  <dgm:cxnLst>
    <dgm:cxn modelId="{785E146D-6271-4D97-84D6-3F75856931D5}" type="presOf" srcId="{F17A3CA0-CE0F-4DD8-B1F1-EA34BA8BBC8F}" destId="{9B225835-A534-4346-8BB4-BDBFF77A7935}" srcOrd="0" destOrd="0" presId="urn:microsoft.com/office/officeart/2005/8/layout/vList2"/>
    <dgm:cxn modelId="{7162D09B-C28B-41D0-9F6F-25F077530A3E}" srcId="{44211398-CED8-4D2A-AEC8-C1FB8BD3E186}" destId="{F17A3CA0-CE0F-4DD8-B1F1-EA34BA8BBC8F}" srcOrd="4" destOrd="0" parTransId="{863F0C50-6A5B-485B-A545-4D837FBDBD65}" sibTransId="{9999301D-3F22-4765-8907-E5D7A019166E}"/>
    <dgm:cxn modelId="{48FDD5A5-F592-4DE8-B6E8-765CF886C0D0}" srcId="{44211398-CED8-4D2A-AEC8-C1FB8BD3E186}" destId="{1F350DCA-2B19-4902-8388-BDC96D946CED}" srcOrd="5" destOrd="0" parTransId="{F435CDE0-D40F-490D-AAF4-E1EDB6DF14BA}" sibTransId="{8D8535CC-BD82-4EAA-8CB6-7DEECC380D1C}"/>
    <dgm:cxn modelId="{5C6EB595-5702-4EB2-9E77-45A4CFA05AC8}" type="presOf" srcId="{1F350DCA-2B19-4902-8388-BDC96D946CED}" destId="{A3367C4A-8529-47BF-9619-47969726F9A7}" srcOrd="0" destOrd="0" presId="urn:microsoft.com/office/officeart/2005/8/layout/vList2"/>
    <dgm:cxn modelId="{618239A5-6806-400C-9EFA-6DFA45801EB7}" type="presOf" srcId="{6FB13469-2C9A-49E4-AE9D-752B7920ADA4}" destId="{8ADA56B2-9356-4A1B-ABAB-22CF23619F1E}" srcOrd="0" destOrd="0" presId="urn:microsoft.com/office/officeart/2005/8/layout/vList2"/>
    <dgm:cxn modelId="{5B9B1099-0795-493A-B1B0-914266060383}" type="presOf" srcId="{F691A519-966F-40D1-B1A9-4F0E6C35356E}" destId="{62C44194-5340-4BE4-A8E4-8481D1E7C736}" srcOrd="0" destOrd="0" presId="urn:microsoft.com/office/officeart/2005/8/layout/vList2"/>
    <dgm:cxn modelId="{330F841B-17C2-48E6-9A5A-D075ADCDA32A}" type="presOf" srcId="{FAD72864-D443-4F7A-9303-606FBA1EF533}" destId="{6073FFC9-BA2A-463E-B901-68D45BAD0173}" srcOrd="0" destOrd="0" presId="urn:microsoft.com/office/officeart/2005/8/layout/vList2"/>
    <dgm:cxn modelId="{8D331DE1-948F-4FC4-A591-023308F1B290}" type="presOf" srcId="{1BCF99B4-75E5-4C88-A24C-9C935D3911CC}" destId="{C7256CFB-B6FB-4A57-9BD2-D02051B91600}" srcOrd="0" destOrd="0" presId="urn:microsoft.com/office/officeart/2005/8/layout/vList2"/>
    <dgm:cxn modelId="{83720BA0-E4DD-4372-A3F1-B43DDC884FBB}" srcId="{44211398-CED8-4D2A-AEC8-C1FB8BD3E186}" destId="{75B4E994-809B-4240-9779-DF7DCBB1415F}" srcOrd="1" destOrd="0" parTransId="{7CC4C5FA-23A7-49DD-A84E-8E270B9FA7C3}" sibTransId="{25D4CF68-CA20-4D5F-A91B-5790D66990E4}"/>
    <dgm:cxn modelId="{C4A652E9-E3A9-440B-B885-DC7634B16236}" srcId="{44211398-CED8-4D2A-AEC8-C1FB8BD3E186}" destId="{1BCF99B4-75E5-4C88-A24C-9C935D3911CC}" srcOrd="3" destOrd="0" parTransId="{FC125E10-C822-4AF8-A5E9-46E1C0DEEE6C}" sibTransId="{C2DE9DED-224A-455F-82E5-BF52C2DD0470}"/>
    <dgm:cxn modelId="{2F9FB686-4641-43B5-BC6D-5E41E13591B7}" srcId="{44211398-CED8-4D2A-AEC8-C1FB8BD3E186}" destId="{00C93477-227E-43DE-8856-1A9A31CBD9A3}" srcOrd="6" destOrd="0" parTransId="{EF5C3346-25AB-4F9C-80AB-C2B38E0E4119}" sibTransId="{972D77EB-A085-4CE0-943F-6FB91758E41A}"/>
    <dgm:cxn modelId="{A151FDA9-1840-4657-8AD7-CE8C725DD320}" type="presOf" srcId="{75B4E994-809B-4240-9779-DF7DCBB1415F}" destId="{EB9F2426-E2B4-4399-9B59-689A4EE8E237}" srcOrd="0" destOrd="0" presId="urn:microsoft.com/office/officeart/2005/8/layout/vList2"/>
    <dgm:cxn modelId="{08D25399-1E87-45BD-9E1B-54FD6C4377D2}" type="presOf" srcId="{00C93477-227E-43DE-8856-1A9A31CBD9A3}" destId="{0A263681-BC40-4EF3-94BD-03CE19C46865}" srcOrd="0" destOrd="0" presId="urn:microsoft.com/office/officeart/2005/8/layout/vList2"/>
    <dgm:cxn modelId="{886C12D3-8CFE-4531-BC65-94E332844127}" type="presOf" srcId="{44211398-CED8-4D2A-AEC8-C1FB8BD3E186}" destId="{B5E5357B-C297-4435-8F99-1271168B712D}" srcOrd="0" destOrd="0" presId="urn:microsoft.com/office/officeart/2005/8/layout/vList2"/>
    <dgm:cxn modelId="{F133F02F-96FC-467D-81DD-2B33E60B07A3}" srcId="{44211398-CED8-4D2A-AEC8-C1FB8BD3E186}" destId="{6FB13469-2C9A-49E4-AE9D-752B7920ADA4}" srcOrd="2" destOrd="0" parTransId="{223582EE-3F5B-4997-9135-06E1D3CDC3A3}" sibTransId="{6D8F97D3-E22B-4AA6-AE65-A7B32978407D}"/>
    <dgm:cxn modelId="{49B2BA6D-A8E2-4A2C-B8B5-91E1459A7F96}" srcId="{44211398-CED8-4D2A-AEC8-C1FB8BD3E186}" destId="{F691A519-966F-40D1-B1A9-4F0E6C35356E}" srcOrd="7" destOrd="0" parTransId="{2D0E81BB-5D60-4157-99E5-2A57C1C05B41}" sibTransId="{6715A720-A2D6-4E3E-841D-6AD7154AF4C8}"/>
    <dgm:cxn modelId="{36BE0D25-6C76-4050-A319-772703CA5E4B}" srcId="{44211398-CED8-4D2A-AEC8-C1FB8BD3E186}" destId="{FAD72864-D443-4F7A-9303-606FBA1EF533}" srcOrd="0" destOrd="0" parTransId="{9EB4CE15-6E9C-4728-A07C-86C43EDC8421}" sibTransId="{EC98059D-C6B0-41FF-8EEF-62E2EF5BB287}"/>
    <dgm:cxn modelId="{541A389B-583E-41E1-B8CB-5BE0053BEA6F}" type="presParOf" srcId="{B5E5357B-C297-4435-8F99-1271168B712D}" destId="{6073FFC9-BA2A-463E-B901-68D45BAD0173}" srcOrd="0" destOrd="0" presId="urn:microsoft.com/office/officeart/2005/8/layout/vList2"/>
    <dgm:cxn modelId="{DC8491BD-B758-4015-9076-75B24D04281F}" type="presParOf" srcId="{B5E5357B-C297-4435-8F99-1271168B712D}" destId="{78C2B604-31FB-4701-A19C-252106B52F74}" srcOrd="1" destOrd="0" presId="urn:microsoft.com/office/officeart/2005/8/layout/vList2"/>
    <dgm:cxn modelId="{A75EB3AA-DBE3-48A1-B28C-1897FB37A519}" type="presParOf" srcId="{B5E5357B-C297-4435-8F99-1271168B712D}" destId="{EB9F2426-E2B4-4399-9B59-689A4EE8E237}" srcOrd="2" destOrd="0" presId="urn:microsoft.com/office/officeart/2005/8/layout/vList2"/>
    <dgm:cxn modelId="{4CA0C14E-1894-4D17-894F-30F930759C2A}" type="presParOf" srcId="{B5E5357B-C297-4435-8F99-1271168B712D}" destId="{AFDF2EB7-C8B8-41DF-8DE8-4EB01C1D5DFD}" srcOrd="3" destOrd="0" presId="urn:microsoft.com/office/officeart/2005/8/layout/vList2"/>
    <dgm:cxn modelId="{70D8A249-05BC-4202-84CB-C10EAE5EF579}" type="presParOf" srcId="{B5E5357B-C297-4435-8F99-1271168B712D}" destId="{8ADA56B2-9356-4A1B-ABAB-22CF23619F1E}" srcOrd="4" destOrd="0" presId="urn:microsoft.com/office/officeart/2005/8/layout/vList2"/>
    <dgm:cxn modelId="{65CC7A87-4A4B-48BE-A954-4BDC479AF526}" type="presParOf" srcId="{B5E5357B-C297-4435-8F99-1271168B712D}" destId="{AD759E25-6D67-42C7-BD65-3A8DB26DD969}" srcOrd="5" destOrd="0" presId="urn:microsoft.com/office/officeart/2005/8/layout/vList2"/>
    <dgm:cxn modelId="{3F305233-6BDE-4754-84BC-00497D3B64B4}" type="presParOf" srcId="{B5E5357B-C297-4435-8F99-1271168B712D}" destId="{C7256CFB-B6FB-4A57-9BD2-D02051B91600}" srcOrd="6" destOrd="0" presId="urn:microsoft.com/office/officeart/2005/8/layout/vList2"/>
    <dgm:cxn modelId="{9A7BE8B2-6ECB-4D71-95EE-DDC229B605C4}" type="presParOf" srcId="{B5E5357B-C297-4435-8F99-1271168B712D}" destId="{ED996BC1-BEB7-4833-B68D-A032D7F63ACE}" srcOrd="7" destOrd="0" presId="urn:microsoft.com/office/officeart/2005/8/layout/vList2"/>
    <dgm:cxn modelId="{C5E9A179-3BC7-4A64-ABA8-BE0F9712BA96}" type="presParOf" srcId="{B5E5357B-C297-4435-8F99-1271168B712D}" destId="{9B225835-A534-4346-8BB4-BDBFF77A7935}" srcOrd="8" destOrd="0" presId="urn:microsoft.com/office/officeart/2005/8/layout/vList2"/>
    <dgm:cxn modelId="{9A2F052E-B05D-46D6-996E-791B8C32A09A}" type="presParOf" srcId="{B5E5357B-C297-4435-8F99-1271168B712D}" destId="{4FC41E7E-DC0C-45EE-B37B-26D3AFC5C2AF}" srcOrd="9" destOrd="0" presId="urn:microsoft.com/office/officeart/2005/8/layout/vList2"/>
    <dgm:cxn modelId="{38675AD3-A226-46C4-B5CC-00F2B2142C95}" type="presParOf" srcId="{B5E5357B-C297-4435-8F99-1271168B712D}" destId="{A3367C4A-8529-47BF-9619-47969726F9A7}" srcOrd="10" destOrd="0" presId="urn:microsoft.com/office/officeart/2005/8/layout/vList2"/>
    <dgm:cxn modelId="{EF4B20E2-DBA8-4D07-9232-443772957F20}" type="presParOf" srcId="{B5E5357B-C297-4435-8F99-1271168B712D}" destId="{EF8DD5AA-FF4D-4AC6-8950-B4BF34201A7D}" srcOrd="11" destOrd="0" presId="urn:microsoft.com/office/officeart/2005/8/layout/vList2"/>
    <dgm:cxn modelId="{FA861572-D8C3-4EBF-B200-43A1C4D42117}" type="presParOf" srcId="{B5E5357B-C297-4435-8F99-1271168B712D}" destId="{0A263681-BC40-4EF3-94BD-03CE19C46865}" srcOrd="12" destOrd="0" presId="urn:microsoft.com/office/officeart/2005/8/layout/vList2"/>
    <dgm:cxn modelId="{9448E959-7B5B-4D35-846C-ED5843487394}" type="presParOf" srcId="{B5E5357B-C297-4435-8F99-1271168B712D}" destId="{568CAF46-DF71-463A-80FD-19E481406CC5}" srcOrd="13" destOrd="0" presId="urn:microsoft.com/office/officeart/2005/8/layout/vList2"/>
    <dgm:cxn modelId="{8D4A2F55-4133-4AAA-8761-D5F72241116C}" type="presParOf" srcId="{B5E5357B-C297-4435-8F99-1271168B712D}" destId="{62C44194-5340-4BE4-A8E4-8481D1E7C736}"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D9490BA-6C23-400F-9F35-AF31D89C25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A944D496-D00F-424D-B74A-682D9326550A}">
      <dgm:prSet custT="1"/>
      <dgm:spPr/>
      <dgm:t>
        <a:bodyPr/>
        <a:lstStyle/>
        <a:p>
          <a:pPr rtl="0"/>
          <a:r>
            <a:rPr lang="tr-TR" sz="2000" b="1" dirty="0" smtClean="0"/>
            <a:t>MÜSTEŞAR (MİLLİ SAVUNMA BAKANLIĞINDA BAKAN)</a:t>
          </a:r>
          <a:endParaRPr lang="tr-TR" sz="2000" b="1" dirty="0"/>
        </a:p>
      </dgm:t>
    </dgm:pt>
    <dgm:pt modelId="{4C9621F8-81D9-4CAD-8A47-7A69A1406F7C}" type="parTrans" cxnId="{F6B8DE66-83EA-4868-99B0-628DEB4E44ED}">
      <dgm:prSet/>
      <dgm:spPr/>
      <dgm:t>
        <a:bodyPr/>
        <a:lstStyle/>
        <a:p>
          <a:endParaRPr lang="tr-TR" sz="2000"/>
        </a:p>
      </dgm:t>
    </dgm:pt>
    <dgm:pt modelId="{A43675F8-9E92-48DB-99E1-8ACD9BC9099F}" type="sibTrans" cxnId="{F6B8DE66-83EA-4868-99B0-628DEB4E44ED}">
      <dgm:prSet/>
      <dgm:spPr/>
      <dgm:t>
        <a:bodyPr/>
        <a:lstStyle/>
        <a:p>
          <a:endParaRPr lang="tr-TR" sz="2000"/>
        </a:p>
      </dgm:t>
    </dgm:pt>
    <dgm:pt modelId="{FCB869D7-4225-47BD-9E26-230F7F353FC0}">
      <dgm:prSet custT="1"/>
      <dgm:spPr>
        <a:solidFill>
          <a:schemeClr val="accent1">
            <a:lumMod val="75000"/>
          </a:schemeClr>
        </a:solidFill>
      </dgm:spPr>
      <dgm:t>
        <a:bodyPr/>
        <a:lstStyle/>
        <a:p>
          <a:pPr rtl="0"/>
          <a:r>
            <a:rPr lang="tr-TR" sz="2000" b="1" dirty="0" smtClean="0"/>
            <a:t>EN ÜST YÖNETİCİ</a:t>
          </a:r>
          <a:endParaRPr lang="tr-TR" sz="2000" b="1" dirty="0"/>
        </a:p>
      </dgm:t>
    </dgm:pt>
    <dgm:pt modelId="{79AF056B-058A-496A-ACEC-0016D96C689D}" type="parTrans" cxnId="{EBF92322-4F25-4087-BD50-8E07448E0682}">
      <dgm:prSet/>
      <dgm:spPr/>
      <dgm:t>
        <a:bodyPr/>
        <a:lstStyle/>
        <a:p>
          <a:endParaRPr lang="tr-TR" sz="2000"/>
        </a:p>
      </dgm:t>
    </dgm:pt>
    <dgm:pt modelId="{F6DEBAE2-21B9-4BCC-9165-CE06992F0B7D}" type="sibTrans" cxnId="{EBF92322-4F25-4087-BD50-8E07448E0682}">
      <dgm:prSet/>
      <dgm:spPr/>
      <dgm:t>
        <a:bodyPr/>
        <a:lstStyle/>
        <a:p>
          <a:endParaRPr lang="tr-TR" sz="2000"/>
        </a:p>
      </dgm:t>
    </dgm:pt>
    <dgm:pt modelId="{306299DF-6CC4-4566-B8D0-E9A71910268A}">
      <dgm:prSet custT="1"/>
      <dgm:spPr/>
      <dgm:t>
        <a:bodyPr/>
        <a:lstStyle/>
        <a:p>
          <a:pPr rtl="0"/>
          <a:r>
            <a:rPr lang="tr-TR" sz="2000" b="1" dirty="0" smtClean="0"/>
            <a:t>REKTÖR</a:t>
          </a:r>
          <a:endParaRPr lang="tr-TR" sz="2000" b="1" dirty="0"/>
        </a:p>
      </dgm:t>
    </dgm:pt>
    <dgm:pt modelId="{84395900-4627-42CB-89EB-6765B1F8D0D3}" type="parTrans" cxnId="{FBA8FA4B-04EA-4FC3-9307-4956D889524F}">
      <dgm:prSet/>
      <dgm:spPr/>
      <dgm:t>
        <a:bodyPr/>
        <a:lstStyle/>
        <a:p>
          <a:endParaRPr lang="tr-TR" sz="2000"/>
        </a:p>
      </dgm:t>
    </dgm:pt>
    <dgm:pt modelId="{E7BB8231-3478-4393-A67F-2FDB69ED347A}" type="sibTrans" cxnId="{FBA8FA4B-04EA-4FC3-9307-4956D889524F}">
      <dgm:prSet/>
      <dgm:spPr/>
      <dgm:t>
        <a:bodyPr/>
        <a:lstStyle/>
        <a:p>
          <a:endParaRPr lang="tr-TR" sz="2000"/>
        </a:p>
      </dgm:t>
    </dgm:pt>
    <dgm:pt modelId="{C930CCC3-6714-4ECA-BCA0-9CABE1831508}">
      <dgm:prSet custT="1"/>
      <dgm:spPr>
        <a:solidFill>
          <a:schemeClr val="accent1">
            <a:lumMod val="75000"/>
          </a:schemeClr>
        </a:solidFill>
      </dgm:spPr>
      <dgm:t>
        <a:bodyPr/>
        <a:lstStyle/>
        <a:p>
          <a:pPr rtl="0"/>
          <a:r>
            <a:rPr lang="tr-TR" sz="2000" b="1" dirty="0" smtClean="0"/>
            <a:t>VALİ</a:t>
          </a:r>
          <a:endParaRPr lang="tr-TR" sz="2000" b="1" dirty="0"/>
        </a:p>
      </dgm:t>
    </dgm:pt>
    <dgm:pt modelId="{B2F6490C-DE8F-4B0C-82D3-4C33FF463CD1}" type="parTrans" cxnId="{1F238E2E-58B1-46BB-9080-562D22199DD8}">
      <dgm:prSet/>
      <dgm:spPr/>
      <dgm:t>
        <a:bodyPr/>
        <a:lstStyle/>
        <a:p>
          <a:endParaRPr lang="tr-TR" sz="2000"/>
        </a:p>
      </dgm:t>
    </dgm:pt>
    <dgm:pt modelId="{C6D77A06-C81E-4295-9F1E-7337BBE85DD5}" type="sibTrans" cxnId="{1F238E2E-58B1-46BB-9080-562D22199DD8}">
      <dgm:prSet/>
      <dgm:spPr/>
      <dgm:t>
        <a:bodyPr/>
        <a:lstStyle/>
        <a:p>
          <a:endParaRPr lang="tr-TR" sz="2000"/>
        </a:p>
      </dgm:t>
    </dgm:pt>
    <dgm:pt modelId="{07B11034-C93B-47C6-886A-68F8E66CD72A}">
      <dgm:prSet custT="1"/>
      <dgm:spPr/>
      <dgm:t>
        <a:bodyPr/>
        <a:lstStyle/>
        <a:p>
          <a:pPr rtl="0"/>
          <a:r>
            <a:rPr lang="tr-TR" sz="2000" b="1" dirty="0" smtClean="0"/>
            <a:t>BELEDİYE BAŞKANI</a:t>
          </a:r>
          <a:endParaRPr lang="tr-TR" sz="2000" b="1" dirty="0"/>
        </a:p>
      </dgm:t>
    </dgm:pt>
    <dgm:pt modelId="{09A8F5BF-B72F-4F77-A490-6A06EC615B94}" type="parTrans" cxnId="{286131CD-8DC5-4533-93DB-C0832B690FA9}">
      <dgm:prSet/>
      <dgm:spPr/>
      <dgm:t>
        <a:bodyPr/>
        <a:lstStyle/>
        <a:p>
          <a:endParaRPr lang="tr-TR" sz="2000"/>
        </a:p>
      </dgm:t>
    </dgm:pt>
    <dgm:pt modelId="{82CFB460-0EC0-48EC-A59F-F2EA52608C25}" type="sibTrans" cxnId="{286131CD-8DC5-4533-93DB-C0832B690FA9}">
      <dgm:prSet/>
      <dgm:spPr/>
      <dgm:t>
        <a:bodyPr/>
        <a:lstStyle/>
        <a:p>
          <a:endParaRPr lang="tr-TR" sz="2000"/>
        </a:p>
      </dgm:t>
    </dgm:pt>
    <dgm:pt modelId="{317EB53C-A2EC-49AE-A9A9-41319BBC3D95}">
      <dgm:prSet custT="1"/>
      <dgm:spPr>
        <a:solidFill>
          <a:schemeClr val="accent1">
            <a:lumMod val="75000"/>
          </a:schemeClr>
        </a:solidFill>
      </dgm:spPr>
      <dgm:t>
        <a:bodyPr/>
        <a:lstStyle/>
        <a:p>
          <a:pPr rtl="0"/>
          <a:r>
            <a:rPr lang="tr-TR" sz="2000" b="1" dirty="0" smtClean="0"/>
            <a:t>EN ÜST YÖNETİCİ</a:t>
          </a:r>
          <a:endParaRPr lang="tr-TR" sz="2000" b="1" dirty="0"/>
        </a:p>
      </dgm:t>
    </dgm:pt>
    <dgm:pt modelId="{14C824A1-B287-4EF1-AD55-CADA09999E7C}" type="parTrans" cxnId="{8F5AC89F-F18B-438A-923E-5718A2221318}">
      <dgm:prSet/>
      <dgm:spPr/>
      <dgm:t>
        <a:bodyPr/>
        <a:lstStyle/>
        <a:p>
          <a:endParaRPr lang="tr-TR" sz="2000"/>
        </a:p>
      </dgm:t>
    </dgm:pt>
    <dgm:pt modelId="{A719565D-B233-4A77-BE60-0084FF0224E0}" type="sibTrans" cxnId="{8F5AC89F-F18B-438A-923E-5718A2221318}">
      <dgm:prSet/>
      <dgm:spPr/>
      <dgm:t>
        <a:bodyPr/>
        <a:lstStyle/>
        <a:p>
          <a:endParaRPr lang="tr-TR" sz="2000"/>
        </a:p>
      </dgm:t>
    </dgm:pt>
    <dgm:pt modelId="{50A40D1A-A8C0-4FE4-BA4B-DC63A3442705}">
      <dgm:prSet custT="1"/>
      <dgm:spPr/>
      <dgm:t>
        <a:bodyPr/>
        <a:lstStyle/>
        <a:p>
          <a:pPr rtl="0"/>
          <a:r>
            <a:rPr lang="tr-TR" sz="2000" b="1" dirty="0" smtClean="0"/>
            <a:t>GENEL MÜDÜR</a:t>
          </a:r>
          <a:endParaRPr lang="tr-TR" sz="2000" b="1" dirty="0"/>
        </a:p>
      </dgm:t>
    </dgm:pt>
    <dgm:pt modelId="{CA7DD287-6044-434F-84B7-65912EA64132}" type="parTrans" cxnId="{1F0CF997-FC23-4ADF-9E81-994ACC9379A6}">
      <dgm:prSet/>
      <dgm:spPr/>
      <dgm:t>
        <a:bodyPr/>
        <a:lstStyle/>
        <a:p>
          <a:endParaRPr lang="tr-TR" sz="2000"/>
        </a:p>
      </dgm:t>
    </dgm:pt>
    <dgm:pt modelId="{17A3FB4D-1959-4500-B904-222CF16B9195}" type="sibTrans" cxnId="{1F0CF997-FC23-4ADF-9E81-994ACC9379A6}">
      <dgm:prSet/>
      <dgm:spPr/>
      <dgm:t>
        <a:bodyPr/>
        <a:lstStyle/>
        <a:p>
          <a:endParaRPr lang="tr-TR" sz="2000"/>
        </a:p>
      </dgm:t>
    </dgm:pt>
    <dgm:pt modelId="{AC7E53F1-7D37-40CD-BC3A-582083A5EAFC}">
      <dgm:prSet custT="1"/>
      <dgm:spPr>
        <a:solidFill>
          <a:schemeClr val="accent1">
            <a:lumMod val="75000"/>
          </a:schemeClr>
        </a:solidFill>
      </dgm:spPr>
      <dgm:t>
        <a:bodyPr/>
        <a:lstStyle/>
        <a:p>
          <a:pPr rtl="0"/>
          <a:r>
            <a:rPr lang="tr-TR" sz="2000" b="1" dirty="0" smtClean="0"/>
            <a:t>BİRLİK BAŞKANI</a:t>
          </a:r>
          <a:endParaRPr lang="tr-TR" sz="2000" b="1" dirty="0"/>
        </a:p>
      </dgm:t>
    </dgm:pt>
    <dgm:pt modelId="{5BCFEDCF-EED4-44D8-A145-5ED98610A4FF}" type="parTrans" cxnId="{73EBBEAE-B733-4BD0-A162-68E99E2A1D1F}">
      <dgm:prSet/>
      <dgm:spPr/>
      <dgm:t>
        <a:bodyPr/>
        <a:lstStyle/>
        <a:p>
          <a:endParaRPr lang="tr-TR" sz="2000"/>
        </a:p>
      </dgm:t>
    </dgm:pt>
    <dgm:pt modelId="{07DCF165-E848-4651-8CAE-00C20114635F}" type="sibTrans" cxnId="{73EBBEAE-B733-4BD0-A162-68E99E2A1D1F}">
      <dgm:prSet/>
      <dgm:spPr/>
      <dgm:t>
        <a:bodyPr/>
        <a:lstStyle/>
        <a:p>
          <a:endParaRPr lang="tr-TR" sz="2000"/>
        </a:p>
      </dgm:t>
    </dgm:pt>
    <dgm:pt modelId="{3730FB34-3EA1-4726-8962-5CD94AF4BB8F}" type="pres">
      <dgm:prSet presAssocID="{FD9490BA-6C23-400F-9F35-AF31D89C2502}" presName="linear" presStyleCnt="0">
        <dgm:presLayoutVars>
          <dgm:animLvl val="lvl"/>
          <dgm:resizeHandles val="exact"/>
        </dgm:presLayoutVars>
      </dgm:prSet>
      <dgm:spPr/>
      <dgm:t>
        <a:bodyPr/>
        <a:lstStyle/>
        <a:p>
          <a:endParaRPr lang="tr-TR"/>
        </a:p>
      </dgm:t>
    </dgm:pt>
    <dgm:pt modelId="{D8EF4EB7-D84E-453A-BC50-7E7F9906DD94}" type="pres">
      <dgm:prSet presAssocID="{A944D496-D00F-424D-B74A-682D9326550A}" presName="parentText" presStyleLbl="node1" presStyleIdx="0" presStyleCnt="8">
        <dgm:presLayoutVars>
          <dgm:chMax val="0"/>
          <dgm:bulletEnabled val="1"/>
        </dgm:presLayoutVars>
      </dgm:prSet>
      <dgm:spPr/>
      <dgm:t>
        <a:bodyPr/>
        <a:lstStyle/>
        <a:p>
          <a:endParaRPr lang="tr-TR"/>
        </a:p>
      </dgm:t>
    </dgm:pt>
    <dgm:pt modelId="{1CE06979-AF3F-4144-A2A0-8DB49486F983}" type="pres">
      <dgm:prSet presAssocID="{A43675F8-9E92-48DB-99E1-8ACD9BC9099F}" presName="spacer" presStyleCnt="0"/>
      <dgm:spPr/>
    </dgm:pt>
    <dgm:pt modelId="{0A326204-F397-45AC-B59A-E33B419B1267}" type="pres">
      <dgm:prSet presAssocID="{FCB869D7-4225-47BD-9E26-230F7F353FC0}" presName="parentText" presStyleLbl="node1" presStyleIdx="1" presStyleCnt="8">
        <dgm:presLayoutVars>
          <dgm:chMax val="0"/>
          <dgm:bulletEnabled val="1"/>
        </dgm:presLayoutVars>
      </dgm:prSet>
      <dgm:spPr/>
      <dgm:t>
        <a:bodyPr/>
        <a:lstStyle/>
        <a:p>
          <a:endParaRPr lang="tr-TR"/>
        </a:p>
      </dgm:t>
    </dgm:pt>
    <dgm:pt modelId="{618F3A15-5876-41AD-AA46-62438CD441EB}" type="pres">
      <dgm:prSet presAssocID="{F6DEBAE2-21B9-4BCC-9165-CE06992F0B7D}" presName="spacer" presStyleCnt="0"/>
      <dgm:spPr/>
    </dgm:pt>
    <dgm:pt modelId="{DAA28984-7884-4510-A934-BBC947C0A9EB}" type="pres">
      <dgm:prSet presAssocID="{306299DF-6CC4-4566-B8D0-E9A71910268A}" presName="parentText" presStyleLbl="node1" presStyleIdx="2" presStyleCnt="8">
        <dgm:presLayoutVars>
          <dgm:chMax val="0"/>
          <dgm:bulletEnabled val="1"/>
        </dgm:presLayoutVars>
      </dgm:prSet>
      <dgm:spPr/>
      <dgm:t>
        <a:bodyPr/>
        <a:lstStyle/>
        <a:p>
          <a:endParaRPr lang="tr-TR"/>
        </a:p>
      </dgm:t>
    </dgm:pt>
    <dgm:pt modelId="{53550E6E-2E8D-4F3D-9FB0-5464E20352C7}" type="pres">
      <dgm:prSet presAssocID="{E7BB8231-3478-4393-A67F-2FDB69ED347A}" presName="spacer" presStyleCnt="0"/>
      <dgm:spPr/>
    </dgm:pt>
    <dgm:pt modelId="{16488EFA-2515-468A-B4B3-2F3DD89BDF34}" type="pres">
      <dgm:prSet presAssocID="{C930CCC3-6714-4ECA-BCA0-9CABE1831508}" presName="parentText" presStyleLbl="node1" presStyleIdx="3" presStyleCnt="8" custLinFactNeighborY="-18229">
        <dgm:presLayoutVars>
          <dgm:chMax val="0"/>
          <dgm:bulletEnabled val="1"/>
        </dgm:presLayoutVars>
      </dgm:prSet>
      <dgm:spPr/>
      <dgm:t>
        <a:bodyPr/>
        <a:lstStyle/>
        <a:p>
          <a:endParaRPr lang="tr-TR"/>
        </a:p>
      </dgm:t>
    </dgm:pt>
    <dgm:pt modelId="{A9FB0152-99B5-49B8-B92C-EBA42E655457}" type="pres">
      <dgm:prSet presAssocID="{C6D77A06-C81E-4295-9F1E-7337BBE85DD5}" presName="spacer" presStyleCnt="0"/>
      <dgm:spPr/>
    </dgm:pt>
    <dgm:pt modelId="{AC11E4C9-27D3-49F6-BC70-5EF8B3EF66A0}" type="pres">
      <dgm:prSet presAssocID="{07B11034-C93B-47C6-886A-68F8E66CD72A}" presName="parentText" presStyleLbl="node1" presStyleIdx="4" presStyleCnt="8">
        <dgm:presLayoutVars>
          <dgm:chMax val="0"/>
          <dgm:bulletEnabled val="1"/>
        </dgm:presLayoutVars>
      </dgm:prSet>
      <dgm:spPr/>
      <dgm:t>
        <a:bodyPr/>
        <a:lstStyle/>
        <a:p>
          <a:endParaRPr lang="tr-TR"/>
        </a:p>
      </dgm:t>
    </dgm:pt>
    <dgm:pt modelId="{BDA9194F-D200-45B8-917D-F3200AAB8786}" type="pres">
      <dgm:prSet presAssocID="{82CFB460-0EC0-48EC-A59F-F2EA52608C25}" presName="spacer" presStyleCnt="0"/>
      <dgm:spPr/>
    </dgm:pt>
    <dgm:pt modelId="{24BEEC56-0E16-4352-AF6D-336E2C9BD5F7}" type="pres">
      <dgm:prSet presAssocID="{317EB53C-A2EC-49AE-A9A9-41319BBC3D95}" presName="parentText" presStyleLbl="node1" presStyleIdx="5" presStyleCnt="8">
        <dgm:presLayoutVars>
          <dgm:chMax val="0"/>
          <dgm:bulletEnabled val="1"/>
        </dgm:presLayoutVars>
      </dgm:prSet>
      <dgm:spPr/>
      <dgm:t>
        <a:bodyPr/>
        <a:lstStyle/>
        <a:p>
          <a:endParaRPr lang="tr-TR"/>
        </a:p>
      </dgm:t>
    </dgm:pt>
    <dgm:pt modelId="{F2E41073-2C02-4D12-BBFA-64AD14FC552D}" type="pres">
      <dgm:prSet presAssocID="{A719565D-B233-4A77-BE60-0084FF0224E0}" presName="spacer" presStyleCnt="0"/>
      <dgm:spPr/>
    </dgm:pt>
    <dgm:pt modelId="{45E8EAD1-D1AD-4EDA-9C2E-86908A63C3DE}" type="pres">
      <dgm:prSet presAssocID="{50A40D1A-A8C0-4FE4-BA4B-DC63A3442705}" presName="parentText" presStyleLbl="node1" presStyleIdx="6" presStyleCnt="8">
        <dgm:presLayoutVars>
          <dgm:chMax val="0"/>
          <dgm:bulletEnabled val="1"/>
        </dgm:presLayoutVars>
      </dgm:prSet>
      <dgm:spPr/>
      <dgm:t>
        <a:bodyPr/>
        <a:lstStyle/>
        <a:p>
          <a:endParaRPr lang="tr-TR"/>
        </a:p>
      </dgm:t>
    </dgm:pt>
    <dgm:pt modelId="{36C3D6D8-055F-4F07-9253-036262F15C45}" type="pres">
      <dgm:prSet presAssocID="{17A3FB4D-1959-4500-B904-222CF16B9195}" presName="spacer" presStyleCnt="0"/>
      <dgm:spPr/>
    </dgm:pt>
    <dgm:pt modelId="{5E36BE97-93D5-4E0C-B4F6-E3F245F1DBC0}" type="pres">
      <dgm:prSet presAssocID="{AC7E53F1-7D37-40CD-BC3A-582083A5EAFC}" presName="parentText" presStyleLbl="node1" presStyleIdx="7" presStyleCnt="8">
        <dgm:presLayoutVars>
          <dgm:chMax val="0"/>
          <dgm:bulletEnabled val="1"/>
        </dgm:presLayoutVars>
      </dgm:prSet>
      <dgm:spPr/>
      <dgm:t>
        <a:bodyPr/>
        <a:lstStyle/>
        <a:p>
          <a:endParaRPr lang="tr-TR"/>
        </a:p>
      </dgm:t>
    </dgm:pt>
  </dgm:ptLst>
  <dgm:cxnLst>
    <dgm:cxn modelId="{FBA8FA4B-04EA-4FC3-9307-4956D889524F}" srcId="{FD9490BA-6C23-400F-9F35-AF31D89C2502}" destId="{306299DF-6CC4-4566-B8D0-E9A71910268A}" srcOrd="2" destOrd="0" parTransId="{84395900-4627-42CB-89EB-6765B1F8D0D3}" sibTransId="{E7BB8231-3478-4393-A67F-2FDB69ED347A}"/>
    <dgm:cxn modelId="{286131CD-8DC5-4533-93DB-C0832B690FA9}" srcId="{FD9490BA-6C23-400F-9F35-AF31D89C2502}" destId="{07B11034-C93B-47C6-886A-68F8E66CD72A}" srcOrd="4" destOrd="0" parTransId="{09A8F5BF-B72F-4F77-A490-6A06EC615B94}" sibTransId="{82CFB460-0EC0-48EC-A59F-F2EA52608C25}"/>
    <dgm:cxn modelId="{4420E28F-A582-4A27-AA6E-591842FCC626}" type="presOf" srcId="{306299DF-6CC4-4566-B8D0-E9A71910268A}" destId="{DAA28984-7884-4510-A934-BBC947C0A9EB}" srcOrd="0" destOrd="0" presId="urn:microsoft.com/office/officeart/2005/8/layout/vList2"/>
    <dgm:cxn modelId="{8F5AC89F-F18B-438A-923E-5718A2221318}" srcId="{FD9490BA-6C23-400F-9F35-AF31D89C2502}" destId="{317EB53C-A2EC-49AE-A9A9-41319BBC3D95}" srcOrd="5" destOrd="0" parTransId="{14C824A1-B287-4EF1-AD55-CADA09999E7C}" sibTransId="{A719565D-B233-4A77-BE60-0084FF0224E0}"/>
    <dgm:cxn modelId="{C9F872CE-6C4E-4D2A-84F5-789429F310CE}" type="presOf" srcId="{50A40D1A-A8C0-4FE4-BA4B-DC63A3442705}" destId="{45E8EAD1-D1AD-4EDA-9C2E-86908A63C3DE}" srcOrd="0" destOrd="0" presId="urn:microsoft.com/office/officeart/2005/8/layout/vList2"/>
    <dgm:cxn modelId="{6B9D0D07-B053-4123-B830-80A6DC874CB2}" type="presOf" srcId="{AC7E53F1-7D37-40CD-BC3A-582083A5EAFC}" destId="{5E36BE97-93D5-4E0C-B4F6-E3F245F1DBC0}" srcOrd="0" destOrd="0" presId="urn:microsoft.com/office/officeart/2005/8/layout/vList2"/>
    <dgm:cxn modelId="{1F0CF997-FC23-4ADF-9E81-994ACC9379A6}" srcId="{FD9490BA-6C23-400F-9F35-AF31D89C2502}" destId="{50A40D1A-A8C0-4FE4-BA4B-DC63A3442705}" srcOrd="6" destOrd="0" parTransId="{CA7DD287-6044-434F-84B7-65912EA64132}" sibTransId="{17A3FB4D-1959-4500-B904-222CF16B9195}"/>
    <dgm:cxn modelId="{A56D18AC-D792-4540-AD03-7FC65EC7372D}" type="presOf" srcId="{FD9490BA-6C23-400F-9F35-AF31D89C2502}" destId="{3730FB34-3EA1-4726-8962-5CD94AF4BB8F}" srcOrd="0" destOrd="0" presId="urn:microsoft.com/office/officeart/2005/8/layout/vList2"/>
    <dgm:cxn modelId="{F6B8DE66-83EA-4868-99B0-628DEB4E44ED}" srcId="{FD9490BA-6C23-400F-9F35-AF31D89C2502}" destId="{A944D496-D00F-424D-B74A-682D9326550A}" srcOrd="0" destOrd="0" parTransId="{4C9621F8-81D9-4CAD-8A47-7A69A1406F7C}" sibTransId="{A43675F8-9E92-48DB-99E1-8ACD9BC9099F}"/>
    <dgm:cxn modelId="{EBF92322-4F25-4087-BD50-8E07448E0682}" srcId="{FD9490BA-6C23-400F-9F35-AF31D89C2502}" destId="{FCB869D7-4225-47BD-9E26-230F7F353FC0}" srcOrd="1" destOrd="0" parTransId="{79AF056B-058A-496A-ACEC-0016D96C689D}" sibTransId="{F6DEBAE2-21B9-4BCC-9165-CE06992F0B7D}"/>
    <dgm:cxn modelId="{0C9B9840-35D9-471D-BE4B-4D3C6652A1C9}" type="presOf" srcId="{C930CCC3-6714-4ECA-BCA0-9CABE1831508}" destId="{16488EFA-2515-468A-B4B3-2F3DD89BDF34}" srcOrd="0" destOrd="0" presId="urn:microsoft.com/office/officeart/2005/8/layout/vList2"/>
    <dgm:cxn modelId="{73EBBEAE-B733-4BD0-A162-68E99E2A1D1F}" srcId="{FD9490BA-6C23-400F-9F35-AF31D89C2502}" destId="{AC7E53F1-7D37-40CD-BC3A-582083A5EAFC}" srcOrd="7" destOrd="0" parTransId="{5BCFEDCF-EED4-44D8-A145-5ED98610A4FF}" sibTransId="{07DCF165-E848-4651-8CAE-00C20114635F}"/>
    <dgm:cxn modelId="{AA0A105B-C3B4-45A0-B4F2-015914593EE8}" type="presOf" srcId="{07B11034-C93B-47C6-886A-68F8E66CD72A}" destId="{AC11E4C9-27D3-49F6-BC70-5EF8B3EF66A0}" srcOrd="0" destOrd="0" presId="urn:microsoft.com/office/officeart/2005/8/layout/vList2"/>
    <dgm:cxn modelId="{4D5C9E79-3DE9-44FE-A8D1-890E6CC79CED}" type="presOf" srcId="{A944D496-D00F-424D-B74A-682D9326550A}" destId="{D8EF4EB7-D84E-453A-BC50-7E7F9906DD94}" srcOrd="0" destOrd="0" presId="urn:microsoft.com/office/officeart/2005/8/layout/vList2"/>
    <dgm:cxn modelId="{2F1797BA-8C55-4AB9-B7D6-FC365BD95377}" type="presOf" srcId="{317EB53C-A2EC-49AE-A9A9-41319BBC3D95}" destId="{24BEEC56-0E16-4352-AF6D-336E2C9BD5F7}" srcOrd="0" destOrd="0" presId="urn:microsoft.com/office/officeart/2005/8/layout/vList2"/>
    <dgm:cxn modelId="{1F238E2E-58B1-46BB-9080-562D22199DD8}" srcId="{FD9490BA-6C23-400F-9F35-AF31D89C2502}" destId="{C930CCC3-6714-4ECA-BCA0-9CABE1831508}" srcOrd="3" destOrd="0" parTransId="{B2F6490C-DE8F-4B0C-82D3-4C33FF463CD1}" sibTransId="{C6D77A06-C81E-4295-9F1E-7337BBE85DD5}"/>
    <dgm:cxn modelId="{5FB2E31B-1018-414C-866A-398BBC9FAB96}" type="presOf" srcId="{FCB869D7-4225-47BD-9E26-230F7F353FC0}" destId="{0A326204-F397-45AC-B59A-E33B419B1267}" srcOrd="0" destOrd="0" presId="urn:microsoft.com/office/officeart/2005/8/layout/vList2"/>
    <dgm:cxn modelId="{577DACA0-7169-4E53-96C0-C9501AA51AC0}" type="presParOf" srcId="{3730FB34-3EA1-4726-8962-5CD94AF4BB8F}" destId="{D8EF4EB7-D84E-453A-BC50-7E7F9906DD94}" srcOrd="0" destOrd="0" presId="urn:microsoft.com/office/officeart/2005/8/layout/vList2"/>
    <dgm:cxn modelId="{1B00FD9E-F25D-4F35-B0A9-40915996D317}" type="presParOf" srcId="{3730FB34-3EA1-4726-8962-5CD94AF4BB8F}" destId="{1CE06979-AF3F-4144-A2A0-8DB49486F983}" srcOrd="1" destOrd="0" presId="urn:microsoft.com/office/officeart/2005/8/layout/vList2"/>
    <dgm:cxn modelId="{AF1AA173-6A58-4CC9-9D2E-4134B2A61486}" type="presParOf" srcId="{3730FB34-3EA1-4726-8962-5CD94AF4BB8F}" destId="{0A326204-F397-45AC-B59A-E33B419B1267}" srcOrd="2" destOrd="0" presId="urn:microsoft.com/office/officeart/2005/8/layout/vList2"/>
    <dgm:cxn modelId="{3C38B47F-3A40-4103-A31B-CA884064789E}" type="presParOf" srcId="{3730FB34-3EA1-4726-8962-5CD94AF4BB8F}" destId="{618F3A15-5876-41AD-AA46-62438CD441EB}" srcOrd="3" destOrd="0" presId="urn:microsoft.com/office/officeart/2005/8/layout/vList2"/>
    <dgm:cxn modelId="{99B7FF9F-071D-4073-BB42-035A9DEB7FCA}" type="presParOf" srcId="{3730FB34-3EA1-4726-8962-5CD94AF4BB8F}" destId="{DAA28984-7884-4510-A934-BBC947C0A9EB}" srcOrd="4" destOrd="0" presId="urn:microsoft.com/office/officeart/2005/8/layout/vList2"/>
    <dgm:cxn modelId="{FB67AC84-3105-42B7-B3EE-FED2B8E700D3}" type="presParOf" srcId="{3730FB34-3EA1-4726-8962-5CD94AF4BB8F}" destId="{53550E6E-2E8D-4F3D-9FB0-5464E20352C7}" srcOrd="5" destOrd="0" presId="urn:microsoft.com/office/officeart/2005/8/layout/vList2"/>
    <dgm:cxn modelId="{47EE4DB0-B68C-4704-BD12-18C88E2368A7}" type="presParOf" srcId="{3730FB34-3EA1-4726-8962-5CD94AF4BB8F}" destId="{16488EFA-2515-468A-B4B3-2F3DD89BDF34}" srcOrd="6" destOrd="0" presId="urn:microsoft.com/office/officeart/2005/8/layout/vList2"/>
    <dgm:cxn modelId="{E264D94C-28A0-417D-93F0-BCC6B977E732}" type="presParOf" srcId="{3730FB34-3EA1-4726-8962-5CD94AF4BB8F}" destId="{A9FB0152-99B5-49B8-B92C-EBA42E655457}" srcOrd="7" destOrd="0" presId="urn:microsoft.com/office/officeart/2005/8/layout/vList2"/>
    <dgm:cxn modelId="{139B6755-579C-4D6B-99A2-F0B8690F6CF4}" type="presParOf" srcId="{3730FB34-3EA1-4726-8962-5CD94AF4BB8F}" destId="{AC11E4C9-27D3-49F6-BC70-5EF8B3EF66A0}" srcOrd="8" destOrd="0" presId="urn:microsoft.com/office/officeart/2005/8/layout/vList2"/>
    <dgm:cxn modelId="{9D3DE019-B2E1-457F-ACBE-146CDFC7CD46}" type="presParOf" srcId="{3730FB34-3EA1-4726-8962-5CD94AF4BB8F}" destId="{BDA9194F-D200-45B8-917D-F3200AAB8786}" srcOrd="9" destOrd="0" presId="urn:microsoft.com/office/officeart/2005/8/layout/vList2"/>
    <dgm:cxn modelId="{42156BF3-462B-4F85-9D60-136DE46071BA}" type="presParOf" srcId="{3730FB34-3EA1-4726-8962-5CD94AF4BB8F}" destId="{24BEEC56-0E16-4352-AF6D-336E2C9BD5F7}" srcOrd="10" destOrd="0" presId="urn:microsoft.com/office/officeart/2005/8/layout/vList2"/>
    <dgm:cxn modelId="{CF97E7F3-3685-437B-AEDA-F659D1395F79}" type="presParOf" srcId="{3730FB34-3EA1-4726-8962-5CD94AF4BB8F}" destId="{F2E41073-2C02-4D12-BBFA-64AD14FC552D}" srcOrd="11" destOrd="0" presId="urn:microsoft.com/office/officeart/2005/8/layout/vList2"/>
    <dgm:cxn modelId="{E070BE05-FC38-4FBB-B80E-8D7FA70429D3}" type="presParOf" srcId="{3730FB34-3EA1-4726-8962-5CD94AF4BB8F}" destId="{45E8EAD1-D1AD-4EDA-9C2E-86908A63C3DE}" srcOrd="12" destOrd="0" presId="urn:microsoft.com/office/officeart/2005/8/layout/vList2"/>
    <dgm:cxn modelId="{1F1CEC89-FCEB-4EED-BBAA-802B179B8D40}" type="presParOf" srcId="{3730FB34-3EA1-4726-8962-5CD94AF4BB8F}" destId="{36C3D6D8-055F-4F07-9253-036262F15C45}" srcOrd="13" destOrd="0" presId="urn:microsoft.com/office/officeart/2005/8/layout/vList2"/>
    <dgm:cxn modelId="{B4887B5B-FA82-45E1-8B96-F3C8B39BBAC2}" type="presParOf" srcId="{3730FB34-3EA1-4726-8962-5CD94AF4BB8F}" destId="{5E36BE97-93D5-4E0C-B4F6-E3F245F1DBC0}" srcOrd="1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6291DC7-CEBB-4474-887B-2723A6A9968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B5697276-6D61-42D7-A604-28A8F9245119}">
      <dgm:prSet/>
      <dgm:spPr/>
      <dgm:t>
        <a:bodyPr/>
        <a:lstStyle/>
        <a:p>
          <a:pPr rtl="0"/>
          <a:r>
            <a:rPr lang="tr-TR" dirty="0" smtClean="0">
              <a:solidFill>
                <a:schemeClr val="tx1">
                  <a:lumMod val="95000"/>
                  <a:lumOff val="5000"/>
                </a:schemeClr>
              </a:solidFill>
            </a:rPr>
            <a:t>Harcama yetkilisini belirlemek</a:t>
          </a:r>
          <a:endParaRPr lang="tr-TR" dirty="0">
            <a:solidFill>
              <a:schemeClr val="tx1">
                <a:lumMod val="95000"/>
                <a:lumOff val="5000"/>
              </a:schemeClr>
            </a:solidFill>
          </a:endParaRPr>
        </a:p>
      </dgm:t>
    </dgm:pt>
    <dgm:pt modelId="{8E3B3E3E-EC11-4BF0-A24D-58CAB86CCA06}" type="parTrans" cxnId="{CEDC5C3B-2CC6-477E-9501-7E1C3859A323}">
      <dgm:prSet/>
      <dgm:spPr/>
      <dgm:t>
        <a:bodyPr/>
        <a:lstStyle/>
        <a:p>
          <a:endParaRPr lang="tr-TR"/>
        </a:p>
      </dgm:t>
    </dgm:pt>
    <dgm:pt modelId="{B8F8D8B9-9392-4F3E-B45E-70AF7CB781BD}" type="sibTrans" cxnId="{CEDC5C3B-2CC6-477E-9501-7E1C3859A323}">
      <dgm:prSet/>
      <dgm:spPr/>
      <dgm:t>
        <a:bodyPr/>
        <a:lstStyle/>
        <a:p>
          <a:endParaRPr lang="tr-TR"/>
        </a:p>
      </dgm:t>
    </dgm:pt>
    <dgm:pt modelId="{BD6F9000-E7DA-42EA-92A4-F944A9580BE9}">
      <dgm:prSet/>
      <dgm:spPr/>
      <dgm:t>
        <a:bodyPr/>
        <a:lstStyle/>
        <a:p>
          <a:pPr rtl="0"/>
          <a:r>
            <a:rPr lang="tr-TR" dirty="0" smtClean="0">
              <a:solidFill>
                <a:schemeClr val="tx1">
                  <a:lumMod val="95000"/>
                  <a:lumOff val="5000"/>
                </a:schemeClr>
              </a:solidFill>
            </a:rPr>
            <a:t>Şartlı bağış ve yardım için gelir ve ödenek kaydına izin vermek</a:t>
          </a:r>
          <a:endParaRPr lang="tr-TR" dirty="0">
            <a:solidFill>
              <a:schemeClr val="tx1">
                <a:lumMod val="95000"/>
                <a:lumOff val="5000"/>
              </a:schemeClr>
            </a:solidFill>
          </a:endParaRPr>
        </a:p>
      </dgm:t>
    </dgm:pt>
    <dgm:pt modelId="{1053B61C-5172-4E17-AB17-63C038E712F6}" type="parTrans" cxnId="{48897493-6097-4E7A-8709-4FF36E32684E}">
      <dgm:prSet/>
      <dgm:spPr/>
      <dgm:t>
        <a:bodyPr/>
        <a:lstStyle/>
        <a:p>
          <a:endParaRPr lang="tr-TR"/>
        </a:p>
      </dgm:t>
    </dgm:pt>
    <dgm:pt modelId="{9592B859-4E5D-451A-BA92-F9D0A7792F80}" type="sibTrans" cxnId="{48897493-6097-4E7A-8709-4FF36E32684E}">
      <dgm:prSet/>
      <dgm:spPr/>
      <dgm:t>
        <a:bodyPr/>
        <a:lstStyle/>
        <a:p>
          <a:endParaRPr lang="tr-TR"/>
        </a:p>
      </dgm:t>
    </dgm:pt>
    <dgm:pt modelId="{89C01E9A-7639-45C6-9394-F200DBB39AB4}">
      <dgm:prSet/>
      <dgm:spPr/>
      <dgm:t>
        <a:bodyPr/>
        <a:lstStyle/>
        <a:p>
          <a:pPr rtl="0"/>
          <a:r>
            <a:rPr lang="tr-TR" dirty="0" smtClean="0">
              <a:solidFill>
                <a:schemeClr val="tx1">
                  <a:lumMod val="95000"/>
                  <a:lumOff val="5000"/>
                </a:schemeClr>
              </a:solidFill>
            </a:rPr>
            <a:t>Muhasebe yetkilisini atamak </a:t>
          </a:r>
          <a:endParaRPr lang="tr-TR" dirty="0">
            <a:solidFill>
              <a:schemeClr val="tx1">
                <a:lumMod val="95000"/>
                <a:lumOff val="5000"/>
              </a:schemeClr>
            </a:solidFill>
          </a:endParaRPr>
        </a:p>
      </dgm:t>
    </dgm:pt>
    <dgm:pt modelId="{7539F223-4CCB-424F-90E5-B443249C98F3}" type="parTrans" cxnId="{9651C990-2680-4473-A5CC-C97EFD281E68}">
      <dgm:prSet/>
      <dgm:spPr/>
      <dgm:t>
        <a:bodyPr/>
        <a:lstStyle/>
        <a:p>
          <a:endParaRPr lang="tr-TR"/>
        </a:p>
      </dgm:t>
    </dgm:pt>
    <dgm:pt modelId="{1209038D-7A25-4188-B77F-626C16997DC0}" type="sibTrans" cxnId="{9651C990-2680-4473-A5CC-C97EFD281E68}">
      <dgm:prSet/>
      <dgm:spPr/>
      <dgm:t>
        <a:bodyPr/>
        <a:lstStyle/>
        <a:p>
          <a:endParaRPr lang="tr-TR"/>
        </a:p>
      </dgm:t>
    </dgm:pt>
    <dgm:pt modelId="{B390ED65-A325-4058-99D9-D3B1F22730C0}">
      <dgm:prSet/>
      <dgm:spPr/>
      <dgm:t>
        <a:bodyPr/>
        <a:lstStyle/>
        <a:p>
          <a:pPr rtl="0"/>
          <a:r>
            <a:rPr lang="tr-TR" dirty="0" smtClean="0">
              <a:solidFill>
                <a:schemeClr val="tx1">
                  <a:lumMod val="95000"/>
                  <a:lumOff val="5000"/>
                </a:schemeClr>
              </a:solidFill>
            </a:rPr>
            <a:t>Kanunda sayılan para cezalarını vermek</a:t>
          </a:r>
          <a:endParaRPr lang="tr-TR" dirty="0">
            <a:solidFill>
              <a:schemeClr val="tx1">
                <a:lumMod val="95000"/>
                <a:lumOff val="5000"/>
              </a:schemeClr>
            </a:solidFill>
          </a:endParaRPr>
        </a:p>
      </dgm:t>
    </dgm:pt>
    <dgm:pt modelId="{0E16E426-AC72-43F9-AC4E-AEC583E9FE37}" type="parTrans" cxnId="{11C20DA1-3621-4312-AEE8-FE68731377F8}">
      <dgm:prSet/>
      <dgm:spPr/>
      <dgm:t>
        <a:bodyPr/>
        <a:lstStyle/>
        <a:p>
          <a:endParaRPr lang="tr-TR"/>
        </a:p>
      </dgm:t>
    </dgm:pt>
    <dgm:pt modelId="{2EF2ACCC-517A-4C38-83C5-8F8AD79F750E}" type="sibTrans" cxnId="{11C20DA1-3621-4312-AEE8-FE68731377F8}">
      <dgm:prSet/>
      <dgm:spPr/>
      <dgm:t>
        <a:bodyPr/>
        <a:lstStyle/>
        <a:p>
          <a:endParaRPr lang="tr-TR"/>
        </a:p>
      </dgm:t>
    </dgm:pt>
    <dgm:pt modelId="{DDD0C590-844D-43E1-B3DE-FBBD0D60296E}">
      <dgm:prSet/>
      <dgm:spPr/>
      <dgm:t>
        <a:bodyPr/>
        <a:lstStyle/>
        <a:p>
          <a:pPr rtl="0"/>
          <a:r>
            <a:rPr lang="tr-TR" dirty="0" smtClean="0">
              <a:solidFill>
                <a:schemeClr val="tx1">
                  <a:lumMod val="95000"/>
                  <a:lumOff val="5000"/>
                </a:schemeClr>
              </a:solidFill>
            </a:rPr>
            <a:t>Kamu alacaklarının silinmesine karar vermek</a:t>
          </a:r>
          <a:endParaRPr lang="tr-TR" dirty="0">
            <a:solidFill>
              <a:schemeClr val="tx1">
                <a:lumMod val="95000"/>
                <a:lumOff val="5000"/>
              </a:schemeClr>
            </a:solidFill>
          </a:endParaRPr>
        </a:p>
      </dgm:t>
    </dgm:pt>
    <dgm:pt modelId="{E50CC931-E5F1-44B5-8CEF-F7645672BA13}" type="parTrans" cxnId="{F7B0A46F-AB3D-4199-BE7E-206DE67281C4}">
      <dgm:prSet/>
      <dgm:spPr/>
      <dgm:t>
        <a:bodyPr/>
        <a:lstStyle/>
        <a:p>
          <a:endParaRPr lang="tr-TR"/>
        </a:p>
      </dgm:t>
    </dgm:pt>
    <dgm:pt modelId="{82E2F82D-2444-4F3E-BA43-4A0633E79BD5}" type="sibTrans" cxnId="{F7B0A46F-AB3D-4199-BE7E-206DE67281C4}">
      <dgm:prSet/>
      <dgm:spPr/>
      <dgm:t>
        <a:bodyPr/>
        <a:lstStyle/>
        <a:p>
          <a:endParaRPr lang="tr-TR"/>
        </a:p>
      </dgm:t>
    </dgm:pt>
    <dgm:pt modelId="{DD6243C0-2441-4511-9D7A-ACED0F2C5FAF}">
      <dgm:prSet/>
      <dgm:spPr/>
      <dgm:t>
        <a:bodyPr/>
        <a:lstStyle/>
        <a:p>
          <a:pPr rtl="0"/>
          <a:r>
            <a:rPr lang="tr-TR" dirty="0" smtClean="0">
              <a:solidFill>
                <a:schemeClr val="tx1">
                  <a:lumMod val="95000"/>
                  <a:lumOff val="5000"/>
                </a:schemeClr>
              </a:solidFill>
            </a:rPr>
            <a:t>İdare faaliyet raporunu düzenleyerek kamuoyuna açıklamak</a:t>
          </a:r>
          <a:endParaRPr lang="tr-TR" dirty="0">
            <a:solidFill>
              <a:schemeClr val="tx1">
                <a:lumMod val="95000"/>
                <a:lumOff val="5000"/>
              </a:schemeClr>
            </a:solidFill>
          </a:endParaRPr>
        </a:p>
      </dgm:t>
    </dgm:pt>
    <dgm:pt modelId="{2C9EF176-7F2B-45CC-ABB4-98A888909FFA}" type="parTrans" cxnId="{76D836B2-EE35-41EE-A164-4F560588CEC2}">
      <dgm:prSet/>
      <dgm:spPr/>
      <dgm:t>
        <a:bodyPr/>
        <a:lstStyle/>
        <a:p>
          <a:endParaRPr lang="tr-TR"/>
        </a:p>
      </dgm:t>
    </dgm:pt>
    <dgm:pt modelId="{F0B88046-2AA3-4F6E-95DA-2EB260B54904}" type="sibTrans" cxnId="{76D836B2-EE35-41EE-A164-4F560588CEC2}">
      <dgm:prSet/>
      <dgm:spPr/>
      <dgm:t>
        <a:bodyPr/>
        <a:lstStyle/>
        <a:p>
          <a:endParaRPr lang="tr-TR"/>
        </a:p>
      </dgm:t>
    </dgm:pt>
    <dgm:pt modelId="{E6A18C84-AF04-4944-BFE4-A2DA2A1FE7B2}">
      <dgm:prSet/>
      <dgm:spPr/>
      <dgm:t>
        <a:bodyPr/>
        <a:lstStyle/>
        <a:p>
          <a:pPr rtl="0"/>
          <a:r>
            <a:rPr lang="tr-TR" dirty="0" smtClean="0">
              <a:solidFill>
                <a:schemeClr val="tx1">
                  <a:lumMod val="95000"/>
                  <a:lumOff val="5000"/>
                </a:schemeClr>
              </a:solidFill>
            </a:rPr>
            <a:t>Gelecek yıla veya yıllara sari işlere onay vermek</a:t>
          </a:r>
          <a:endParaRPr lang="tr-TR" dirty="0">
            <a:solidFill>
              <a:schemeClr val="tx1">
                <a:lumMod val="95000"/>
                <a:lumOff val="5000"/>
              </a:schemeClr>
            </a:solidFill>
          </a:endParaRPr>
        </a:p>
      </dgm:t>
    </dgm:pt>
    <dgm:pt modelId="{B0F37277-7221-425E-971D-591DB59A17D9}" type="parTrans" cxnId="{0229E249-C192-4043-8451-FE47F32EDF28}">
      <dgm:prSet/>
      <dgm:spPr/>
      <dgm:t>
        <a:bodyPr/>
        <a:lstStyle/>
        <a:p>
          <a:endParaRPr lang="tr-TR"/>
        </a:p>
      </dgm:t>
    </dgm:pt>
    <dgm:pt modelId="{A66D33A4-0DD9-4EC1-A356-BC4B0085B807}" type="sibTrans" cxnId="{0229E249-C192-4043-8451-FE47F32EDF28}">
      <dgm:prSet/>
      <dgm:spPr/>
      <dgm:t>
        <a:bodyPr/>
        <a:lstStyle/>
        <a:p>
          <a:endParaRPr lang="tr-TR"/>
        </a:p>
      </dgm:t>
    </dgm:pt>
    <dgm:pt modelId="{351DF545-66FD-476D-A82D-2EF45375651D}" type="pres">
      <dgm:prSet presAssocID="{D6291DC7-CEBB-4474-887B-2723A6A9968A}" presName="linear" presStyleCnt="0">
        <dgm:presLayoutVars>
          <dgm:animLvl val="lvl"/>
          <dgm:resizeHandles val="exact"/>
        </dgm:presLayoutVars>
      </dgm:prSet>
      <dgm:spPr/>
      <dgm:t>
        <a:bodyPr/>
        <a:lstStyle/>
        <a:p>
          <a:endParaRPr lang="tr-TR"/>
        </a:p>
      </dgm:t>
    </dgm:pt>
    <dgm:pt modelId="{48BFEC48-B7D5-4313-9FE3-530A80AE55BE}" type="pres">
      <dgm:prSet presAssocID="{B5697276-6D61-42D7-A604-28A8F9245119}" presName="parentText" presStyleLbl="node1" presStyleIdx="0" presStyleCnt="7" custLinFactNeighborX="268" custLinFactNeighborY="34586">
        <dgm:presLayoutVars>
          <dgm:chMax val="0"/>
          <dgm:bulletEnabled val="1"/>
        </dgm:presLayoutVars>
      </dgm:prSet>
      <dgm:spPr/>
      <dgm:t>
        <a:bodyPr/>
        <a:lstStyle/>
        <a:p>
          <a:endParaRPr lang="tr-TR"/>
        </a:p>
      </dgm:t>
    </dgm:pt>
    <dgm:pt modelId="{1F891E1A-7BD8-4206-BA02-E9D4DAE4C4FA}" type="pres">
      <dgm:prSet presAssocID="{B8F8D8B9-9392-4F3E-B45E-70AF7CB781BD}" presName="spacer" presStyleCnt="0"/>
      <dgm:spPr/>
    </dgm:pt>
    <dgm:pt modelId="{8AEAEB03-A8D8-4468-A1B3-E4A3ADE95978}" type="pres">
      <dgm:prSet presAssocID="{BD6F9000-E7DA-42EA-92A4-F944A9580BE9}" presName="parentText" presStyleLbl="node1" presStyleIdx="1" presStyleCnt="7">
        <dgm:presLayoutVars>
          <dgm:chMax val="0"/>
          <dgm:bulletEnabled val="1"/>
        </dgm:presLayoutVars>
      </dgm:prSet>
      <dgm:spPr/>
      <dgm:t>
        <a:bodyPr/>
        <a:lstStyle/>
        <a:p>
          <a:endParaRPr lang="tr-TR"/>
        </a:p>
      </dgm:t>
    </dgm:pt>
    <dgm:pt modelId="{6499E91E-1008-42D7-AA87-B3CA9305FB8B}" type="pres">
      <dgm:prSet presAssocID="{9592B859-4E5D-451A-BA92-F9D0A7792F80}" presName="spacer" presStyleCnt="0"/>
      <dgm:spPr/>
    </dgm:pt>
    <dgm:pt modelId="{BB2C1EB6-82D0-4F26-8E16-A65565BF3FDF}" type="pres">
      <dgm:prSet presAssocID="{89C01E9A-7639-45C6-9394-F200DBB39AB4}" presName="parentText" presStyleLbl="node1" presStyleIdx="2" presStyleCnt="7">
        <dgm:presLayoutVars>
          <dgm:chMax val="0"/>
          <dgm:bulletEnabled val="1"/>
        </dgm:presLayoutVars>
      </dgm:prSet>
      <dgm:spPr/>
      <dgm:t>
        <a:bodyPr/>
        <a:lstStyle/>
        <a:p>
          <a:endParaRPr lang="tr-TR"/>
        </a:p>
      </dgm:t>
    </dgm:pt>
    <dgm:pt modelId="{3B86F769-0306-4BB3-B621-0AB641B3FE64}" type="pres">
      <dgm:prSet presAssocID="{1209038D-7A25-4188-B77F-626C16997DC0}" presName="spacer" presStyleCnt="0"/>
      <dgm:spPr/>
    </dgm:pt>
    <dgm:pt modelId="{04EC38FB-DAAF-47A7-ABAC-5510E7718D21}" type="pres">
      <dgm:prSet presAssocID="{B390ED65-A325-4058-99D9-D3B1F22730C0}" presName="parentText" presStyleLbl="node1" presStyleIdx="3" presStyleCnt="7">
        <dgm:presLayoutVars>
          <dgm:chMax val="0"/>
          <dgm:bulletEnabled val="1"/>
        </dgm:presLayoutVars>
      </dgm:prSet>
      <dgm:spPr/>
      <dgm:t>
        <a:bodyPr/>
        <a:lstStyle/>
        <a:p>
          <a:endParaRPr lang="tr-TR"/>
        </a:p>
      </dgm:t>
    </dgm:pt>
    <dgm:pt modelId="{A50F45B1-4D88-4321-94E6-EEB9B40EA3BE}" type="pres">
      <dgm:prSet presAssocID="{2EF2ACCC-517A-4C38-83C5-8F8AD79F750E}" presName="spacer" presStyleCnt="0"/>
      <dgm:spPr/>
    </dgm:pt>
    <dgm:pt modelId="{8A7E5A33-D56E-4F12-85C9-24B5DEDABE86}" type="pres">
      <dgm:prSet presAssocID="{DDD0C590-844D-43E1-B3DE-FBBD0D60296E}" presName="parentText" presStyleLbl="node1" presStyleIdx="4" presStyleCnt="7">
        <dgm:presLayoutVars>
          <dgm:chMax val="0"/>
          <dgm:bulletEnabled val="1"/>
        </dgm:presLayoutVars>
      </dgm:prSet>
      <dgm:spPr/>
      <dgm:t>
        <a:bodyPr/>
        <a:lstStyle/>
        <a:p>
          <a:endParaRPr lang="tr-TR"/>
        </a:p>
      </dgm:t>
    </dgm:pt>
    <dgm:pt modelId="{15A000ED-6E2D-42C6-B01D-1B64D3171869}" type="pres">
      <dgm:prSet presAssocID="{82E2F82D-2444-4F3E-BA43-4A0633E79BD5}" presName="spacer" presStyleCnt="0"/>
      <dgm:spPr/>
    </dgm:pt>
    <dgm:pt modelId="{2FE9DEDE-E3F1-4579-9E3B-90E45C4AF93B}" type="pres">
      <dgm:prSet presAssocID="{DD6243C0-2441-4511-9D7A-ACED0F2C5FAF}" presName="parentText" presStyleLbl="node1" presStyleIdx="5" presStyleCnt="7">
        <dgm:presLayoutVars>
          <dgm:chMax val="0"/>
          <dgm:bulletEnabled val="1"/>
        </dgm:presLayoutVars>
      </dgm:prSet>
      <dgm:spPr/>
      <dgm:t>
        <a:bodyPr/>
        <a:lstStyle/>
        <a:p>
          <a:endParaRPr lang="tr-TR"/>
        </a:p>
      </dgm:t>
    </dgm:pt>
    <dgm:pt modelId="{5195F327-45DD-4784-8EA1-EEFB50FD6D0E}" type="pres">
      <dgm:prSet presAssocID="{F0B88046-2AA3-4F6E-95DA-2EB260B54904}" presName="spacer" presStyleCnt="0"/>
      <dgm:spPr/>
    </dgm:pt>
    <dgm:pt modelId="{DA41BAA8-9B25-4B89-809A-E42C10E969B1}" type="pres">
      <dgm:prSet presAssocID="{E6A18C84-AF04-4944-BFE4-A2DA2A1FE7B2}" presName="parentText" presStyleLbl="node1" presStyleIdx="6" presStyleCnt="7">
        <dgm:presLayoutVars>
          <dgm:chMax val="0"/>
          <dgm:bulletEnabled val="1"/>
        </dgm:presLayoutVars>
      </dgm:prSet>
      <dgm:spPr/>
      <dgm:t>
        <a:bodyPr/>
        <a:lstStyle/>
        <a:p>
          <a:endParaRPr lang="tr-TR"/>
        </a:p>
      </dgm:t>
    </dgm:pt>
  </dgm:ptLst>
  <dgm:cxnLst>
    <dgm:cxn modelId="{11C20DA1-3621-4312-AEE8-FE68731377F8}" srcId="{D6291DC7-CEBB-4474-887B-2723A6A9968A}" destId="{B390ED65-A325-4058-99D9-D3B1F22730C0}" srcOrd="3" destOrd="0" parTransId="{0E16E426-AC72-43F9-AC4E-AEC583E9FE37}" sibTransId="{2EF2ACCC-517A-4C38-83C5-8F8AD79F750E}"/>
    <dgm:cxn modelId="{30018BBD-0E61-4A7D-A296-C6C76C100F70}" type="presOf" srcId="{89C01E9A-7639-45C6-9394-F200DBB39AB4}" destId="{BB2C1EB6-82D0-4F26-8E16-A65565BF3FDF}" srcOrd="0" destOrd="0" presId="urn:microsoft.com/office/officeart/2005/8/layout/vList2"/>
    <dgm:cxn modelId="{BA391465-0535-49E0-96FE-B26BC7738E42}" type="presOf" srcId="{B390ED65-A325-4058-99D9-D3B1F22730C0}" destId="{04EC38FB-DAAF-47A7-ABAC-5510E7718D21}" srcOrd="0" destOrd="0" presId="urn:microsoft.com/office/officeart/2005/8/layout/vList2"/>
    <dgm:cxn modelId="{B2BEE83C-2102-48F6-A739-6891D27A2B76}" type="presOf" srcId="{B5697276-6D61-42D7-A604-28A8F9245119}" destId="{48BFEC48-B7D5-4313-9FE3-530A80AE55BE}" srcOrd="0" destOrd="0" presId="urn:microsoft.com/office/officeart/2005/8/layout/vList2"/>
    <dgm:cxn modelId="{DF4A9449-6F91-43A7-8AC6-8CFCF64347E8}" type="presOf" srcId="{BD6F9000-E7DA-42EA-92A4-F944A9580BE9}" destId="{8AEAEB03-A8D8-4468-A1B3-E4A3ADE95978}" srcOrd="0" destOrd="0" presId="urn:microsoft.com/office/officeart/2005/8/layout/vList2"/>
    <dgm:cxn modelId="{CEDC5C3B-2CC6-477E-9501-7E1C3859A323}" srcId="{D6291DC7-CEBB-4474-887B-2723A6A9968A}" destId="{B5697276-6D61-42D7-A604-28A8F9245119}" srcOrd="0" destOrd="0" parTransId="{8E3B3E3E-EC11-4BF0-A24D-58CAB86CCA06}" sibTransId="{B8F8D8B9-9392-4F3E-B45E-70AF7CB781BD}"/>
    <dgm:cxn modelId="{E980B55D-2DA7-4EEC-8EC9-A26EB76E4B9C}" type="presOf" srcId="{DDD0C590-844D-43E1-B3DE-FBBD0D60296E}" destId="{8A7E5A33-D56E-4F12-85C9-24B5DEDABE86}" srcOrd="0" destOrd="0" presId="urn:microsoft.com/office/officeart/2005/8/layout/vList2"/>
    <dgm:cxn modelId="{3C666B00-198C-4131-B3FD-013E6474EB54}" type="presOf" srcId="{D6291DC7-CEBB-4474-887B-2723A6A9968A}" destId="{351DF545-66FD-476D-A82D-2EF45375651D}" srcOrd="0" destOrd="0" presId="urn:microsoft.com/office/officeart/2005/8/layout/vList2"/>
    <dgm:cxn modelId="{73E570C9-E465-4A1F-AF84-EF340B21645B}" type="presOf" srcId="{E6A18C84-AF04-4944-BFE4-A2DA2A1FE7B2}" destId="{DA41BAA8-9B25-4B89-809A-E42C10E969B1}" srcOrd="0" destOrd="0" presId="urn:microsoft.com/office/officeart/2005/8/layout/vList2"/>
    <dgm:cxn modelId="{48897493-6097-4E7A-8709-4FF36E32684E}" srcId="{D6291DC7-CEBB-4474-887B-2723A6A9968A}" destId="{BD6F9000-E7DA-42EA-92A4-F944A9580BE9}" srcOrd="1" destOrd="0" parTransId="{1053B61C-5172-4E17-AB17-63C038E712F6}" sibTransId="{9592B859-4E5D-451A-BA92-F9D0A7792F80}"/>
    <dgm:cxn modelId="{F7B0A46F-AB3D-4199-BE7E-206DE67281C4}" srcId="{D6291DC7-CEBB-4474-887B-2723A6A9968A}" destId="{DDD0C590-844D-43E1-B3DE-FBBD0D60296E}" srcOrd="4" destOrd="0" parTransId="{E50CC931-E5F1-44B5-8CEF-F7645672BA13}" sibTransId="{82E2F82D-2444-4F3E-BA43-4A0633E79BD5}"/>
    <dgm:cxn modelId="{0229E249-C192-4043-8451-FE47F32EDF28}" srcId="{D6291DC7-CEBB-4474-887B-2723A6A9968A}" destId="{E6A18C84-AF04-4944-BFE4-A2DA2A1FE7B2}" srcOrd="6" destOrd="0" parTransId="{B0F37277-7221-425E-971D-591DB59A17D9}" sibTransId="{A66D33A4-0DD9-4EC1-A356-BC4B0085B807}"/>
    <dgm:cxn modelId="{9651C990-2680-4473-A5CC-C97EFD281E68}" srcId="{D6291DC7-CEBB-4474-887B-2723A6A9968A}" destId="{89C01E9A-7639-45C6-9394-F200DBB39AB4}" srcOrd="2" destOrd="0" parTransId="{7539F223-4CCB-424F-90E5-B443249C98F3}" sibTransId="{1209038D-7A25-4188-B77F-626C16997DC0}"/>
    <dgm:cxn modelId="{76D836B2-EE35-41EE-A164-4F560588CEC2}" srcId="{D6291DC7-CEBB-4474-887B-2723A6A9968A}" destId="{DD6243C0-2441-4511-9D7A-ACED0F2C5FAF}" srcOrd="5" destOrd="0" parTransId="{2C9EF176-7F2B-45CC-ABB4-98A888909FFA}" sibTransId="{F0B88046-2AA3-4F6E-95DA-2EB260B54904}"/>
    <dgm:cxn modelId="{A69A5D20-5560-45E2-8C1C-C45E22B305E4}" type="presOf" srcId="{DD6243C0-2441-4511-9D7A-ACED0F2C5FAF}" destId="{2FE9DEDE-E3F1-4579-9E3B-90E45C4AF93B}" srcOrd="0" destOrd="0" presId="urn:microsoft.com/office/officeart/2005/8/layout/vList2"/>
    <dgm:cxn modelId="{585039DB-B3D0-49C4-849C-27E13355DC46}" type="presParOf" srcId="{351DF545-66FD-476D-A82D-2EF45375651D}" destId="{48BFEC48-B7D5-4313-9FE3-530A80AE55BE}" srcOrd="0" destOrd="0" presId="urn:microsoft.com/office/officeart/2005/8/layout/vList2"/>
    <dgm:cxn modelId="{938792F5-078E-4EB4-9593-84E7227107EA}" type="presParOf" srcId="{351DF545-66FD-476D-A82D-2EF45375651D}" destId="{1F891E1A-7BD8-4206-BA02-E9D4DAE4C4FA}" srcOrd="1" destOrd="0" presId="urn:microsoft.com/office/officeart/2005/8/layout/vList2"/>
    <dgm:cxn modelId="{60F74130-03E1-4733-8F16-82BA39AD978E}" type="presParOf" srcId="{351DF545-66FD-476D-A82D-2EF45375651D}" destId="{8AEAEB03-A8D8-4468-A1B3-E4A3ADE95978}" srcOrd="2" destOrd="0" presId="urn:microsoft.com/office/officeart/2005/8/layout/vList2"/>
    <dgm:cxn modelId="{F56C7F6C-3906-43EE-85A0-C5B3A884AD39}" type="presParOf" srcId="{351DF545-66FD-476D-A82D-2EF45375651D}" destId="{6499E91E-1008-42D7-AA87-B3CA9305FB8B}" srcOrd="3" destOrd="0" presId="urn:microsoft.com/office/officeart/2005/8/layout/vList2"/>
    <dgm:cxn modelId="{A4307EE3-D393-4217-A90A-7C2A74D57BD5}" type="presParOf" srcId="{351DF545-66FD-476D-A82D-2EF45375651D}" destId="{BB2C1EB6-82D0-4F26-8E16-A65565BF3FDF}" srcOrd="4" destOrd="0" presId="urn:microsoft.com/office/officeart/2005/8/layout/vList2"/>
    <dgm:cxn modelId="{CC9513C9-D0DB-4845-A847-4335FF9655A4}" type="presParOf" srcId="{351DF545-66FD-476D-A82D-2EF45375651D}" destId="{3B86F769-0306-4BB3-B621-0AB641B3FE64}" srcOrd="5" destOrd="0" presId="urn:microsoft.com/office/officeart/2005/8/layout/vList2"/>
    <dgm:cxn modelId="{955DDC4D-BB31-4740-93BA-8C011CD917A4}" type="presParOf" srcId="{351DF545-66FD-476D-A82D-2EF45375651D}" destId="{04EC38FB-DAAF-47A7-ABAC-5510E7718D21}" srcOrd="6" destOrd="0" presId="urn:microsoft.com/office/officeart/2005/8/layout/vList2"/>
    <dgm:cxn modelId="{3B52ED5B-FF9B-4EFE-B145-F9A957A2F79D}" type="presParOf" srcId="{351DF545-66FD-476D-A82D-2EF45375651D}" destId="{A50F45B1-4D88-4321-94E6-EEB9B40EA3BE}" srcOrd="7" destOrd="0" presId="urn:microsoft.com/office/officeart/2005/8/layout/vList2"/>
    <dgm:cxn modelId="{3B519A8E-559A-4FA5-B8BF-3AAD8AA77D91}" type="presParOf" srcId="{351DF545-66FD-476D-A82D-2EF45375651D}" destId="{8A7E5A33-D56E-4F12-85C9-24B5DEDABE86}" srcOrd="8" destOrd="0" presId="urn:microsoft.com/office/officeart/2005/8/layout/vList2"/>
    <dgm:cxn modelId="{E32AFF7C-DF72-4AE6-8C24-823012522081}" type="presParOf" srcId="{351DF545-66FD-476D-A82D-2EF45375651D}" destId="{15A000ED-6E2D-42C6-B01D-1B64D3171869}" srcOrd="9" destOrd="0" presId="urn:microsoft.com/office/officeart/2005/8/layout/vList2"/>
    <dgm:cxn modelId="{1E550012-80D3-41ED-BF85-3F2DE4F47EDE}" type="presParOf" srcId="{351DF545-66FD-476D-A82D-2EF45375651D}" destId="{2FE9DEDE-E3F1-4579-9E3B-90E45C4AF93B}" srcOrd="10" destOrd="0" presId="urn:microsoft.com/office/officeart/2005/8/layout/vList2"/>
    <dgm:cxn modelId="{D09EDC8E-9DA4-44D4-9077-3FA4C402CD47}" type="presParOf" srcId="{351DF545-66FD-476D-A82D-2EF45375651D}" destId="{5195F327-45DD-4784-8EA1-EEFB50FD6D0E}" srcOrd="11" destOrd="0" presId="urn:microsoft.com/office/officeart/2005/8/layout/vList2"/>
    <dgm:cxn modelId="{A46F3A5C-A222-4C56-AF3A-725493B11AC1}" type="presParOf" srcId="{351DF545-66FD-476D-A82D-2EF45375651D}" destId="{DA41BAA8-9B25-4B89-809A-E42C10E969B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109F5F4-A2D9-42F5-9055-22DFA47754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3EBBDEE4-0918-48BF-A455-657AA9D01566}">
      <dgm:prSet custT="1"/>
      <dgm:spPr>
        <a:solidFill>
          <a:schemeClr val="accent1">
            <a:lumMod val="20000"/>
            <a:lumOff val="80000"/>
          </a:schemeClr>
        </a:solidFill>
        <a:effectLst>
          <a:innerShdw blurRad="114300">
            <a:prstClr val="black"/>
          </a:innerShdw>
        </a:effectLst>
      </dgm:spPr>
      <dgm:t>
        <a:bodyPr/>
        <a:lstStyle/>
        <a:p>
          <a:pPr rtl="0"/>
          <a:r>
            <a:rPr lang="tr-TR" sz="2800" u="sng" dirty="0" smtClean="0">
              <a:solidFill>
                <a:schemeClr val="tx1">
                  <a:lumMod val="95000"/>
                  <a:lumOff val="5000"/>
                </a:schemeClr>
              </a:solidFill>
            </a:rPr>
            <a:t>Bütçelerinin</a:t>
          </a:r>
          <a:r>
            <a:rPr lang="tr-TR" sz="2800" b="1" dirty="0" smtClean="0">
              <a:solidFill>
                <a:schemeClr val="tx1">
                  <a:lumMod val="95000"/>
                  <a:lumOff val="5000"/>
                </a:schemeClr>
              </a:solidFill>
            </a:rPr>
            <a:t> </a:t>
          </a:r>
          <a:r>
            <a:rPr lang="tr-TR" sz="2800" dirty="0" smtClean="0">
              <a:solidFill>
                <a:schemeClr val="tx1">
                  <a:lumMod val="95000"/>
                  <a:lumOff val="5000"/>
                </a:schemeClr>
              </a:solidFill>
            </a:rPr>
            <a:t>kalkınma planına, kurumun stratejik plan ve performans programına uygun hazırlanması ve uygulanmasından,</a:t>
          </a:r>
          <a:endParaRPr lang="tr-TR" sz="2800" dirty="0">
            <a:solidFill>
              <a:schemeClr val="tx1">
                <a:lumMod val="95000"/>
                <a:lumOff val="5000"/>
              </a:schemeClr>
            </a:solidFill>
          </a:endParaRPr>
        </a:p>
      </dgm:t>
    </dgm:pt>
    <dgm:pt modelId="{EBA0533B-3A11-4A3A-AFDC-3BE0564410B5}" type="parTrans" cxnId="{8E420E83-523E-41CD-8D47-70FCB883A8C6}">
      <dgm:prSet/>
      <dgm:spPr/>
      <dgm:t>
        <a:bodyPr/>
        <a:lstStyle/>
        <a:p>
          <a:endParaRPr lang="tr-TR"/>
        </a:p>
      </dgm:t>
    </dgm:pt>
    <dgm:pt modelId="{303AE703-EA54-4ACD-B439-C28E5683343A}" type="sibTrans" cxnId="{8E420E83-523E-41CD-8D47-70FCB883A8C6}">
      <dgm:prSet/>
      <dgm:spPr/>
      <dgm:t>
        <a:bodyPr/>
        <a:lstStyle/>
        <a:p>
          <a:endParaRPr lang="tr-TR"/>
        </a:p>
      </dgm:t>
    </dgm:pt>
    <dgm:pt modelId="{EB97442F-D918-4C5B-A99C-BFA6671B611C}">
      <dgm:prSet custT="1"/>
      <dgm:spPr>
        <a:solidFill>
          <a:schemeClr val="accent1">
            <a:lumMod val="40000"/>
            <a:lumOff val="60000"/>
          </a:schemeClr>
        </a:solidFill>
        <a:effectLst>
          <a:innerShdw blurRad="114300">
            <a:prstClr val="black"/>
          </a:innerShdw>
        </a:effectLst>
      </dgm:spPr>
      <dgm:t>
        <a:bodyPr/>
        <a:lstStyle/>
        <a:p>
          <a:pPr rtl="0"/>
          <a:r>
            <a:rPr lang="tr-TR" sz="2800" dirty="0" smtClean="0">
              <a:solidFill>
                <a:schemeClr val="tx1">
                  <a:lumMod val="95000"/>
                  <a:lumOff val="5000"/>
                </a:schemeClr>
              </a:solidFill>
            </a:rPr>
            <a:t>Sorumlulukları altındaki </a:t>
          </a:r>
          <a:r>
            <a:rPr lang="tr-TR" sz="2800" u="sng" dirty="0" smtClean="0">
              <a:solidFill>
                <a:schemeClr val="tx1">
                  <a:lumMod val="95000"/>
                  <a:lumOff val="5000"/>
                </a:schemeClr>
              </a:solidFill>
            </a:rPr>
            <a:t>kaynakların</a:t>
          </a:r>
          <a:r>
            <a:rPr lang="tr-TR" sz="2800" dirty="0" smtClean="0">
              <a:solidFill>
                <a:schemeClr val="tx1">
                  <a:lumMod val="95000"/>
                  <a:lumOff val="5000"/>
                </a:schemeClr>
              </a:solidFill>
            </a:rPr>
            <a:t>;</a:t>
          </a:r>
          <a:endParaRPr lang="tr-TR" sz="2800" dirty="0">
            <a:solidFill>
              <a:schemeClr val="tx1">
                <a:lumMod val="95000"/>
                <a:lumOff val="5000"/>
              </a:schemeClr>
            </a:solidFill>
          </a:endParaRPr>
        </a:p>
      </dgm:t>
    </dgm:pt>
    <dgm:pt modelId="{CBB64559-355B-4365-8B8C-084E8305B37D}" type="parTrans" cxnId="{DE8F0A6E-C0D8-43F7-8768-209123CDD084}">
      <dgm:prSet/>
      <dgm:spPr/>
      <dgm:t>
        <a:bodyPr/>
        <a:lstStyle/>
        <a:p>
          <a:endParaRPr lang="tr-TR"/>
        </a:p>
      </dgm:t>
    </dgm:pt>
    <dgm:pt modelId="{8932EF2D-8D91-4586-8278-7618011FFB6C}" type="sibTrans" cxnId="{DE8F0A6E-C0D8-43F7-8768-209123CDD084}">
      <dgm:prSet/>
      <dgm:spPr/>
      <dgm:t>
        <a:bodyPr/>
        <a:lstStyle/>
        <a:p>
          <a:endParaRPr lang="tr-TR"/>
        </a:p>
      </dgm:t>
    </dgm:pt>
    <dgm:pt modelId="{CAA131C6-F348-4348-B9DF-F9BD589B9184}">
      <dgm:prSet custT="1"/>
      <dgm:spPr/>
      <dgm:t>
        <a:bodyPr/>
        <a:lstStyle/>
        <a:p>
          <a:pPr rtl="0"/>
          <a:r>
            <a:rPr lang="tr-TR" sz="2400" b="1" smtClean="0"/>
            <a:t>etkili, </a:t>
          </a:r>
          <a:endParaRPr lang="tr-TR" sz="2400"/>
        </a:p>
      </dgm:t>
    </dgm:pt>
    <dgm:pt modelId="{6C6BA3B8-FAA0-43B4-80E5-B26F8CDA8CC5}" type="parTrans" cxnId="{13F302A8-E462-4A57-ACF8-7C797E9D2B48}">
      <dgm:prSet/>
      <dgm:spPr/>
      <dgm:t>
        <a:bodyPr/>
        <a:lstStyle/>
        <a:p>
          <a:endParaRPr lang="tr-TR"/>
        </a:p>
      </dgm:t>
    </dgm:pt>
    <dgm:pt modelId="{28365EBF-409C-44F6-82E3-9BB912744246}" type="sibTrans" cxnId="{13F302A8-E462-4A57-ACF8-7C797E9D2B48}">
      <dgm:prSet/>
      <dgm:spPr/>
      <dgm:t>
        <a:bodyPr/>
        <a:lstStyle/>
        <a:p>
          <a:endParaRPr lang="tr-TR"/>
        </a:p>
      </dgm:t>
    </dgm:pt>
    <dgm:pt modelId="{3B2E4912-7131-4121-B65E-01CC462BC187}">
      <dgm:prSet custT="1"/>
      <dgm:spPr/>
      <dgm:t>
        <a:bodyPr/>
        <a:lstStyle/>
        <a:p>
          <a:pPr rtl="0"/>
          <a:r>
            <a:rPr lang="tr-TR" sz="2400" b="1" smtClean="0"/>
            <a:t>ekonomik ve </a:t>
          </a:r>
          <a:endParaRPr lang="tr-TR" sz="2400"/>
        </a:p>
      </dgm:t>
    </dgm:pt>
    <dgm:pt modelId="{EE097C78-810A-4BC3-9BD9-67926607CC03}" type="parTrans" cxnId="{80499429-8278-4FD6-B2D9-D0487CC91E4B}">
      <dgm:prSet/>
      <dgm:spPr/>
      <dgm:t>
        <a:bodyPr/>
        <a:lstStyle/>
        <a:p>
          <a:endParaRPr lang="tr-TR"/>
        </a:p>
      </dgm:t>
    </dgm:pt>
    <dgm:pt modelId="{EAF98C6C-E175-4554-A7B5-4A3EE7519765}" type="sibTrans" cxnId="{80499429-8278-4FD6-B2D9-D0487CC91E4B}">
      <dgm:prSet/>
      <dgm:spPr/>
      <dgm:t>
        <a:bodyPr/>
        <a:lstStyle/>
        <a:p>
          <a:endParaRPr lang="tr-TR"/>
        </a:p>
      </dgm:t>
    </dgm:pt>
    <dgm:pt modelId="{89C3358B-B398-4CA0-823F-D6A4E16325B9}">
      <dgm:prSet custT="1"/>
      <dgm:spPr/>
      <dgm:t>
        <a:bodyPr/>
        <a:lstStyle/>
        <a:p>
          <a:pPr rtl="0"/>
          <a:r>
            <a:rPr lang="tr-TR" sz="2400" b="1" smtClean="0"/>
            <a:t>verimli</a:t>
          </a:r>
          <a:r>
            <a:rPr lang="tr-TR" sz="2400" smtClean="0"/>
            <a:t> </a:t>
          </a:r>
          <a:endParaRPr lang="tr-TR" sz="2400"/>
        </a:p>
      </dgm:t>
    </dgm:pt>
    <dgm:pt modelId="{EE63236B-55AC-486C-B2D7-349CECC406F0}" type="parTrans" cxnId="{0D1BD62E-58CD-445C-BA77-6AB1BF978855}">
      <dgm:prSet/>
      <dgm:spPr/>
      <dgm:t>
        <a:bodyPr/>
        <a:lstStyle/>
        <a:p>
          <a:endParaRPr lang="tr-TR"/>
        </a:p>
      </dgm:t>
    </dgm:pt>
    <dgm:pt modelId="{CE86DF3F-3427-4914-9662-1BC4252454A8}" type="sibTrans" cxnId="{0D1BD62E-58CD-445C-BA77-6AB1BF978855}">
      <dgm:prSet/>
      <dgm:spPr/>
      <dgm:t>
        <a:bodyPr/>
        <a:lstStyle/>
        <a:p>
          <a:endParaRPr lang="tr-TR"/>
        </a:p>
      </dgm:t>
    </dgm:pt>
    <dgm:pt modelId="{7B888A5D-43A1-472B-BD0A-D3432B7AF7C1}">
      <dgm:prSet custT="1"/>
      <dgm:spPr>
        <a:solidFill>
          <a:schemeClr val="accent2">
            <a:lumMod val="60000"/>
            <a:lumOff val="40000"/>
          </a:schemeClr>
        </a:solidFill>
        <a:effectLst>
          <a:innerShdw blurRad="114300">
            <a:prstClr val="black"/>
          </a:innerShdw>
        </a:effectLst>
      </dgm:spPr>
      <dgm:t>
        <a:bodyPr/>
        <a:lstStyle/>
        <a:p>
          <a:pPr rtl="0"/>
          <a:r>
            <a:rPr lang="tr-TR" sz="2800" dirty="0" smtClean="0">
              <a:solidFill>
                <a:schemeClr val="tx1">
                  <a:lumMod val="95000"/>
                  <a:lumOff val="5000"/>
                </a:schemeClr>
              </a:solidFill>
            </a:rPr>
            <a:t>şekilde elde edilmesi ve kullanımını sağlamaktan,</a:t>
          </a:r>
          <a:endParaRPr lang="tr-TR" sz="2800" dirty="0">
            <a:solidFill>
              <a:schemeClr val="tx1">
                <a:lumMod val="95000"/>
                <a:lumOff val="5000"/>
              </a:schemeClr>
            </a:solidFill>
          </a:endParaRPr>
        </a:p>
      </dgm:t>
    </dgm:pt>
    <dgm:pt modelId="{43EF34D7-ADF3-42F5-B8BF-F0D0B34E7BF1}" type="parTrans" cxnId="{53815B6B-DC03-43EF-854C-B5035DD8E759}">
      <dgm:prSet/>
      <dgm:spPr/>
      <dgm:t>
        <a:bodyPr/>
        <a:lstStyle/>
        <a:p>
          <a:endParaRPr lang="tr-TR"/>
        </a:p>
      </dgm:t>
    </dgm:pt>
    <dgm:pt modelId="{1B467F61-1871-492E-B208-6C4F9A400BB6}" type="sibTrans" cxnId="{53815B6B-DC03-43EF-854C-B5035DD8E759}">
      <dgm:prSet/>
      <dgm:spPr/>
      <dgm:t>
        <a:bodyPr/>
        <a:lstStyle/>
        <a:p>
          <a:endParaRPr lang="tr-TR"/>
        </a:p>
      </dgm:t>
    </dgm:pt>
    <dgm:pt modelId="{456E7CDD-6507-458B-BD8C-85E21B4C5B06}" type="pres">
      <dgm:prSet presAssocID="{D109F5F4-A2D9-42F5-9055-22DFA4775412}" presName="linear" presStyleCnt="0">
        <dgm:presLayoutVars>
          <dgm:animLvl val="lvl"/>
          <dgm:resizeHandles val="exact"/>
        </dgm:presLayoutVars>
      </dgm:prSet>
      <dgm:spPr/>
      <dgm:t>
        <a:bodyPr/>
        <a:lstStyle/>
        <a:p>
          <a:endParaRPr lang="tr-TR"/>
        </a:p>
      </dgm:t>
    </dgm:pt>
    <dgm:pt modelId="{777BBC64-1FE9-4D88-805F-29E014E39981}" type="pres">
      <dgm:prSet presAssocID="{3EBBDEE4-0918-48BF-A455-657AA9D01566}" presName="parentText" presStyleLbl="node1" presStyleIdx="0" presStyleCnt="3" custScaleX="99632" custScaleY="118113">
        <dgm:presLayoutVars>
          <dgm:chMax val="0"/>
          <dgm:bulletEnabled val="1"/>
        </dgm:presLayoutVars>
      </dgm:prSet>
      <dgm:spPr/>
      <dgm:t>
        <a:bodyPr/>
        <a:lstStyle/>
        <a:p>
          <a:endParaRPr lang="tr-TR"/>
        </a:p>
      </dgm:t>
    </dgm:pt>
    <dgm:pt modelId="{C419003E-7DDD-486F-85D6-EBC132D2F6B4}" type="pres">
      <dgm:prSet presAssocID="{303AE703-EA54-4ACD-B439-C28E5683343A}" presName="spacer" presStyleCnt="0"/>
      <dgm:spPr/>
      <dgm:t>
        <a:bodyPr/>
        <a:lstStyle/>
        <a:p>
          <a:endParaRPr lang="tr-TR"/>
        </a:p>
      </dgm:t>
    </dgm:pt>
    <dgm:pt modelId="{74515D5E-A243-43D1-A410-EC1D6FB8BEF8}" type="pres">
      <dgm:prSet presAssocID="{EB97442F-D918-4C5B-A99C-BFA6671B611C}" presName="parentText" presStyleLbl="node1" presStyleIdx="1" presStyleCnt="3" custScaleX="100000">
        <dgm:presLayoutVars>
          <dgm:chMax val="0"/>
          <dgm:bulletEnabled val="1"/>
        </dgm:presLayoutVars>
      </dgm:prSet>
      <dgm:spPr/>
      <dgm:t>
        <a:bodyPr/>
        <a:lstStyle/>
        <a:p>
          <a:endParaRPr lang="tr-TR"/>
        </a:p>
      </dgm:t>
    </dgm:pt>
    <dgm:pt modelId="{C23BCB4E-E7B1-4B3F-A3C9-546F29EC8940}" type="pres">
      <dgm:prSet presAssocID="{EB97442F-D918-4C5B-A99C-BFA6671B611C}" presName="childText" presStyleLbl="revTx" presStyleIdx="0" presStyleCnt="1">
        <dgm:presLayoutVars>
          <dgm:bulletEnabled val="1"/>
        </dgm:presLayoutVars>
      </dgm:prSet>
      <dgm:spPr/>
      <dgm:t>
        <a:bodyPr/>
        <a:lstStyle/>
        <a:p>
          <a:endParaRPr lang="tr-TR"/>
        </a:p>
      </dgm:t>
    </dgm:pt>
    <dgm:pt modelId="{165A9255-20CC-45B6-A06B-365E35DEA0C2}" type="pres">
      <dgm:prSet presAssocID="{7B888A5D-43A1-472B-BD0A-D3432B7AF7C1}" presName="parentText" presStyleLbl="node1" presStyleIdx="2" presStyleCnt="3" custLinFactNeighborX="-823" custLinFactNeighborY="49696">
        <dgm:presLayoutVars>
          <dgm:chMax val="0"/>
          <dgm:bulletEnabled val="1"/>
        </dgm:presLayoutVars>
      </dgm:prSet>
      <dgm:spPr/>
      <dgm:t>
        <a:bodyPr/>
        <a:lstStyle/>
        <a:p>
          <a:endParaRPr lang="tr-TR"/>
        </a:p>
      </dgm:t>
    </dgm:pt>
  </dgm:ptLst>
  <dgm:cxnLst>
    <dgm:cxn modelId="{80499429-8278-4FD6-B2D9-D0487CC91E4B}" srcId="{EB97442F-D918-4C5B-A99C-BFA6671B611C}" destId="{3B2E4912-7131-4121-B65E-01CC462BC187}" srcOrd="1" destOrd="0" parTransId="{EE097C78-810A-4BC3-9BD9-67926607CC03}" sibTransId="{EAF98C6C-E175-4554-A7B5-4A3EE7519765}"/>
    <dgm:cxn modelId="{FA0100C0-7ED3-461B-960C-5C5B1F7428EB}" type="presOf" srcId="{3EBBDEE4-0918-48BF-A455-657AA9D01566}" destId="{777BBC64-1FE9-4D88-805F-29E014E39981}" srcOrd="0" destOrd="0" presId="urn:microsoft.com/office/officeart/2005/8/layout/vList2"/>
    <dgm:cxn modelId="{DE8F0A6E-C0D8-43F7-8768-209123CDD084}" srcId="{D109F5F4-A2D9-42F5-9055-22DFA4775412}" destId="{EB97442F-D918-4C5B-A99C-BFA6671B611C}" srcOrd="1" destOrd="0" parTransId="{CBB64559-355B-4365-8B8C-084E8305B37D}" sibTransId="{8932EF2D-8D91-4586-8278-7618011FFB6C}"/>
    <dgm:cxn modelId="{7ED29783-4F3C-4882-A18E-3F8104782D4E}" type="presOf" srcId="{D109F5F4-A2D9-42F5-9055-22DFA4775412}" destId="{456E7CDD-6507-458B-BD8C-85E21B4C5B06}" srcOrd="0" destOrd="0" presId="urn:microsoft.com/office/officeart/2005/8/layout/vList2"/>
    <dgm:cxn modelId="{8E420E83-523E-41CD-8D47-70FCB883A8C6}" srcId="{D109F5F4-A2D9-42F5-9055-22DFA4775412}" destId="{3EBBDEE4-0918-48BF-A455-657AA9D01566}" srcOrd="0" destOrd="0" parTransId="{EBA0533B-3A11-4A3A-AFDC-3BE0564410B5}" sibTransId="{303AE703-EA54-4ACD-B439-C28E5683343A}"/>
    <dgm:cxn modelId="{0D1BD62E-58CD-445C-BA77-6AB1BF978855}" srcId="{EB97442F-D918-4C5B-A99C-BFA6671B611C}" destId="{89C3358B-B398-4CA0-823F-D6A4E16325B9}" srcOrd="2" destOrd="0" parTransId="{EE63236B-55AC-486C-B2D7-349CECC406F0}" sibTransId="{CE86DF3F-3427-4914-9662-1BC4252454A8}"/>
    <dgm:cxn modelId="{919F026F-903E-4495-81D8-8F68F3A7D052}" type="presOf" srcId="{CAA131C6-F348-4348-B9DF-F9BD589B9184}" destId="{C23BCB4E-E7B1-4B3F-A3C9-546F29EC8940}" srcOrd="0" destOrd="0" presId="urn:microsoft.com/office/officeart/2005/8/layout/vList2"/>
    <dgm:cxn modelId="{AE975F31-A68A-4E25-82D5-91CE9042E864}" type="presOf" srcId="{7B888A5D-43A1-472B-BD0A-D3432B7AF7C1}" destId="{165A9255-20CC-45B6-A06B-365E35DEA0C2}" srcOrd="0" destOrd="0" presId="urn:microsoft.com/office/officeart/2005/8/layout/vList2"/>
    <dgm:cxn modelId="{16B858EB-CD41-491D-8220-D04C4A58C7BF}" type="presOf" srcId="{EB97442F-D918-4C5B-A99C-BFA6671B611C}" destId="{74515D5E-A243-43D1-A410-EC1D6FB8BEF8}" srcOrd="0" destOrd="0" presId="urn:microsoft.com/office/officeart/2005/8/layout/vList2"/>
    <dgm:cxn modelId="{99FBA537-F470-4E41-A61D-43E650C49E54}" type="presOf" srcId="{89C3358B-B398-4CA0-823F-D6A4E16325B9}" destId="{C23BCB4E-E7B1-4B3F-A3C9-546F29EC8940}" srcOrd="0" destOrd="2" presId="urn:microsoft.com/office/officeart/2005/8/layout/vList2"/>
    <dgm:cxn modelId="{53815B6B-DC03-43EF-854C-B5035DD8E759}" srcId="{D109F5F4-A2D9-42F5-9055-22DFA4775412}" destId="{7B888A5D-43A1-472B-BD0A-D3432B7AF7C1}" srcOrd="2" destOrd="0" parTransId="{43EF34D7-ADF3-42F5-B8BF-F0D0B34E7BF1}" sibTransId="{1B467F61-1871-492E-B208-6C4F9A400BB6}"/>
    <dgm:cxn modelId="{13F302A8-E462-4A57-ACF8-7C797E9D2B48}" srcId="{EB97442F-D918-4C5B-A99C-BFA6671B611C}" destId="{CAA131C6-F348-4348-B9DF-F9BD589B9184}" srcOrd="0" destOrd="0" parTransId="{6C6BA3B8-FAA0-43B4-80E5-B26F8CDA8CC5}" sibTransId="{28365EBF-409C-44F6-82E3-9BB912744246}"/>
    <dgm:cxn modelId="{11C496D2-0B0F-4737-98CB-D9BCB5E2798E}" type="presOf" srcId="{3B2E4912-7131-4121-B65E-01CC462BC187}" destId="{C23BCB4E-E7B1-4B3F-A3C9-546F29EC8940}" srcOrd="0" destOrd="1" presId="urn:microsoft.com/office/officeart/2005/8/layout/vList2"/>
    <dgm:cxn modelId="{C037F5C9-1055-4CD7-B8A8-B4B8A26B32A8}" type="presParOf" srcId="{456E7CDD-6507-458B-BD8C-85E21B4C5B06}" destId="{777BBC64-1FE9-4D88-805F-29E014E39981}" srcOrd="0" destOrd="0" presId="urn:microsoft.com/office/officeart/2005/8/layout/vList2"/>
    <dgm:cxn modelId="{BC46D0AA-11D5-4C86-8899-34BD37B92647}" type="presParOf" srcId="{456E7CDD-6507-458B-BD8C-85E21B4C5B06}" destId="{C419003E-7DDD-486F-85D6-EBC132D2F6B4}" srcOrd="1" destOrd="0" presId="urn:microsoft.com/office/officeart/2005/8/layout/vList2"/>
    <dgm:cxn modelId="{D6FFE33D-F6DB-4361-B8F3-2739E9CA3C3B}" type="presParOf" srcId="{456E7CDD-6507-458B-BD8C-85E21B4C5B06}" destId="{74515D5E-A243-43D1-A410-EC1D6FB8BEF8}" srcOrd="2" destOrd="0" presId="urn:microsoft.com/office/officeart/2005/8/layout/vList2"/>
    <dgm:cxn modelId="{5CBDF13D-63CF-4A91-97E8-E8E886D26789}" type="presParOf" srcId="{456E7CDD-6507-458B-BD8C-85E21B4C5B06}" destId="{C23BCB4E-E7B1-4B3F-A3C9-546F29EC8940}" srcOrd="3" destOrd="0" presId="urn:microsoft.com/office/officeart/2005/8/layout/vList2"/>
    <dgm:cxn modelId="{014AD6E6-FF9A-48CF-91BA-D39EFA4CD841}" type="presParOf" srcId="{456E7CDD-6507-458B-BD8C-85E21B4C5B06}" destId="{165A9255-20CC-45B6-A06B-365E35DEA0C2}" srcOrd="4" destOrd="0" presId="urn:microsoft.com/office/officeart/2005/8/layout/vList2"/>
  </dgm:cxnLst>
  <dgm:bg>
    <a:solidFill>
      <a:schemeClr val="accent1">
        <a:lumMod val="60000"/>
        <a:lumOff val="40000"/>
      </a:schemeClr>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E146B03-F380-410E-ACE6-4BBF8C940A5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01CDC003-9A86-43ED-A2D4-8591DB3B9B21}">
      <dgm:prSet custT="1"/>
      <dgm:spPr>
        <a:solidFill>
          <a:schemeClr val="accent2">
            <a:lumMod val="40000"/>
            <a:lumOff val="60000"/>
          </a:schemeClr>
        </a:solidFill>
        <a:scene3d>
          <a:camera prst="orthographicFront"/>
          <a:lightRig rig="threePt" dir="t"/>
        </a:scene3d>
        <a:sp3d>
          <a:bevelT w="165100" prst="coolSlant"/>
        </a:sp3d>
      </dgm:spPr>
      <dgm:t>
        <a:bodyPr/>
        <a:lstStyle/>
        <a:p>
          <a:pPr rtl="0"/>
          <a:r>
            <a:rPr lang="tr-TR" sz="2800" dirty="0" smtClean="0">
              <a:solidFill>
                <a:schemeClr val="tx1">
                  <a:lumMod val="95000"/>
                  <a:lumOff val="5000"/>
                </a:schemeClr>
              </a:solidFill>
            </a:rPr>
            <a:t>Kaynakların kayıp ve kötüye kullanılmasının önlenmesinden</a:t>
          </a:r>
          <a:endParaRPr lang="tr-TR" sz="2800" dirty="0">
            <a:solidFill>
              <a:schemeClr val="tx1">
                <a:lumMod val="95000"/>
                <a:lumOff val="5000"/>
              </a:schemeClr>
            </a:solidFill>
          </a:endParaRPr>
        </a:p>
      </dgm:t>
    </dgm:pt>
    <dgm:pt modelId="{360A7BC9-BA48-48E1-88B5-FF5E30E0DECF}" type="parTrans" cxnId="{9E82D86F-B356-4F25-834C-3EB46541C561}">
      <dgm:prSet/>
      <dgm:spPr/>
      <dgm:t>
        <a:bodyPr/>
        <a:lstStyle/>
        <a:p>
          <a:endParaRPr lang="tr-TR"/>
        </a:p>
      </dgm:t>
    </dgm:pt>
    <dgm:pt modelId="{E5BD67B0-3A39-45F5-8A98-4803DD1555D3}" type="sibTrans" cxnId="{9E82D86F-B356-4F25-834C-3EB46541C561}">
      <dgm:prSet/>
      <dgm:spPr/>
      <dgm:t>
        <a:bodyPr/>
        <a:lstStyle/>
        <a:p>
          <a:endParaRPr lang="tr-TR"/>
        </a:p>
      </dgm:t>
    </dgm:pt>
    <dgm:pt modelId="{32D873B9-5813-463B-A0FF-42A8924D6D4A}">
      <dgm:prSet custT="1"/>
      <dgm:spPr>
        <a:solidFill>
          <a:schemeClr val="accent1">
            <a:lumMod val="75000"/>
          </a:schemeClr>
        </a:solidFill>
        <a:scene3d>
          <a:camera prst="orthographicFront"/>
          <a:lightRig rig="threePt" dir="t"/>
        </a:scene3d>
        <a:sp3d>
          <a:bevelT w="165100" prst="coolSlant"/>
        </a:sp3d>
      </dgm:spPr>
      <dgm:t>
        <a:bodyPr/>
        <a:lstStyle/>
        <a:p>
          <a:pPr rtl="0"/>
          <a:r>
            <a:rPr lang="tr-TR" sz="2800" dirty="0" smtClean="0">
              <a:solidFill>
                <a:schemeClr val="tx1">
                  <a:lumMod val="95000"/>
                  <a:lumOff val="5000"/>
                </a:schemeClr>
              </a:solidFill>
            </a:rPr>
            <a:t>Mali yönetim ve kontrol sisteminin işleyişinin gözetilmesi, izlenmesinden </a:t>
          </a:r>
          <a:r>
            <a:rPr lang="tr-TR" sz="2800" b="1" u="sng" dirty="0" smtClean="0">
              <a:solidFill>
                <a:schemeClr val="tx1">
                  <a:lumMod val="95000"/>
                  <a:lumOff val="5000"/>
                </a:schemeClr>
              </a:solidFill>
            </a:rPr>
            <a:t>bakan</a:t>
          </a:r>
          <a:r>
            <a:rPr lang="tr-TR" sz="2800" dirty="0" smtClean="0">
              <a:solidFill>
                <a:schemeClr val="tx1">
                  <a:lumMod val="95000"/>
                  <a:lumOff val="5000"/>
                </a:schemeClr>
              </a:solidFill>
            </a:rPr>
            <a:t>a;</a:t>
          </a:r>
          <a:endParaRPr lang="tr-TR" sz="2800" dirty="0">
            <a:solidFill>
              <a:schemeClr val="tx1">
                <a:lumMod val="95000"/>
                <a:lumOff val="5000"/>
              </a:schemeClr>
            </a:solidFill>
          </a:endParaRPr>
        </a:p>
      </dgm:t>
    </dgm:pt>
    <dgm:pt modelId="{633638AF-79CE-4549-AE22-105C9BA68713}" type="parTrans" cxnId="{47F1A576-1B9B-4995-9A5A-140961DA460A}">
      <dgm:prSet/>
      <dgm:spPr/>
      <dgm:t>
        <a:bodyPr/>
        <a:lstStyle/>
        <a:p>
          <a:endParaRPr lang="tr-TR"/>
        </a:p>
      </dgm:t>
    </dgm:pt>
    <dgm:pt modelId="{F70BDC02-6313-43C8-9AFB-C8E898D0A3B9}" type="sibTrans" cxnId="{47F1A576-1B9B-4995-9A5A-140961DA460A}">
      <dgm:prSet/>
      <dgm:spPr/>
      <dgm:t>
        <a:bodyPr/>
        <a:lstStyle/>
        <a:p>
          <a:endParaRPr lang="tr-TR"/>
        </a:p>
      </dgm:t>
    </dgm:pt>
    <dgm:pt modelId="{1C04E02F-37F6-494C-B458-ADB1DC1D41D4}">
      <dgm:prSet custT="1"/>
      <dgm:spPr>
        <a:solidFill>
          <a:schemeClr val="accent2">
            <a:lumMod val="75000"/>
          </a:schemeClr>
        </a:solidFill>
        <a:scene3d>
          <a:camera prst="orthographicFront"/>
          <a:lightRig rig="threePt" dir="t"/>
        </a:scene3d>
        <a:sp3d>
          <a:bevelT w="165100" prst="coolSlant"/>
        </a:sp3d>
      </dgm:spPr>
      <dgm:t>
        <a:bodyPr/>
        <a:lstStyle/>
        <a:p>
          <a:pPr rtl="0"/>
          <a:r>
            <a:rPr lang="tr-TR" sz="2800" dirty="0" smtClean="0">
              <a:solidFill>
                <a:schemeClr val="tx1">
                  <a:lumMod val="95000"/>
                  <a:lumOff val="5000"/>
                </a:schemeClr>
              </a:solidFill>
            </a:rPr>
            <a:t>Mahalli idarelerde ise  </a:t>
          </a:r>
          <a:r>
            <a:rPr lang="tr-TR" sz="2800" b="1" u="sng" dirty="0" smtClean="0">
              <a:solidFill>
                <a:schemeClr val="tx1">
                  <a:lumMod val="95000"/>
                  <a:lumOff val="5000"/>
                </a:schemeClr>
              </a:solidFill>
            </a:rPr>
            <a:t>meclislerine</a:t>
          </a:r>
          <a:r>
            <a:rPr lang="tr-TR" sz="2800" dirty="0" smtClean="0">
              <a:solidFill>
                <a:schemeClr val="tx1">
                  <a:lumMod val="95000"/>
                  <a:lumOff val="5000"/>
                </a:schemeClr>
              </a:solidFill>
            </a:rPr>
            <a:t>  karşı sorumludurlar.</a:t>
          </a:r>
          <a:endParaRPr lang="tr-TR" sz="2800" dirty="0">
            <a:solidFill>
              <a:schemeClr val="tx1">
                <a:lumMod val="95000"/>
                <a:lumOff val="5000"/>
              </a:schemeClr>
            </a:solidFill>
          </a:endParaRPr>
        </a:p>
      </dgm:t>
    </dgm:pt>
    <dgm:pt modelId="{975B88E6-1F16-4463-909F-E4D45290EAE2}" type="parTrans" cxnId="{64DD30FD-D036-4D30-B6FD-8EE1140D89E7}">
      <dgm:prSet/>
      <dgm:spPr/>
      <dgm:t>
        <a:bodyPr/>
        <a:lstStyle/>
        <a:p>
          <a:endParaRPr lang="tr-TR"/>
        </a:p>
      </dgm:t>
    </dgm:pt>
    <dgm:pt modelId="{E9FA232C-0936-4871-958E-5064188C7B04}" type="sibTrans" cxnId="{64DD30FD-D036-4D30-B6FD-8EE1140D89E7}">
      <dgm:prSet/>
      <dgm:spPr/>
      <dgm:t>
        <a:bodyPr/>
        <a:lstStyle/>
        <a:p>
          <a:endParaRPr lang="tr-TR"/>
        </a:p>
      </dgm:t>
    </dgm:pt>
    <dgm:pt modelId="{D315E39E-04E6-4226-B3B7-0D8712A5453E}" type="pres">
      <dgm:prSet presAssocID="{AE146B03-F380-410E-ACE6-4BBF8C940A5A}" presName="Name0" presStyleCnt="0">
        <dgm:presLayoutVars>
          <dgm:dir/>
          <dgm:resizeHandles val="exact"/>
        </dgm:presLayoutVars>
      </dgm:prSet>
      <dgm:spPr/>
      <dgm:t>
        <a:bodyPr/>
        <a:lstStyle/>
        <a:p>
          <a:endParaRPr lang="tr-TR"/>
        </a:p>
      </dgm:t>
    </dgm:pt>
    <dgm:pt modelId="{2E4C43E9-123D-441E-AFA4-8173CC707E52}" type="pres">
      <dgm:prSet presAssocID="{01CDC003-9A86-43ED-A2D4-8591DB3B9B21}" presName="node" presStyleLbl="node1" presStyleIdx="0" presStyleCnt="3" custLinFactNeighborX="-12210" custLinFactNeighborY="2059">
        <dgm:presLayoutVars>
          <dgm:bulletEnabled val="1"/>
        </dgm:presLayoutVars>
      </dgm:prSet>
      <dgm:spPr/>
      <dgm:t>
        <a:bodyPr/>
        <a:lstStyle/>
        <a:p>
          <a:endParaRPr lang="tr-TR"/>
        </a:p>
      </dgm:t>
    </dgm:pt>
    <dgm:pt modelId="{28C7634E-0299-411B-A19B-132BAFD9DD37}" type="pres">
      <dgm:prSet presAssocID="{E5BD67B0-3A39-45F5-8A98-4803DD1555D3}" presName="sibTrans" presStyleLbl="sibTrans2D1" presStyleIdx="0" presStyleCnt="2"/>
      <dgm:spPr/>
      <dgm:t>
        <a:bodyPr/>
        <a:lstStyle/>
        <a:p>
          <a:endParaRPr lang="tr-TR"/>
        </a:p>
      </dgm:t>
    </dgm:pt>
    <dgm:pt modelId="{979F8594-1C96-40C9-8528-AEEFFB697865}" type="pres">
      <dgm:prSet presAssocID="{E5BD67B0-3A39-45F5-8A98-4803DD1555D3}" presName="connectorText" presStyleLbl="sibTrans2D1" presStyleIdx="0" presStyleCnt="2"/>
      <dgm:spPr/>
      <dgm:t>
        <a:bodyPr/>
        <a:lstStyle/>
        <a:p>
          <a:endParaRPr lang="tr-TR"/>
        </a:p>
      </dgm:t>
    </dgm:pt>
    <dgm:pt modelId="{5629FEA3-3384-45CD-9430-D603364BD9E4}" type="pres">
      <dgm:prSet presAssocID="{32D873B9-5813-463B-A0FF-42A8924D6D4A}" presName="node" presStyleLbl="node1" presStyleIdx="1" presStyleCnt="3">
        <dgm:presLayoutVars>
          <dgm:bulletEnabled val="1"/>
        </dgm:presLayoutVars>
      </dgm:prSet>
      <dgm:spPr/>
      <dgm:t>
        <a:bodyPr/>
        <a:lstStyle/>
        <a:p>
          <a:endParaRPr lang="tr-TR"/>
        </a:p>
      </dgm:t>
    </dgm:pt>
    <dgm:pt modelId="{99368663-C655-49C3-B484-79435866F073}" type="pres">
      <dgm:prSet presAssocID="{F70BDC02-6313-43C8-9AFB-C8E898D0A3B9}" presName="sibTrans" presStyleLbl="sibTrans2D1" presStyleIdx="1" presStyleCnt="2"/>
      <dgm:spPr/>
      <dgm:t>
        <a:bodyPr/>
        <a:lstStyle/>
        <a:p>
          <a:endParaRPr lang="tr-TR"/>
        </a:p>
      </dgm:t>
    </dgm:pt>
    <dgm:pt modelId="{D29F0782-0EDB-4F57-97F0-9844BBE2AA21}" type="pres">
      <dgm:prSet presAssocID="{F70BDC02-6313-43C8-9AFB-C8E898D0A3B9}" presName="connectorText" presStyleLbl="sibTrans2D1" presStyleIdx="1" presStyleCnt="2"/>
      <dgm:spPr/>
      <dgm:t>
        <a:bodyPr/>
        <a:lstStyle/>
        <a:p>
          <a:endParaRPr lang="tr-TR"/>
        </a:p>
      </dgm:t>
    </dgm:pt>
    <dgm:pt modelId="{CA4EA1E5-8788-4091-BF6B-08626B096391}" type="pres">
      <dgm:prSet presAssocID="{1C04E02F-37F6-494C-B458-ADB1DC1D41D4}" presName="node" presStyleLbl="node1" presStyleIdx="2" presStyleCnt="3">
        <dgm:presLayoutVars>
          <dgm:bulletEnabled val="1"/>
        </dgm:presLayoutVars>
      </dgm:prSet>
      <dgm:spPr/>
      <dgm:t>
        <a:bodyPr/>
        <a:lstStyle/>
        <a:p>
          <a:endParaRPr lang="tr-TR"/>
        </a:p>
      </dgm:t>
    </dgm:pt>
  </dgm:ptLst>
  <dgm:cxnLst>
    <dgm:cxn modelId="{D4E5A248-6CE0-462C-A8F0-CBD2D99192B9}" type="presOf" srcId="{32D873B9-5813-463B-A0FF-42A8924D6D4A}" destId="{5629FEA3-3384-45CD-9430-D603364BD9E4}" srcOrd="0" destOrd="0" presId="urn:microsoft.com/office/officeart/2005/8/layout/process1"/>
    <dgm:cxn modelId="{40FEAC0D-AE1B-44CF-A33E-0284326CF238}" type="presOf" srcId="{01CDC003-9A86-43ED-A2D4-8591DB3B9B21}" destId="{2E4C43E9-123D-441E-AFA4-8173CC707E52}" srcOrd="0" destOrd="0" presId="urn:microsoft.com/office/officeart/2005/8/layout/process1"/>
    <dgm:cxn modelId="{28491C85-E028-41D5-A9DF-ECD7F54A86A9}" type="presOf" srcId="{E5BD67B0-3A39-45F5-8A98-4803DD1555D3}" destId="{979F8594-1C96-40C9-8528-AEEFFB697865}" srcOrd="1" destOrd="0" presId="urn:microsoft.com/office/officeart/2005/8/layout/process1"/>
    <dgm:cxn modelId="{9E82D86F-B356-4F25-834C-3EB46541C561}" srcId="{AE146B03-F380-410E-ACE6-4BBF8C940A5A}" destId="{01CDC003-9A86-43ED-A2D4-8591DB3B9B21}" srcOrd="0" destOrd="0" parTransId="{360A7BC9-BA48-48E1-88B5-FF5E30E0DECF}" sibTransId="{E5BD67B0-3A39-45F5-8A98-4803DD1555D3}"/>
    <dgm:cxn modelId="{47F1A576-1B9B-4995-9A5A-140961DA460A}" srcId="{AE146B03-F380-410E-ACE6-4BBF8C940A5A}" destId="{32D873B9-5813-463B-A0FF-42A8924D6D4A}" srcOrd="1" destOrd="0" parTransId="{633638AF-79CE-4549-AE22-105C9BA68713}" sibTransId="{F70BDC02-6313-43C8-9AFB-C8E898D0A3B9}"/>
    <dgm:cxn modelId="{EC023BCD-858B-431C-9843-57FA91675442}" type="presOf" srcId="{F70BDC02-6313-43C8-9AFB-C8E898D0A3B9}" destId="{99368663-C655-49C3-B484-79435866F073}" srcOrd="0" destOrd="0" presId="urn:microsoft.com/office/officeart/2005/8/layout/process1"/>
    <dgm:cxn modelId="{13BC1EA8-2616-4FF7-9069-3FF2F9423553}" type="presOf" srcId="{F70BDC02-6313-43C8-9AFB-C8E898D0A3B9}" destId="{D29F0782-0EDB-4F57-97F0-9844BBE2AA21}" srcOrd="1" destOrd="0" presId="urn:microsoft.com/office/officeart/2005/8/layout/process1"/>
    <dgm:cxn modelId="{B3FDCB77-E019-44AA-BE30-D6873B08D81F}" type="presOf" srcId="{AE146B03-F380-410E-ACE6-4BBF8C940A5A}" destId="{D315E39E-04E6-4226-B3B7-0D8712A5453E}" srcOrd="0" destOrd="0" presId="urn:microsoft.com/office/officeart/2005/8/layout/process1"/>
    <dgm:cxn modelId="{64DD30FD-D036-4D30-B6FD-8EE1140D89E7}" srcId="{AE146B03-F380-410E-ACE6-4BBF8C940A5A}" destId="{1C04E02F-37F6-494C-B458-ADB1DC1D41D4}" srcOrd="2" destOrd="0" parTransId="{975B88E6-1F16-4463-909F-E4D45290EAE2}" sibTransId="{E9FA232C-0936-4871-958E-5064188C7B04}"/>
    <dgm:cxn modelId="{1004E047-624B-49D9-9CD7-FC39E66E0856}" type="presOf" srcId="{E5BD67B0-3A39-45F5-8A98-4803DD1555D3}" destId="{28C7634E-0299-411B-A19B-132BAFD9DD37}" srcOrd="0" destOrd="0" presId="urn:microsoft.com/office/officeart/2005/8/layout/process1"/>
    <dgm:cxn modelId="{A58BE762-8D05-46CA-B148-E6871487F2C1}" type="presOf" srcId="{1C04E02F-37F6-494C-B458-ADB1DC1D41D4}" destId="{CA4EA1E5-8788-4091-BF6B-08626B096391}" srcOrd="0" destOrd="0" presId="urn:microsoft.com/office/officeart/2005/8/layout/process1"/>
    <dgm:cxn modelId="{96DC9E3C-17EB-4C86-BCD5-32255D78F655}" type="presParOf" srcId="{D315E39E-04E6-4226-B3B7-0D8712A5453E}" destId="{2E4C43E9-123D-441E-AFA4-8173CC707E52}" srcOrd="0" destOrd="0" presId="urn:microsoft.com/office/officeart/2005/8/layout/process1"/>
    <dgm:cxn modelId="{52719752-228B-4D50-B359-87750EE83802}" type="presParOf" srcId="{D315E39E-04E6-4226-B3B7-0D8712A5453E}" destId="{28C7634E-0299-411B-A19B-132BAFD9DD37}" srcOrd="1" destOrd="0" presId="urn:microsoft.com/office/officeart/2005/8/layout/process1"/>
    <dgm:cxn modelId="{E7F4082F-2E0A-44A3-848D-4314D4239ED0}" type="presParOf" srcId="{28C7634E-0299-411B-A19B-132BAFD9DD37}" destId="{979F8594-1C96-40C9-8528-AEEFFB697865}" srcOrd="0" destOrd="0" presId="urn:microsoft.com/office/officeart/2005/8/layout/process1"/>
    <dgm:cxn modelId="{D1679DB2-C5C0-4944-A9C9-123341E0C360}" type="presParOf" srcId="{D315E39E-04E6-4226-B3B7-0D8712A5453E}" destId="{5629FEA3-3384-45CD-9430-D603364BD9E4}" srcOrd="2" destOrd="0" presId="urn:microsoft.com/office/officeart/2005/8/layout/process1"/>
    <dgm:cxn modelId="{E5559A81-1BF1-48B6-827C-D14B3AE84E57}" type="presParOf" srcId="{D315E39E-04E6-4226-B3B7-0D8712A5453E}" destId="{99368663-C655-49C3-B484-79435866F073}" srcOrd="3" destOrd="0" presId="urn:microsoft.com/office/officeart/2005/8/layout/process1"/>
    <dgm:cxn modelId="{AE4ED6FC-15E3-4336-B3BD-E7D1423822D4}" type="presParOf" srcId="{99368663-C655-49C3-B484-79435866F073}" destId="{D29F0782-0EDB-4F57-97F0-9844BBE2AA21}" srcOrd="0" destOrd="0" presId="urn:microsoft.com/office/officeart/2005/8/layout/process1"/>
    <dgm:cxn modelId="{8C65FDA8-80B4-405A-BDE7-8735771083BD}" type="presParOf" srcId="{D315E39E-04E6-4226-B3B7-0D8712A5453E}" destId="{CA4EA1E5-8788-4091-BF6B-08626B09639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8260D90-C190-451B-BD60-4181C67F9F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A1DFBDA-4D22-4424-A7EC-A55792557353}">
      <dgm:prSet/>
      <dgm:spPr>
        <a:solidFill>
          <a:schemeClr val="accent2">
            <a:lumMod val="60000"/>
            <a:lumOff val="40000"/>
          </a:schemeClr>
        </a:solidFill>
      </dgm:spPr>
      <dgm:t>
        <a:bodyPr/>
        <a:lstStyle/>
        <a:p>
          <a:pPr rtl="0"/>
          <a:r>
            <a:rPr lang="tr-TR" b="1" dirty="0" smtClean="0">
              <a:solidFill>
                <a:schemeClr val="tx1">
                  <a:lumMod val="95000"/>
                  <a:lumOff val="5000"/>
                </a:schemeClr>
              </a:solidFill>
            </a:rPr>
            <a:t>Bakana karşı sorumludurlar.</a:t>
          </a:r>
          <a:endParaRPr lang="tr-TR" b="1" dirty="0">
            <a:solidFill>
              <a:schemeClr val="tx1">
                <a:lumMod val="95000"/>
                <a:lumOff val="5000"/>
              </a:schemeClr>
            </a:solidFill>
          </a:endParaRPr>
        </a:p>
      </dgm:t>
    </dgm:pt>
    <dgm:pt modelId="{92AC18EB-C691-46C8-93C2-A1738321CAD2}" type="parTrans" cxnId="{30AE9209-C55F-415E-B18C-F683D4EE3277}">
      <dgm:prSet/>
      <dgm:spPr/>
      <dgm:t>
        <a:bodyPr/>
        <a:lstStyle/>
        <a:p>
          <a:endParaRPr lang="tr-TR"/>
        </a:p>
      </dgm:t>
    </dgm:pt>
    <dgm:pt modelId="{C26AE760-0A03-4CB2-BFB2-51F9068468EF}" type="sibTrans" cxnId="{30AE9209-C55F-415E-B18C-F683D4EE3277}">
      <dgm:prSet/>
      <dgm:spPr/>
      <dgm:t>
        <a:bodyPr/>
        <a:lstStyle/>
        <a:p>
          <a:endParaRPr lang="tr-TR"/>
        </a:p>
      </dgm:t>
    </dgm:pt>
    <dgm:pt modelId="{B8ADA2BF-C7C3-4775-9D48-0B79380D76A8}">
      <dgm:prSet/>
      <dgm:spPr>
        <a:effectLst/>
      </dgm:spPr>
      <dgm:t>
        <a:bodyPr/>
        <a:lstStyle/>
        <a:p>
          <a:pPr rtl="0"/>
          <a:r>
            <a:rPr lang="tr-TR" dirty="0" smtClean="0"/>
            <a:t>Ancak milli savunma bakanlığında üst yönetici olan bakan, başbakana ve </a:t>
          </a:r>
          <a:r>
            <a:rPr lang="tr-TR" dirty="0" err="1" smtClean="0"/>
            <a:t>T.B.M.M.’ne</a:t>
          </a:r>
          <a:r>
            <a:rPr lang="tr-TR" dirty="0" smtClean="0"/>
            <a:t> karşı sorumludur. </a:t>
          </a:r>
          <a:endParaRPr lang="tr-TR" dirty="0"/>
        </a:p>
      </dgm:t>
    </dgm:pt>
    <dgm:pt modelId="{BECBA277-FAC5-4517-8898-385612420079}" type="parTrans" cxnId="{BDE00D13-8BF9-465A-B93E-925E02EEC631}">
      <dgm:prSet/>
      <dgm:spPr/>
      <dgm:t>
        <a:bodyPr/>
        <a:lstStyle/>
        <a:p>
          <a:endParaRPr lang="tr-TR"/>
        </a:p>
      </dgm:t>
    </dgm:pt>
    <dgm:pt modelId="{046AEB00-9A91-4ED6-AFA5-FFD2DBABF18F}" type="sibTrans" cxnId="{BDE00D13-8BF9-465A-B93E-925E02EEC631}">
      <dgm:prSet/>
      <dgm:spPr/>
      <dgm:t>
        <a:bodyPr/>
        <a:lstStyle/>
        <a:p>
          <a:endParaRPr lang="tr-TR"/>
        </a:p>
      </dgm:t>
    </dgm:pt>
    <dgm:pt modelId="{4064FC5E-500B-46F3-BE9C-F1A41C0E31FE}">
      <dgm:prSet/>
      <dgm:spPr>
        <a:effectLst/>
      </dgm:spPr>
      <dgm:t>
        <a:bodyPr/>
        <a:lstStyle/>
        <a:p>
          <a:pPr rtl="0"/>
          <a:r>
            <a:rPr lang="tr-TR" dirty="0" smtClean="0"/>
            <a:t>Mahalli idarelerde üst yönetici konumunda bulunan vali ve belediye başkanları, il genel meclisi ile belediye meclisine karşı sorumludur.</a:t>
          </a:r>
          <a:endParaRPr lang="tr-TR" dirty="0"/>
        </a:p>
      </dgm:t>
    </dgm:pt>
    <dgm:pt modelId="{854F3CB7-50A2-4F8E-B77A-8D7346DCDBBD}" type="parTrans" cxnId="{BEAE3002-8BF7-4E7F-9ED7-6BBA4667ED43}">
      <dgm:prSet/>
      <dgm:spPr/>
      <dgm:t>
        <a:bodyPr/>
        <a:lstStyle/>
        <a:p>
          <a:endParaRPr lang="tr-TR"/>
        </a:p>
      </dgm:t>
    </dgm:pt>
    <dgm:pt modelId="{FED97F20-695B-4749-BF4C-95A44FEE24ED}" type="sibTrans" cxnId="{BEAE3002-8BF7-4E7F-9ED7-6BBA4667ED43}">
      <dgm:prSet/>
      <dgm:spPr/>
      <dgm:t>
        <a:bodyPr/>
        <a:lstStyle/>
        <a:p>
          <a:endParaRPr lang="tr-TR"/>
        </a:p>
      </dgm:t>
    </dgm:pt>
    <dgm:pt modelId="{5B8921D3-3EDF-4B95-86FB-6BAE1B290ABA}" type="pres">
      <dgm:prSet presAssocID="{C8260D90-C190-451B-BD60-4181C67F9FC4}" presName="linear" presStyleCnt="0">
        <dgm:presLayoutVars>
          <dgm:animLvl val="lvl"/>
          <dgm:resizeHandles val="exact"/>
        </dgm:presLayoutVars>
      </dgm:prSet>
      <dgm:spPr/>
      <dgm:t>
        <a:bodyPr/>
        <a:lstStyle/>
        <a:p>
          <a:endParaRPr lang="tr-TR"/>
        </a:p>
      </dgm:t>
    </dgm:pt>
    <dgm:pt modelId="{1BDE9DA1-DBE9-482C-9F81-0F8998A10FA2}" type="pres">
      <dgm:prSet presAssocID="{5A1DFBDA-4D22-4424-A7EC-A55792557353}" presName="parentText" presStyleLbl="node1" presStyleIdx="0" presStyleCnt="1">
        <dgm:presLayoutVars>
          <dgm:chMax val="0"/>
          <dgm:bulletEnabled val="1"/>
        </dgm:presLayoutVars>
      </dgm:prSet>
      <dgm:spPr/>
      <dgm:t>
        <a:bodyPr/>
        <a:lstStyle/>
        <a:p>
          <a:endParaRPr lang="tr-TR"/>
        </a:p>
      </dgm:t>
    </dgm:pt>
    <dgm:pt modelId="{2F7DE958-07CC-4ADC-9192-B9D6332B0094}" type="pres">
      <dgm:prSet presAssocID="{5A1DFBDA-4D22-4424-A7EC-A55792557353}" presName="childText" presStyleLbl="revTx" presStyleIdx="0" presStyleCnt="1">
        <dgm:presLayoutVars>
          <dgm:bulletEnabled val="1"/>
        </dgm:presLayoutVars>
      </dgm:prSet>
      <dgm:spPr/>
      <dgm:t>
        <a:bodyPr/>
        <a:lstStyle/>
        <a:p>
          <a:endParaRPr lang="tr-TR"/>
        </a:p>
      </dgm:t>
    </dgm:pt>
  </dgm:ptLst>
  <dgm:cxnLst>
    <dgm:cxn modelId="{BDE00D13-8BF9-465A-B93E-925E02EEC631}" srcId="{5A1DFBDA-4D22-4424-A7EC-A55792557353}" destId="{B8ADA2BF-C7C3-4775-9D48-0B79380D76A8}" srcOrd="0" destOrd="0" parTransId="{BECBA277-FAC5-4517-8898-385612420079}" sibTransId="{046AEB00-9A91-4ED6-AFA5-FFD2DBABF18F}"/>
    <dgm:cxn modelId="{08660905-10A0-4BB4-8E36-7D3333BA342C}" type="presOf" srcId="{C8260D90-C190-451B-BD60-4181C67F9FC4}" destId="{5B8921D3-3EDF-4B95-86FB-6BAE1B290ABA}" srcOrd="0" destOrd="0" presId="urn:microsoft.com/office/officeart/2005/8/layout/vList2"/>
    <dgm:cxn modelId="{30AE9209-C55F-415E-B18C-F683D4EE3277}" srcId="{C8260D90-C190-451B-BD60-4181C67F9FC4}" destId="{5A1DFBDA-4D22-4424-A7EC-A55792557353}" srcOrd="0" destOrd="0" parTransId="{92AC18EB-C691-46C8-93C2-A1738321CAD2}" sibTransId="{C26AE760-0A03-4CB2-BFB2-51F9068468EF}"/>
    <dgm:cxn modelId="{3668E6F8-CEED-43A5-A2D6-F0AAFE742C08}" type="presOf" srcId="{5A1DFBDA-4D22-4424-A7EC-A55792557353}" destId="{1BDE9DA1-DBE9-482C-9F81-0F8998A10FA2}" srcOrd="0" destOrd="0" presId="urn:microsoft.com/office/officeart/2005/8/layout/vList2"/>
    <dgm:cxn modelId="{BEAE3002-8BF7-4E7F-9ED7-6BBA4667ED43}" srcId="{5A1DFBDA-4D22-4424-A7EC-A55792557353}" destId="{4064FC5E-500B-46F3-BE9C-F1A41C0E31FE}" srcOrd="1" destOrd="0" parTransId="{854F3CB7-50A2-4F8E-B77A-8D7346DCDBBD}" sibTransId="{FED97F20-695B-4749-BF4C-95A44FEE24ED}"/>
    <dgm:cxn modelId="{3FE7616A-F4A1-44D6-8C97-40A90A809DB9}" type="presOf" srcId="{B8ADA2BF-C7C3-4775-9D48-0B79380D76A8}" destId="{2F7DE958-07CC-4ADC-9192-B9D6332B0094}" srcOrd="0" destOrd="0" presId="urn:microsoft.com/office/officeart/2005/8/layout/vList2"/>
    <dgm:cxn modelId="{CD94A609-1B62-4399-8E50-F0ED5E3C4306}" type="presOf" srcId="{4064FC5E-500B-46F3-BE9C-F1A41C0E31FE}" destId="{2F7DE958-07CC-4ADC-9192-B9D6332B0094}" srcOrd="0" destOrd="1" presId="urn:microsoft.com/office/officeart/2005/8/layout/vList2"/>
    <dgm:cxn modelId="{52D1A3DB-FC67-41C6-AEA2-4A6855E430B0}" type="presParOf" srcId="{5B8921D3-3EDF-4B95-86FB-6BAE1B290ABA}" destId="{1BDE9DA1-DBE9-482C-9F81-0F8998A10FA2}" srcOrd="0" destOrd="0" presId="urn:microsoft.com/office/officeart/2005/8/layout/vList2"/>
    <dgm:cxn modelId="{0E4D453D-AE15-48D2-9329-03BBE9C95FCC}" type="presParOf" srcId="{5B8921D3-3EDF-4B95-86FB-6BAE1B290ABA}" destId="{2F7DE958-07CC-4ADC-9192-B9D6332B009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CBE6F2E-40D9-4135-AB78-205EC2AA90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1232D55C-E2C8-4A22-8D52-2DC1A268D897}">
      <dgm:prSet/>
      <dgm:spPr/>
      <dgm:t>
        <a:bodyPr/>
        <a:lstStyle/>
        <a:p>
          <a:pPr rtl="0"/>
          <a:r>
            <a:rPr lang="tr-TR" dirty="0" smtClean="0">
              <a:solidFill>
                <a:schemeClr val="tx1">
                  <a:lumMod val="95000"/>
                  <a:lumOff val="5000"/>
                </a:schemeClr>
              </a:solidFill>
            </a:rPr>
            <a:t>HARCAMA YETKİLİLERİ,</a:t>
          </a:r>
          <a:br>
            <a:rPr lang="tr-TR" dirty="0" smtClean="0">
              <a:solidFill>
                <a:schemeClr val="tx1">
                  <a:lumMod val="95000"/>
                  <a:lumOff val="5000"/>
                </a:schemeClr>
              </a:solidFill>
            </a:rPr>
          </a:br>
          <a:r>
            <a:rPr lang="tr-TR" dirty="0" smtClean="0">
              <a:solidFill>
                <a:schemeClr val="tx1">
                  <a:lumMod val="95000"/>
                  <a:lumOff val="5000"/>
                </a:schemeClr>
              </a:solidFill>
            </a:rPr>
            <a:t/>
          </a:r>
          <a:br>
            <a:rPr lang="tr-TR" dirty="0" smtClean="0">
              <a:solidFill>
                <a:schemeClr val="tx1">
                  <a:lumMod val="95000"/>
                  <a:lumOff val="5000"/>
                </a:schemeClr>
              </a:solidFill>
            </a:rPr>
          </a:br>
          <a:r>
            <a:rPr lang="tr-TR" dirty="0" smtClean="0">
              <a:solidFill>
                <a:schemeClr val="tx1">
                  <a:lumMod val="95000"/>
                  <a:lumOff val="5000"/>
                </a:schemeClr>
              </a:solidFill>
            </a:rPr>
            <a:t>MALİ HİZMETLER BİRİMİ (SGB) İLE </a:t>
          </a:r>
          <a:br>
            <a:rPr lang="tr-TR" dirty="0" smtClean="0">
              <a:solidFill>
                <a:schemeClr val="tx1">
                  <a:lumMod val="95000"/>
                  <a:lumOff val="5000"/>
                </a:schemeClr>
              </a:solidFill>
            </a:rPr>
          </a:br>
          <a:r>
            <a:rPr lang="tr-TR" dirty="0" smtClean="0">
              <a:solidFill>
                <a:schemeClr val="tx1">
                  <a:lumMod val="95000"/>
                  <a:lumOff val="5000"/>
                </a:schemeClr>
              </a:solidFill>
            </a:rPr>
            <a:t/>
          </a:r>
          <a:br>
            <a:rPr lang="tr-TR" dirty="0" smtClean="0">
              <a:solidFill>
                <a:schemeClr val="tx1">
                  <a:lumMod val="95000"/>
                  <a:lumOff val="5000"/>
                </a:schemeClr>
              </a:solidFill>
            </a:rPr>
          </a:br>
          <a:r>
            <a:rPr lang="tr-TR" dirty="0" smtClean="0">
              <a:solidFill>
                <a:schemeClr val="tx1">
                  <a:lumMod val="95000"/>
                  <a:lumOff val="5000"/>
                </a:schemeClr>
              </a:solidFill>
            </a:rPr>
            <a:t>İÇ DENETÇİLER </a:t>
          </a:r>
          <a:endParaRPr lang="tr-TR" dirty="0">
            <a:solidFill>
              <a:schemeClr val="tx1">
                <a:lumMod val="95000"/>
                <a:lumOff val="5000"/>
              </a:schemeClr>
            </a:solidFill>
          </a:endParaRPr>
        </a:p>
      </dgm:t>
    </dgm:pt>
    <dgm:pt modelId="{E34275A9-D732-4CF0-A550-6A69E882C54A}" type="parTrans" cxnId="{75A7BEB7-D17F-4040-8391-6D5D9FEC58C7}">
      <dgm:prSet/>
      <dgm:spPr/>
      <dgm:t>
        <a:bodyPr/>
        <a:lstStyle/>
        <a:p>
          <a:endParaRPr lang="tr-TR"/>
        </a:p>
      </dgm:t>
    </dgm:pt>
    <dgm:pt modelId="{26A4D2B2-C602-4875-A0FE-D0384EE71483}" type="sibTrans" cxnId="{75A7BEB7-D17F-4040-8391-6D5D9FEC58C7}">
      <dgm:prSet/>
      <dgm:spPr/>
      <dgm:t>
        <a:bodyPr/>
        <a:lstStyle/>
        <a:p>
          <a:endParaRPr lang="tr-TR"/>
        </a:p>
      </dgm:t>
    </dgm:pt>
    <dgm:pt modelId="{C0F44BE8-EFA5-45F2-B600-EBDD0F49056F}" type="pres">
      <dgm:prSet presAssocID="{ACBE6F2E-40D9-4135-AB78-205EC2AA9008}" presName="linear" presStyleCnt="0">
        <dgm:presLayoutVars>
          <dgm:animLvl val="lvl"/>
          <dgm:resizeHandles val="exact"/>
        </dgm:presLayoutVars>
      </dgm:prSet>
      <dgm:spPr/>
      <dgm:t>
        <a:bodyPr/>
        <a:lstStyle/>
        <a:p>
          <a:endParaRPr lang="tr-TR"/>
        </a:p>
      </dgm:t>
    </dgm:pt>
    <dgm:pt modelId="{70F60E94-9C3D-4E3B-B6AD-CEF9804463A5}" type="pres">
      <dgm:prSet presAssocID="{1232D55C-E2C8-4A22-8D52-2DC1A268D897}" presName="parentText" presStyleLbl="node1" presStyleIdx="0" presStyleCnt="1" custLinFactNeighborX="-24623" custLinFactNeighborY="-14398">
        <dgm:presLayoutVars>
          <dgm:chMax val="0"/>
          <dgm:bulletEnabled val="1"/>
        </dgm:presLayoutVars>
      </dgm:prSet>
      <dgm:spPr/>
      <dgm:t>
        <a:bodyPr/>
        <a:lstStyle/>
        <a:p>
          <a:endParaRPr lang="tr-TR"/>
        </a:p>
      </dgm:t>
    </dgm:pt>
  </dgm:ptLst>
  <dgm:cxnLst>
    <dgm:cxn modelId="{75A7BEB7-D17F-4040-8391-6D5D9FEC58C7}" srcId="{ACBE6F2E-40D9-4135-AB78-205EC2AA9008}" destId="{1232D55C-E2C8-4A22-8D52-2DC1A268D897}" srcOrd="0" destOrd="0" parTransId="{E34275A9-D732-4CF0-A550-6A69E882C54A}" sibTransId="{26A4D2B2-C602-4875-A0FE-D0384EE71483}"/>
    <dgm:cxn modelId="{88B96F7B-F42F-4F0A-B638-ACE2A6A0EBD0}" type="presOf" srcId="{ACBE6F2E-40D9-4135-AB78-205EC2AA9008}" destId="{C0F44BE8-EFA5-45F2-B600-EBDD0F49056F}" srcOrd="0" destOrd="0" presId="urn:microsoft.com/office/officeart/2005/8/layout/vList2"/>
    <dgm:cxn modelId="{D32B1F51-16B9-4E83-AC73-3F292772113F}" type="presOf" srcId="{1232D55C-E2C8-4A22-8D52-2DC1A268D897}" destId="{70F60E94-9C3D-4E3B-B6AD-CEF9804463A5}" srcOrd="0" destOrd="0" presId="urn:microsoft.com/office/officeart/2005/8/layout/vList2"/>
    <dgm:cxn modelId="{CF5B227F-2EAA-4835-B457-4CD0D446344F}" type="presParOf" srcId="{C0F44BE8-EFA5-45F2-B600-EBDD0F49056F}" destId="{70F60E94-9C3D-4E3B-B6AD-CEF9804463A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3197CAA-E1A3-409B-BBD7-EECD9E245F97}" type="doc">
      <dgm:prSet loTypeId="urn:microsoft.com/office/officeart/2005/8/layout/vList2" loCatId="list" qsTypeId="urn:microsoft.com/office/officeart/2005/8/quickstyle/simple1" qsCatId="simple" csTypeId="urn:microsoft.com/office/officeart/2005/8/colors/accent1_4" csCatId="accent1"/>
      <dgm:spPr/>
      <dgm:t>
        <a:bodyPr/>
        <a:lstStyle/>
        <a:p>
          <a:endParaRPr lang="tr-TR"/>
        </a:p>
      </dgm:t>
    </dgm:pt>
    <dgm:pt modelId="{67E415AB-B9A8-44BC-AB37-8DB22CBA14C3}">
      <dgm:prSet/>
      <dgm:spPr/>
      <dgm:t>
        <a:bodyPr/>
        <a:lstStyle/>
        <a:p>
          <a:pPr rtl="0"/>
          <a:r>
            <a:rPr lang="tr-TR" dirty="0" smtClean="0">
              <a:solidFill>
                <a:schemeClr val="tx1">
                  <a:lumMod val="95000"/>
                  <a:lumOff val="5000"/>
                </a:schemeClr>
              </a:solidFill>
            </a:rPr>
            <a:t>Yükseköğretim Kurulu ile üniversiteler ve yüksek teknoloji enstitülerinde,</a:t>
          </a:r>
          <a:endParaRPr lang="tr-TR" dirty="0">
            <a:solidFill>
              <a:schemeClr val="tx1">
                <a:lumMod val="95000"/>
                <a:lumOff val="5000"/>
              </a:schemeClr>
            </a:solidFill>
          </a:endParaRPr>
        </a:p>
      </dgm:t>
    </dgm:pt>
    <dgm:pt modelId="{C725929F-646A-4EE6-8B79-D75AB9E8965A}" type="parTrans" cxnId="{A2BCF6BB-03F0-41BE-AD3E-9C7D4ECA6136}">
      <dgm:prSet/>
      <dgm:spPr/>
      <dgm:t>
        <a:bodyPr/>
        <a:lstStyle/>
        <a:p>
          <a:endParaRPr lang="tr-TR"/>
        </a:p>
      </dgm:t>
    </dgm:pt>
    <dgm:pt modelId="{C1AD9352-6B21-471E-BAB3-6B21CB6F3F70}" type="sibTrans" cxnId="{A2BCF6BB-03F0-41BE-AD3E-9C7D4ECA6136}">
      <dgm:prSet/>
      <dgm:spPr/>
      <dgm:t>
        <a:bodyPr/>
        <a:lstStyle/>
        <a:p>
          <a:endParaRPr lang="tr-TR"/>
        </a:p>
      </dgm:t>
    </dgm:pt>
    <dgm:pt modelId="{9A4E7337-332E-4AE9-B0BD-590584F1B6F6}">
      <dgm:prSet/>
      <dgm:spPr/>
      <dgm:t>
        <a:bodyPr/>
        <a:lstStyle/>
        <a:p>
          <a:pPr rtl="0"/>
          <a:r>
            <a:rPr lang="tr-TR" dirty="0" smtClean="0">
              <a:solidFill>
                <a:schemeClr val="tx1">
                  <a:lumMod val="95000"/>
                  <a:lumOff val="5000"/>
                </a:schemeClr>
              </a:solidFill>
            </a:rPr>
            <a:t>harcama yetkilileri ödenek gönderme belgesiyle belirlenir. Bu idarelerde ödenek gönderme belgesi ile ödenek gönderilen birimler harcama birimi, kendisine ödenek gönderilen birimin en üst yöneticisi ise harcama yetkilisidir.</a:t>
          </a:r>
          <a:endParaRPr lang="tr-TR" dirty="0">
            <a:solidFill>
              <a:schemeClr val="tx1">
                <a:lumMod val="95000"/>
                <a:lumOff val="5000"/>
              </a:schemeClr>
            </a:solidFill>
          </a:endParaRPr>
        </a:p>
      </dgm:t>
    </dgm:pt>
    <dgm:pt modelId="{BEFBD42B-9263-4D7D-863F-D6289FAB460D}" type="parTrans" cxnId="{2AA0F239-3730-4CA2-B5EC-CFA591D1DE7D}">
      <dgm:prSet/>
      <dgm:spPr/>
      <dgm:t>
        <a:bodyPr/>
        <a:lstStyle/>
        <a:p>
          <a:endParaRPr lang="tr-TR"/>
        </a:p>
      </dgm:t>
    </dgm:pt>
    <dgm:pt modelId="{EF8C2FAA-FDDC-4C0A-9994-B971E6084DF2}" type="sibTrans" cxnId="{2AA0F239-3730-4CA2-B5EC-CFA591D1DE7D}">
      <dgm:prSet/>
      <dgm:spPr/>
      <dgm:t>
        <a:bodyPr/>
        <a:lstStyle/>
        <a:p>
          <a:endParaRPr lang="tr-TR"/>
        </a:p>
      </dgm:t>
    </dgm:pt>
    <dgm:pt modelId="{9D408C65-5BB2-464F-BB95-6D05439EDDF4}" type="pres">
      <dgm:prSet presAssocID="{33197CAA-E1A3-409B-BBD7-EECD9E245F97}" presName="linear" presStyleCnt="0">
        <dgm:presLayoutVars>
          <dgm:animLvl val="lvl"/>
          <dgm:resizeHandles val="exact"/>
        </dgm:presLayoutVars>
      </dgm:prSet>
      <dgm:spPr/>
      <dgm:t>
        <a:bodyPr/>
        <a:lstStyle/>
        <a:p>
          <a:endParaRPr lang="tr-TR"/>
        </a:p>
      </dgm:t>
    </dgm:pt>
    <dgm:pt modelId="{6AFD9EF7-D428-4053-AD1F-5627D5AA9152}" type="pres">
      <dgm:prSet presAssocID="{67E415AB-B9A8-44BC-AB37-8DB22CBA14C3}" presName="parentText" presStyleLbl="node1" presStyleIdx="0" presStyleCnt="2">
        <dgm:presLayoutVars>
          <dgm:chMax val="0"/>
          <dgm:bulletEnabled val="1"/>
        </dgm:presLayoutVars>
      </dgm:prSet>
      <dgm:spPr/>
      <dgm:t>
        <a:bodyPr/>
        <a:lstStyle/>
        <a:p>
          <a:endParaRPr lang="tr-TR"/>
        </a:p>
      </dgm:t>
    </dgm:pt>
    <dgm:pt modelId="{85B5908E-CF50-4C3F-9DC4-4384C1684525}" type="pres">
      <dgm:prSet presAssocID="{C1AD9352-6B21-471E-BAB3-6B21CB6F3F70}" presName="spacer" presStyleCnt="0"/>
      <dgm:spPr/>
    </dgm:pt>
    <dgm:pt modelId="{F9E55C3D-4823-4A00-B44D-9D994BBF95DF}" type="pres">
      <dgm:prSet presAssocID="{9A4E7337-332E-4AE9-B0BD-590584F1B6F6}" presName="parentText" presStyleLbl="node1" presStyleIdx="1" presStyleCnt="2">
        <dgm:presLayoutVars>
          <dgm:chMax val="0"/>
          <dgm:bulletEnabled val="1"/>
        </dgm:presLayoutVars>
      </dgm:prSet>
      <dgm:spPr/>
      <dgm:t>
        <a:bodyPr/>
        <a:lstStyle/>
        <a:p>
          <a:endParaRPr lang="tr-TR"/>
        </a:p>
      </dgm:t>
    </dgm:pt>
  </dgm:ptLst>
  <dgm:cxnLst>
    <dgm:cxn modelId="{A2BCF6BB-03F0-41BE-AD3E-9C7D4ECA6136}" srcId="{33197CAA-E1A3-409B-BBD7-EECD9E245F97}" destId="{67E415AB-B9A8-44BC-AB37-8DB22CBA14C3}" srcOrd="0" destOrd="0" parTransId="{C725929F-646A-4EE6-8B79-D75AB9E8965A}" sibTransId="{C1AD9352-6B21-471E-BAB3-6B21CB6F3F70}"/>
    <dgm:cxn modelId="{2AA0F239-3730-4CA2-B5EC-CFA591D1DE7D}" srcId="{33197CAA-E1A3-409B-BBD7-EECD9E245F97}" destId="{9A4E7337-332E-4AE9-B0BD-590584F1B6F6}" srcOrd="1" destOrd="0" parTransId="{BEFBD42B-9263-4D7D-863F-D6289FAB460D}" sibTransId="{EF8C2FAA-FDDC-4C0A-9994-B971E6084DF2}"/>
    <dgm:cxn modelId="{5A38580F-1B82-4CDF-9C89-0CAF331839A1}" type="presOf" srcId="{33197CAA-E1A3-409B-BBD7-EECD9E245F97}" destId="{9D408C65-5BB2-464F-BB95-6D05439EDDF4}" srcOrd="0" destOrd="0" presId="urn:microsoft.com/office/officeart/2005/8/layout/vList2"/>
    <dgm:cxn modelId="{3C22ADB0-F330-48F2-97D5-FA5FCA12D084}" type="presOf" srcId="{9A4E7337-332E-4AE9-B0BD-590584F1B6F6}" destId="{F9E55C3D-4823-4A00-B44D-9D994BBF95DF}" srcOrd="0" destOrd="0" presId="urn:microsoft.com/office/officeart/2005/8/layout/vList2"/>
    <dgm:cxn modelId="{ABE33831-C060-4846-BBBC-AF215C9CCE40}" type="presOf" srcId="{67E415AB-B9A8-44BC-AB37-8DB22CBA14C3}" destId="{6AFD9EF7-D428-4053-AD1F-5627D5AA9152}" srcOrd="0" destOrd="0" presId="urn:microsoft.com/office/officeart/2005/8/layout/vList2"/>
    <dgm:cxn modelId="{3F00FCB8-5DA1-40AF-BC75-170447F66CE1}" type="presParOf" srcId="{9D408C65-5BB2-464F-BB95-6D05439EDDF4}" destId="{6AFD9EF7-D428-4053-AD1F-5627D5AA9152}" srcOrd="0" destOrd="0" presId="urn:microsoft.com/office/officeart/2005/8/layout/vList2"/>
    <dgm:cxn modelId="{2F1C3071-9528-4B7D-A732-5A79AE4B1FA8}" type="presParOf" srcId="{9D408C65-5BB2-464F-BB95-6D05439EDDF4}" destId="{85B5908E-CF50-4C3F-9DC4-4384C1684525}" srcOrd="1" destOrd="0" presId="urn:microsoft.com/office/officeart/2005/8/layout/vList2"/>
    <dgm:cxn modelId="{3DF81A3A-9944-4047-A404-D5FAA6F7473C}" type="presParOf" srcId="{9D408C65-5BB2-464F-BB95-6D05439EDDF4}" destId="{F9E55C3D-4823-4A00-B44D-9D994BBF95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8A71985-3D52-4C25-BC68-4AD8D555DF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912014C6-298A-4EAB-8AEA-D59D4A8EBBBE}">
      <dgm:prSet/>
      <dgm:spPr/>
      <dgm:t>
        <a:bodyPr anchor="ctr"/>
        <a:lstStyle/>
        <a:p>
          <a:pPr rtl="0"/>
          <a:r>
            <a:rPr lang="tr-TR" dirty="0" smtClean="0"/>
            <a:t>Bütçelerden harcama yapılabilmesi, harcama yetkilisinin </a:t>
          </a:r>
          <a:r>
            <a:rPr lang="tr-TR" u="sng" dirty="0" smtClean="0"/>
            <a:t>harcama talimatı</a:t>
          </a:r>
          <a:r>
            <a:rPr lang="tr-TR" dirty="0" smtClean="0"/>
            <a:t> vermesiyle mümkündür.</a:t>
          </a:r>
          <a:endParaRPr lang="tr-TR" dirty="0"/>
        </a:p>
      </dgm:t>
    </dgm:pt>
    <dgm:pt modelId="{BA13A6E8-5FF6-4F12-9DC4-961851D4B9F9}" type="parTrans" cxnId="{56EB4429-E1AF-4162-9547-F5B60822FD56}">
      <dgm:prSet/>
      <dgm:spPr/>
      <dgm:t>
        <a:bodyPr/>
        <a:lstStyle/>
        <a:p>
          <a:endParaRPr lang="tr-TR"/>
        </a:p>
      </dgm:t>
    </dgm:pt>
    <dgm:pt modelId="{84B59419-A531-4AC5-83EF-E04C317BEDF9}" type="sibTrans" cxnId="{56EB4429-E1AF-4162-9547-F5B60822FD56}">
      <dgm:prSet/>
      <dgm:spPr/>
      <dgm:t>
        <a:bodyPr/>
        <a:lstStyle/>
        <a:p>
          <a:endParaRPr lang="tr-TR"/>
        </a:p>
      </dgm:t>
    </dgm:pt>
    <dgm:pt modelId="{4631AF5E-E43E-49D7-9F9F-AE8AB4E852DE}">
      <dgm:prSet/>
      <dgm:spPr/>
      <dgm:t>
        <a:bodyPr anchor="ctr"/>
        <a:lstStyle/>
        <a:p>
          <a:pPr rtl="0"/>
          <a:r>
            <a:rPr lang="tr-TR" b="1" dirty="0" smtClean="0"/>
            <a:t>Harcama yetkilileri; </a:t>
          </a:r>
          <a:r>
            <a:rPr lang="tr-TR" dirty="0" smtClean="0"/>
            <a:t>Bütçede öngörülen ödenekleri kadar</a:t>
          </a:r>
          <a:endParaRPr lang="tr-TR" dirty="0"/>
        </a:p>
      </dgm:t>
    </dgm:pt>
    <dgm:pt modelId="{EDA6FEA7-5C6D-4F9D-A456-E7661E0D9B8A}" type="parTrans" cxnId="{E0FA5635-623D-4593-B2FB-5DFD476C0472}">
      <dgm:prSet/>
      <dgm:spPr/>
      <dgm:t>
        <a:bodyPr/>
        <a:lstStyle/>
        <a:p>
          <a:endParaRPr lang="tr-TR"/>
        </a:p>
      </dgm:t>
    </dgm:pt>
    <dgm:pt modelId="{2496DEF6-3E83-4224-AB01-A739FE9EBA85}" type="sibTrans" cxnId="{E0FA5635-623D-4593-B2FB-5DFD476C0472}">
      <dgm:prSet/>
      <dgm:spPr/>
      <dgm:t>
        <a:bodyPr/>
        <a:lstStyle/>
        <a:p>
          <a:endParaRPr lang="tr-TR"/>
        </a:p>
      </dgm:t>
    </dgm:pt>
    <dgm:pt modelId="{BC727A48-EB7D-439A-A04C-4A02045BB24F}">
      <dgm:prSet/>
      <dgm:spPr/>
      <dgm:t>
        <a:bodyPr anchor="ctr"/>
        <a:lstStyle/>
        <a:p>
          <a:pPr rtl="0"/>
          <a:r>
            <a:rPr lang="tr-TR" dirty="0" smtClean="0"/>
            <a:t>ödenek gönderme belgesiyle kendisine ödenek verilen harcama yetkilileri ise tahsis edilen ödenek tutarında harcama yapabilir.</a:t>
          </a:r>
          <a:r>
            <a:rPr lang="tr-TR" u="sng" dirty="0" smtClean="0"/>
            <a:t> </a:t>
          </a:r>
          <a:endParaRPr lang="tr-TR" dirty="0"/>
        </a:p>
      </dgm:t>
    </dgm:pt>
    <dgm:pt modelId="{00C424F7-48EC-4B0E-9B7C-847D84ED4108}" type="parTrans" cxnId="{2B87C029-89BA-4B9C-9220-5BE8A58A1033}">
      <dgm:prSet/>
      <dgm:spPr/>
      <dgm:t>
        <a:bodyPr/>
        <a:lstStyle/>
        <a:p>
          <a:endParaRPr lang="tr-TR"/>
        </a:p>
      </dgm:t>
    </dgm:pt>
    <dgm:pt modelId="{482804FC-2B34-4E6B-AFE5-466D4FF291E5}" type="sibTrans" cxnId="{2B87C029-89BA-4B9C-9220-5BE8A58A1033}">
      <dgm:prSet/>
      <dgm:spPr/>
      <dgm:t>
        <a:bodyPr/>
        <a:lstStyle/>
        <a:p>
          <a:endParaRPr lang="tr-TR"/>
        </a:p>
      </dgm:t>
    </dgm:pt>
    <dgm:pt modelId="{DE8EB3B5-C52E-4672-9CFC-DCEBA7C80DBC}">
      <dgm:prSet/>
      <dgm:spPr/>
      <dgm:t>
        <a:bodyPr anchor="ctr"/>
        <a:lstStyle/>
        <a:p>
          <a:pPr rtl="0"/>
          <a:r>
            <a:rPr lang="tr-TR" u="sng" smtClean="0"/>
            <a:t>Harcama talimatlarının</a:t>
          </a:r>
          <a:r>
            <a:rPr lang="tr-TR" smtClean="0"/>
            <a:t> bütçe ilke ve esaslarına, kanun, tüzük ve yönetmelikler ile diğer mevzuata uygun olmasından,</a:t>
          </a:r>
          <a:endParaRPr lang="tr-TR"/>
        </a:p>
      </dgm:t>
    </dgm:pt>
    <dgm:pt modelId="{EF080D0A-2C11-4514-A9AD-24C62FB656C0}" type="parTrans" cxnId="{DDB08983-241C-4818-9593-568854A7D9D1}">
      <dgm:prSet/>
      <dgm:spPr/>
      <dgm:t>
        <a:bodyPr/>
        <a:lstStyle/>
        <a:p>
          <a:endParaRPr lang="tr-TR"/>
        </a:p>
      </dgm:t>
    </dgm:pt>
    <dgm:pt modelId="{17BEA168-71CC-496A-AEEA-7CABC04CB2A5}" type="sibTrans" cxnId="{DDB08983-241C-4818-9593-568854A7D9D1}">
      <dgm:prSet/>
      <dgm:spPr/>
      <dgm:t>
        <a:bodyPr/>
        <a:lstStyle/>
        <a:p>
          <a:endParaRPr lang="tr-TR"/>
        </a:p>
      </dgm:t>
    </dgm:pt>
    <dgm:pt modelId="{F9F5BD9F-7992-4C40-8D05-238D95BF75F8}">
      <dgm:prSet/>
      <dgm:spPr/>
      <dgm:t>
        <a:bodyPr anchor="ctr"/>
        <a:lstStyle/>
        <a:p>
          <a:pPr rtl="0"/>
          <a:r>
            <a:rPr lang="tr-TR" u="sng" dirty="0" smtClean="0"/>
            <a:t>ödeneklerin</a:t>
          </a:r>
          <a:r>
            <a:rPr lang="tr-TR" dirty="0" smtClean="0"/>
            <a:t> etkili, ekonomik ve verimli kullanılmasından sorumludurlar.</a:t>
          </a:r>
          <a:endParaRPr lang="tr-TR" dirty="0"/>
        </a:p>
      </dgm:t>
    </dgm:pt>
    <dgm:pt modelId="{674CDCA1-DD6B-4BB8-8188-C78500099A19}" type="parTrans" cxnId="{784A63BC-1011-408B-B0B2-0A525AB81F95}">
      <dgm:prSet/>
      <dgm:spPr/>
      <dgm:t>
        <a:bodyPr/>
        <a:lstStyle/>
        <a:p>
          <a:endParaRPr lang="tr-TR"/>
        </a:p>
      </dgm:t>
    </dgm:pt>
    <dgm:pt modelId="{3B2594A7-88D4-4B7F-9467-151DB82C08A1}" type="sibTrans" cxnId="{784A63BC-1011-408B-B0B2-0A525AB81F95}">
      <dgm:prSet/>
      <dgm:spPr/>
      <dgm:t>
        <a:bodyPr/>
        <a:lstStyle/>
        <a:p>
          <a:endParaRPr lang="tr-TR"/>
        </a:p>
      </dgm:t>
    </dgm:pt>
    <dgm:pt modelId="{5AEB8BC7-4966-40E1-B185-41A01385C58D}" type="pres">
      <dgm:prSet presAssocID="{68A71985-3D52-4C25-BC68-4AD8D555DF20}" presName="vert0" presStyleCnt="0">
        <dgm:presLayoutVars>
          <dgm:dir/>
          <dgm:animOne val="branch"/>
          <dgm:animLvl val="lvl"/>
        </dgm:presLayoutVars>
      </dgm:prSet>
      <dgm:spPr/>
      <dgm:t>
        <a:bodyPr/>
        <a:lstStyle/>
        <a:p>
          <a:endParaRPr lang="tr-TR"/>
        </a:p>
      </dgm:t>
    </dgm:pt>
    <dgm:pt modelId="{48AA0F10-2073-404E-9705-F2EB1525EA79}" type="pres">
      <dgm:prSet presAssocID="{912014C6-298A-4EAB-8AEA-D59D4A8EBBBE}" presName="thickLine" presStyleLbl="alignNode1" presStyleIdx="0" presStyleCnt="5"/>
      <dgm:spPr/>
    </dgm:pt>
    <dgm:pt modelId="{A816051C-F1BE-49C9-B3E2-84A3C94C15F0}" type="pres">
      <dgm:prSet presAssocID="{912014C6-298A-4EAB-8AEA-D59D4A8EBBBE}" presName="horz1" presStyleCnt="0"/>
      <dgm:spPr/>
    </dgm:pt>
    <dgm:pt modelId="{B2197A76-9F3C-4FF0-82A3-FD7D6D4E0F64}" type="pres">
      <dgm:prSet presAssocID="{912014C6-298A-4EAB-8AEA-D59D4A8EBBBE}" presName="tx1" presStyleLbl="revTx" presStyleIdx="0" presStyleCnt="5"/>
      <dgm:spPr/>
      <dgm:t>
        <a:bodyPr/>
        <a:lstStyle/>
        <a:p>
          <a:endParaRPr lang="tr-TR"/>
        </a:p>
      </dgm:t>
    </dgm:pt>
    <dgm:pt modelId="{4F3550E5-7271-48E5-AC52-1E61B79E5F2E}" type="pres">
      <dgm:prSet presAssocID="{912014C6-298A-4EAB-8AEA-D59D4A8EBBBE}" presName="vert1" presStyleCnt="0"/>
      <dgm:spPr/>
    </dgm:pt>
    <dgm:pt modelId="{DE95A63A-E5A7-4FED-A562-F8F914592151}" type="pres">
      <dgm:prSet presAssocID="{4631AF5E-E43E-49D7-9F9F-AE8AB4E852DE}" presName="thickLine" presStyleLbl="alignNode1" presStyleIdx="1" presStyleCnt="5"/>
      <dgm:spPr/>
    </dgm:pt>
    <dgm:pt modelId="{167F7A86-08AF-46DA-BFB2-5DD6D1418E76}" type="pres">
      <dgm:prSet presAssocID="{4631AF5E-E43E-49D7-9F9F-AE8AB4E852DE}" presName="horz1" presStyleCnt="0"/>
      <dgm:spPr/>
    </dgm:pt>
    <dgm:pt modelId="{7627AC72-64EB-4D77-A902-F3EFA0AD2D86}" type="pres">
      <dgm:prSet presAssocID="{4631AF5E-E43E-49D7-9F9F-AE8AB4E852DE}" presName="tx1" presStyleLbl="revTx" presStyleIdx="1" presStyleCnt="5"/>
      <dgm:spPr/>
      <dgm:t>
        <a:bodyPr/>
        <a:lstStyle/>
        <a:p>
          <a:endParaRPr lang="tr-TR"/>
        </a:p>
      </dgm:t>
    </dgm:pt>
    <dgm:pt modelId="{A324AFF2-6A0D-4C15-B2DA-2C7CE60503E8}" type="pres">
      <dgm:prSet presAssocID="{4631AF5E-E43E-49D7-9F9F-AE8AB4E852DE}" presName="vert1" presStyleCnt="0"/>
      <dgm:spPr/>
    </dgm:pt>
    <dgm:pt modelId="{1387E541-163F-4445-B2A7-CB134B888DF0}" type="pres">
      <dgm:prSet presAssocID="{BC727A48-EB7D-439A-A04C-4A02045BB24F}" presName="thickLine" presStyleLbl="alignNode1" presStyleIdx="2" presStyleCnt="5"/>
      <dgm:spPr/>
    </dgm:pt>
    <dgm:pt modelId="{CE873C49-DA14-43B8-A3D3-B5DC5CD90238}" type="pres">
      <dgm:prSet presAssocID="{BC727A48-EB7D-439A-A04C-4A02045BB24F}" presName="horz1" presStyleCnt="0"/>
      <dgm:spPr/>
    </dgm:pt>
    <dgm:pt modelId="{A0D29811-44E5-47D1-BF50-ACC35716B573}" type="pres">
      <dgm:prSet presAssocID="{BC727A48-EB7D-439A-A04C-4A02045BB24F}" presName="tx1" presStyleLbl="revTx" presStyleIdx="2" presStyleCnt="5"/>
      <dgm:spPr/>
      <dgm:t>
        <a:bodyPr/>
        <a:lstStyle/>
        <a:p>
          <a:endParaRPr lang="tr-TR"/>
        </a:p>
      </dgm:t>
    </dgm:pt>
    <dgm:pt modelId="{D3854FC0-7615-480F-A00A-FEF53CB9B0B8}" type="pres">
      <dgm:prSet presAssocID="{BC727A48-EB7D-439A-A04C-4A02045BB24F}" presName="vert1" presStyleCnt="0"/>
      <dgm:spPr/>
    </dgm:pt>
    <dgm:pt modelId="{D44790A5-1F32-4BC9-969E-0F0EE22EF000}" type="pres">
      <dgm:prSet presAssocID="{DE8EB3B5-C52E-4672-9CFC-DCEBA7C80DBC}" presName="thickLine" presStyleLbl="alignNode1" presStyleIdx="3" presStyleCnt="5"/>
      <dgm:spPr/>
    </dgm:pt>
    <dgm:pt modelId="{BA1D00B0-11D9-4DDC-9760-6B1784D2FAC1}" type="pres">
      <dgm:prSet presAssocID="{DE8EB3B5-C52E-4672-9CFC-DCEBA7C80DBC}" presName="horz1" presStyleCnt="0"/>
      <dgm:spPr/>
    </dgm:pt>
    <dgm:pt modelId="{899AD38A-B932-4AA7-82F8-135D3D24EB17}" type="pres">
      <dgm:prSet presAssocID="{DE8EB3B5-C52E-4672-9CFC-DCEBA7C80DBC}" presName="tx1" presStyleLbl="revTx" presStyleIdx="3" presStyleCnt="5"/>
      <dgm:spPr/>
      <dgm:t>
        <a:bodyPr/>
        <a:lstStyle/>
        <a:p>
          <a:endParaRPr lang="tr-TR"/>
        </a:p>
      </dgm:t>
    </dgm:pt>
    <dgm:pt modelId="{1B5D2F3E-3C5B-44A7-A130-E89794B1AE99}" type="pres">
      <dgm:prSet presAssocID="{DE8EB3B5-C52E-4672-9CFC-DCEBA7C80DBC}" presName="vert1" presStyleCnt="0"/>
      <dgm:spPr/>
    </dgm:pt>
    <dgm:pt modelId="{DA47EE55-2E88-4061-9923-ED9BF351A616}" type="pres">
      <dgm:prSet presAssocID="{F9F5BD9F-7992-4C40-8D05-238D95BF75F8}" presName="thickLine" presStyleLbl="alignNode1" presStyleIdx="4" presStyleCnt="5"/>
      <dgm:spPr/>
    </dgm:pt>
    <dgm:pt modelId="{E06FCC77-B606-46BC-9BEC-8BD26CF84569}" type="pres">
      <dgm:prSet presAssocID="{F9F5BD9F-7992-4C40-8D05-238D95BF75F8}" presName="horz1" presStyleCnt="0"/>
      <dgm:spPr/>
    </dgm:pt>
    <dgm:pt modelId="{E4DD63C3-C6B5-4949-A5B8-95936775F87E}" type="pres">
      <dgm:prSet presAssocID="{F9F5BD9F-7992-4C40-8D05-238D95BF75F8}" presName="tx1" presStyleLbl="revTx" presStyleIdx="4" presStyleCnt="5"/>
      <dgm:spPr/>
      <dgm:t>
        <a:bodyPr/>
        <a:lstStyle/>
        <a:p>
          <a:endParaRPr lang="tr-TR"/>
        </a:p>
      </dgm:t>
    </dgm:pt>
    <dgm:pt modelId="{E5B2C848-57DC-4ABF-AF4D-0BDA8B755351}" type="pres">
      <dgm:prSet presAssocID="{F9F5BD9F-7992-4C40-8D05-238D95BF75F8}" presName="vert1" presStyleCnt="0"/>
      <dgm:spPr/>
    </dgm:pt>
  </dgm:ptLst>
  <dgm:cxnLst>
    <dgm:cxn modelId="{BFD88D5D-0405-4B09-BAD0-E19E664764B5}" type="presOf" srcId="{912014C6-298A-4EAB-8AEA-D59D4A8EBBBE}" destId="{B2197A76-9F3C-4FF0-82A3-FD7D6D4E0F64}" srcOrd="0" destOrd="0" presId="urn:microsoft.com/office/officeart/2008/layout/LinedList"/>
    <dgm:cxn modelId="{784A63BC-1011-408B-B0B2-0A525AB81F95}" srcId="{68A71985-3D52-4C25-BC68-4AD8D555DF20}" destId="{F9F5BD9F-7992-4C40-8D05-238D95BF75F8}" srcOrd="4" destOrd="0" parTransId="{674CDCA1-DD6B-4BB8-8188-C78500099A19}" sibTransId="{3B2594A7-88D4-4B7F-9467-151DB82C08A1}"/>
    <dgm:cxn modelId="{0798E186-DC6A-4406-A744-DB940FC1CD13}" type="presOf" srcId="{F9F5BD9F-7992-4C40-8D05-238D95BF75F8}" destId="{E4DD63C3-C6B5-4949-A5B8-95936775F87E}" srcOrd="0" destOrd="0" presId="urn:microsoft.com/office/officeart/2008/layout/LinedList"/>
    <dgm:cxn modelId="{1170DD6C-03FA-42EA-8F61-0FD9F75E5913}" type="presOf" srcId="{4631AF5E-E43E-49D7-9F9F-AE8AB4E852DE}" destId="{7627AC72-64EB-4D77-A902-F3EFA0AD2D86}" srcOrd="0" destOrd="0" presId="urn:microsoft.com/office/officeart/2008/layout/LinedList"/>
    <dgm:cxn modelId="{2B87C029-89BA-4B9C-9220-5BE8A58A1033}" srcId="{68A71985-3D52-4C25-BC68-4AD8D555DF20}" destId="{BC727A48-EB7D-439A-A04C-4A02045BB24F}" srcOrd="2" destOrd="0" parTransId="{00C424F7-48EC-4B0E-9B7C-847D84ED4108}" sibTransId="{482804FC-2B34-4E6B-AFE5-466D4FF291E5}"/>
    <dgm:cxn modelId="{56EB4429-E1AF-4162-9547-F5B60822FD56}" srcId="{68A71985-3D52-4C25-BC68-4AD8D555DF20}" destId="{912014C6-298A-4EAB-8AEA-D59D4A8EBBBE}" srcOrd="0" destOrd="0" parTransId="{BA13A6E8-5FF6-4F12-9DC4-961851D4B9F9}" sibTransId="{84B59419-A531-4AC5-83EF-E04C317BEDF9}"/>
    <dgm:cxn modelId="{B26BB287-03FE-42CC-9BEE-3A81FE756EC7}" type="presOf" srcId="{BC727A48-EB7D-439A-A04C-4A02045BB24F}" destId="{A0D29811-44E5-47D1-BF50-ACC35716B573}" srcOrd="0" destOrd="0" presId="urn:microsoft.com/office/officeart/2008/layout/LinedList"/>
    <dgm:cxn modelId="{2423D709-31C1-4B18-A912-A518082A6C9C}" type="presOf" srcId="{68A71985-3D52-4C25-BC68-4AD8D555DF20}" destId="{5AEB8BC7-4966-40E1-B185-41A01385C58D}" srcOrd="0" destOrd="0" presId="urn:microsoft.com/office/officeart/2008/layout/LinedList"/>
    <dgm:cxn modelId="{AEFDF42A-AD99-470A-9FDF-A82E104CC4AB}" type="presOf" srcId="{DE8EB3B5-C52E-4672-9CFC-DCEBA7C80DBC}" destId="{899AD38A-B932-4AA7-82F8-135D3D24EB17}" srcOrd="0" destOrd="0" presId="urn:microsoft.com/office/officeart/2008/layout/LinedList"/>
    <dgm:cxn modelId="{E0FA5635-623D-4593-B2FB-5DFD476C0472}" srcId="{68A71985-3D52-4C25-BC68-4AD8D555DF20}" destId="{4631AF5E-E43E-49D7-9F9F-AE8AB4E852DE}" srcOrd="1" destOrd="0" parTransId="{EDA6FEA7-5C6D-4F9D-A456-E7661E0D9B8A}" sibTransId="{2496DEF6-3E83-4224-AB01-A739FE9EBA85}"/>
    <dgm:cxn modelId="{DDB08983-241C-4818-9593-568854A7D9D1}" srcId="{68A71985-3D52-4C25-BC68-4AD8D555DF20}" destId="{DE8EB3B5-C52E-4672-9CFC-DCEBA7C80DBC}" srcOrd="3" destOrd="0" parTransId="{EF080D0A-2C11-4514-A9AD-24C62FB656C0}" sibTransId="{17BEA168-71CC-496A-AEEA-7CABC04CB2A5}"/>
    <dgm:cxn modelId="{A6E50339-2EF5-447C-A1D4-C060E6B5BC65}" type="presParOf" srcId="{5AEB8BC7-4966-40E1-B185-41A01385C58D}" destId="{48AA0F10-2073-404E-9705-F2EB1525EA79}" srcOrd="0" destOrd="0" presId="urn:microsoft.com/office/officeart/2008/layout/LinedList"/>
    <dgm:cxn modelId="{5FA406ED-75A6-4FA0-A0EE-8429FF184CC5}" type="presParOf" srcId="{5AEB8BC7-4966-40E1-B185-41A01385C58D}" destId="{A816051C-F1BE-49C9-B3E2-84A3C94C15F0}" srcOrd="1" destOrd="0" presId="urn:microsoft.com/office/officeart/2008/layout/LinedList"/>
    <dgm:cxn modelId="{522C86AC-6259-4021-AB58-AA4A37517B4C}" type="presParOf" srcId="{A816051C-F1BE-49C9-B3E2-84A3C94C15F0}" destId="{B2197A76-9F3C-4FF0-82A3-FD7D6D4E0F64}" srcOrd="0" destOrd="0" presId="urn:microsoft.com/office/officeart/2008/layout/LinedList"/>
    <dgm:cxn modelId="{65C9F63B-C923-48E4-AF79-F2B3D61588BE}" type="presParOf" srcId="{A816051C-F1BE-49C9-B3E2-84A3C94C15F0}" destId="{4F3550E5-7271-48E5-AC52-1E61B79E5F2E}" srcOrd="1" destOrd="0" presId="urn:microsoft.com/office/officeart/2008/layout/LinedList"/>
    <dgm:cxn modelId="{092D26DC-B02D-4816-9950-F3C447926BA8}" type="presParOf" srcId="{5AEB8BC7-4966-40E1-B185-41A01385C58D}" destId="{DE95A63A-E5A7-4FED-A562-F8F914592151}" srcOrd="2" destOrd="0" presId="urn:microsoft.com/office/officeart/2008/layout/LinedList"/>
    <dgm:cxn modelId="{49B2F7E9-5514-4CA6-BDF5-4DE716B69962}" type="presParOf" srcId="{5AEB8BC7-4966-40E1-B185-41A01385C58D}" destId="{167F7A86-08AF-46DA-BFB2-5DD6D1418E76}" srcOrd="3" destOrd="0" presId="urn:microsoft.com/office/officeart/2008/layout/LinedList"/>
    <dgm:cxn modelId="{C909C4E6-4677-4489-8BF5-FCDFB69AD428}" type="presParOf" srcId="{167F7A86-08AF-46DA-BFB2-5DD6D1418E76}" destId="{7627AC72-64EB-4D77-A902-F3EFA0AD2D86}" srcOrd="0" destOrd="0" presId="urn:microsoft.com/office/officeart/2008/layout/LinedList"/>
    <dgm:cxn modelId="{84AE36F7-484F-4EBA-B60F-32D3AED78971}" type="presParOf" srcId="{167F7A86-08AF-46DA-BFB2-5DD6D1418E76}" destId="{A324AFF2-6A0D-4C15-B2DA-2C7CE60503E8}" srcOrd="1" destOrd="0" presId="urn:microsoft.com/office/officeart/2008/layout/LinedList"/>
    <dgm:cxn modelId="{0E50D301-3A98-4AC1-A676-A27F6C2FC7E5}" type="presParOf" srcId="{5AEB8BC7-4966-40E1-B185-41A01385C58D}" destId="{1387E541-163F-4445-B2A7-CB134B888DF0}" srcOrd="4" destOrd="0" presId="urn:microsoft.com/office/officeart/2008/layout/LinedList"/>
    <dgm:cxn modelId="{DC2EAA9D-39A9-48A6-8349-B4ADC9AFCC23}" type="presParOf" srcId="{5AEB8BC7-4966-40E1-B185-41A01385C58D}" destId="{CE873C49-DA14-43B8-A3D3-B5DC5CD90238}" srcOrd="5" destOrd="0" presId="urn:microsoft.com/office/officeart/2008/layout/LinedList"/>
    <dgm:cxn modelId="{5FCCE847-A879-41FA-82CF-D92810E4041E}" type="presParOf" srcId="{CE873C49-DA14-43B8-A3D3-B5DC5CD90238}" destId="{A0D29811-44E5-47D1-BF50-ACC35716B573}" srcOrd="0" destOrd="0" presId="urn:microsoft.com/office/officeart/2008/layout/LinedList"/>
    <dgm:cxn modelId="{92D5086B-17A6-42F8-9772-A91625939FBA}" type="presParOf" srcId="{CE873C49-DA14-43B8-A3D3-B5DC5CD90238}" destId="{D3854FC0-7615-480F-A00A-FEF53CB9B0B8}" srcOrd="1" destOrd="0" presId="urn:microsoft.com/office/officeart/2008/layout/LinedList"/>
    <dgm:cxn modelId="{A6748469-D693-46D4-9BCD-E2BC464B77CE}" type="presParOf" srcId="{5AEB8BC7-4966-40E1-B185-41A01385C58D}" destId="{D44790A5-1F32-4BC9-969E-0F0EE22EF000}" srcOrd="6" destOrd="0" presId="urn:microsoft.com/office/officeart/2008/layout/LinedList"/>
    <dgm:cxn modelId="{5C743F81-E0BC-428E-8F59-8E63231E2509}" type="presParOf" srcId="{5AEB8BC7-4966-40E1-B185-41A01385C58D}" destId="{BA1D00B0-11D9-4DDC-9760-6B1784D2FAC1}" srcOrd="7" destOrd="0" presId="urn:microsoft.com/office/officeart/2008/layout/LinedList"/>
    <dgm:cxn modelId="{DF549009-6A8C-481E-90D2-E00FFEBC7B7A}" type="presParOf" srcId="{BA1D00B0-11D9-4DDC-9760-6B1784D2FAC1}" destId="{899AD38A-B932-4AA7-82F8-135D3D24EB17}" srcOrd="0" destOrd="0" presId="urn:microsoft.com/office/officeart/2008/layout/LinedList"/>
    <dgm:cxn modelId="{1AEF04F3-86C1-44F2-BCA2-56D7DB8003B1}" type="presParOf" srcId="{BA1D00B0-11D9-4DDC-9760-6B1784D2FAC1}" destId="{1B5D2F3E-3C5B-44A7-A130-E89794B1AE99}" srcOrd="1" destOrd="0" presId="urn:microsoft.com/office/officeart/2008/layout/LinedList"/>
    <dgm:cxn modelId="{82CE0A79-3EB9-4149-B1EA-B970BCD0D563}" type="presParOf" srcId="{5AEB8BC7-4966-40E1-B185-41A01385C58D}" destId="{DA47EE55-2E88-4061-9923-ED9BF351A616}" srcOrd="8" destOrd="0" presId="urn:microsoft.com/office/officeart/2008/layout/LinedList"/>
    <dgm:cxn modelId="{2CD201B0-F688-40CB-B75D-322A2A75262F}" type="presParOf" srcId="{5AEB8BC7-4966-40E1-B185-41A01385C58D}" destId="{E06FCC77-B606-46BC-9BEC-8BD26CF84569}" srcOrd="9" destOrd="0" presId="urn:microsoft.com/office/officeart/2008/layout/LinedList"/>
    <dgm:cxn modelId="{AB8D86CD-EAA9-4491-9D23-428D384425D0}" type="presParOf" srcId="{E06FCC77-B606-46BC-9BEC-8BD26CF84569}" destId="{E4DD63C3-C6B5-4949-A5B8-95936775F87E}" srcOrd="0" destOrd="0" presId="urn:microsoft.com/office/officeart/2008/layout/LinedList"/>
    <dgm:cxn modelId="{2566901C-5673-4BCF-A441-5E2166E43FF6}" type="presParOf" srcId="{E06FCC77-B606-46BC-9BEC-8BD26CF84569}" destId="{E5B2C848-57DC-4ABF-AF4D-0BDA8B75535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67F9855-4867-4F6C-9CDD-7A7E58421F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731E677-E856-4F84-A0CC-76A0CA9BCEDA}">
      <dgm:prSet/>
      <dgm:spPr>
        <a:solidFill>
          <a:schemeClr val="accent2">
            <a:lumMod val="75000"/>
          </a:schemeClr>
        </a:solidFill>
      </dgm:spPr>
      <dgm:t>
        <a:bodyPr/>
        <a:lstStyle/>
        <a:p>
          <a:pPr rtl="0"/>
          <a:r>
            <a:rPr lang="tr-TR" dirty="0" smtClean="0"/>
            <a:t>Gerçekleştirme Görevlileri</a:t>
          </a:r>
          <a:endParaRPr lang="tr-TR" dirty="0"/>
        </a:p>
      </dgm:t>
    </dgm:pt>
    <dgm:pt modelId="{7F33940B-7D20-4E7F-91EA-40132846C935}" type="parTrans" cxnId="{FBD8CA3C-F5B1-459C-830C-BF4E1A61FEBC}">
      <dgm:prSet/>
      <dgm:spPr/>
      <dgm:t>
        <a:bodyPr/>
        <a:lstStyle/>
        <a:p>
          <a:endParaRPr lang="tr-TR"/>
        </a:p>
      </dgm:t>
    </dgm:pt>
    <dgm:pt modelId="{74FF517F-5874-474D-8D48-A1EC5BD76D1A}" type="sibTrans" cxnId="{FBD8CA3C-F5B1-459C-830C-BF4E1A61FEBC}">
      <dgm:prSet/>
      <dgm:spPr/>
      <dgm:t>
        <a:bodyPr/>
        <a:lstStyle/>
        <a:p>
          <a:endParaRPr lang="tr-TR"/>
        </a:p>
      </dgm:t>
    </dgm:pt>
    <dgm:pt modelId="{23F92D54-EDE6-4196-B018-D27166023726}" type="pres">
      <dgm:prSet presAssocID="{367F9855-4867-4F6C-9CDD-7A7E58421FD0}" presName="linear" presStyleCnt="0">
        <dgm:presLayoutVars>
          <dgm:animLvl val="lvl"/>
          <dgm:resizeHandles val="exact"/>
        </dgm:presLayoutVars>
      </dgm:prSet>
      <dgm:spPr/>
      <dgm:t>
        <a:bodyPr/>
        <a:lstStyle/>
        <a:p>
          <a:endParaRPr lang="tr-TR"/>
        </a:p>
      </dgm:t>
    </dgm:pt>
    <dgm:pt modelId="{354612BB-A946-4863-808E-98C54CC1F123}" type="pres">
      <dgm:prSet presAssocID="{6731E677-E856-4F84-A0CC-76A0CA9BCEDA}" presName="parentText" presStyleLbl="node1" presStyleIdx="0" presStyleCnt="1">
        <dgm:presLayoutVars>
          <dgm:chMax val="0"/>
          <dgm:bulletEnabled val="1"/>
        </dgm:presLayoutVars>
      </dgm:prSet>
      <dgm:spPr/>
      <dgm:t>
        <a:bodyPr/>
        <a:lstStyle/>
        <a:p>
          <a:endParaRPr lang="tr-TR"/>
        </a:p>
      </dgm:t>
    </dgm:pt>
  </dgm:ptLst>
  <dgm:cxnLst>
    <dgm:cxn modelId="{E0291190-B558-405C-94E0-6AAF81CC0B24}" type="presOf" srcId="{367F9855-4867-4F6C-9CDD-7A7E58421FD0}" destId="{23F92D54-EDE6-4196-B018-D27166023726}" srcOrd="0" destOrd="0" presId="urn:microsoft.com/office/officeart/2005/8/layout/vList2"/>
    <dgm:cxn modelId="{FBD8CA3C-F5B1-459C-830C-BF4E1A61FEBC}" srcId="{367F9855-4867-4F6C-9CDD-7A7E58421FD0}" destId="{6731E677-E856-4F84-A0CC-76A0CA9BCEDA}" srcOrd="0" destOrd="0" parTransId="{7F33940B-7D20-4E7F-91EA-40132846C935}" sibTransId="{74FF517F-5874-474D-8D48-A1EC5BD76D1A}"/>
    <dgm:cxn modelId="{2B409E55-87D5-4B92-8A70-7A29424ED9FA}" type="presOf" srcId="{6731E677-E856-4F84-A0CC-76A0CA9BCEDA}" destId="{354612BB-A946-4863-808E-98C54CC1F123}" srcOrd="0" destOrd="0" presId="urn:microsoft.com/office/officeart/2005/8/layout/vList2"/>
    <dgm:cxn modelId="{94A59814-070E-4F4C-AD73-5025C07D9C91}" type="presParOf" srcId="{23F92D54-EDE6-4196-B018-D27166023726}" destId="{354612BB-A946-4863-808E-98C54CC1F1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A1F555-7C7D-47CA-9DCB-A743146E8AE2}" type="doc">
      <dgm:prSet loTypeId="urn:microsoft.com/office/officeart/2005/8/layout/vList2" loCatId="list" qsTypeId="urn:microsoft.com/office/officeart/2005/8/quickstyle/simple3" qsCatId="simple" csTypeId="urn:microsoft.com/office/officeart/2005/8/colors/accent1_4" csCatId="accent1"/>
      <dgm:spPr/>
      <dgm:t>
        <a:bodyPr/>
        <a:lstStyle/>
        <a:p>
          <a:endParaRPr lang="tr-TR"/>
        </a:p>
      </dgm:t>
    </dgm:pt>
    <dgm:pt modelId="{BEBE8A81-F93B-4D79-9B95-3706DC3E9BAB}">
      <dgm:prSet custT="1"/>
      <dgm:spPr/>
      <dgm:t>
        <a:bodyPr/>
        <a:lstStyle/>
        <a:p>
          <a:pPr rtl="0"/>
          <a:r>
            <a:rPr lang="tr-TR" sz="2800" u="sng" dirty="0" smtClean="0"/>
            <a:t>Belirlenmiş amaçlar </a:t>
          </a:r>
          <a:r>
            <a:rPr lang="tr-TR" sz="2800" dirty="0" smtClean="0"/>
            <a:t>doğrultusunda,</a:t>
          </a:r>
          <a:endParaRPr lang="tr-TR" sz="2800" dirty="0"/>
        </a:p>
      </dgm:t>
    </dgm:pt>
    <dgm:pt modelId="{F7A3B54F-31EF-465D-BAB0-6486D7F75387}" type="parTrans" cxnId="{20E3587D-2BA6-4EBF-A1FC-661AF4E48973}">
      <dgm:prSet/>
      <dgm:spPr/>
      <dgm:t>
        <a:bodyPr/>
        <a:lstStyle/>
        <a:p>
          <a:endParaRPr lang="tr-TR" sz="2800"/>
        </a:p>
      </dgm:t>
    </dgm:pt>
    <dgm:pt modelId="{96D6BE42-4245-4ECD-AD1B-7596589C0AD4}" type="sibTrans" cxnId="{20E3587D-2BA6-4EBF-A1FC-661AF4E48973}">
      <dgm:prSet/>
      <dgm:spPr/>
      <dgm:t>
        <a:bodyPr/>
        <a:lstStyle/>
        <a:p>
          <a:endParaRPr lang="tr-TR" sz="2800"/>
        </a:p>
      </dgm:t>
    </dgm:pt>
    <dgm:pt modelId="{77158136-A333-4860-8E0A-8E411ECB2016}">
      <dgm:prSet custT="1"/>
      <dgm:spPr/>
      <dgm:t>
        <a:bodyPr/>
        <a:lstStyle/>
        <a:p>
          <a:pPr rtl="0"/>
          <a:r>
            <a:rPr lang="tr-TR" sz="2800" dirty="0" smtClean="0"/>
            <a:t>İlgili </a:t>
          </a:r>
          <a:r>
            <a:rPr lang="tr-TR" sz="2800" u="sng" dirty="0" smtClean="0"/>
            <a:t>mevzuata uygun, </a:t>
          </a:r>
          <a:endParaRPr lang="tr-TR" sz="2800" dirty="0"/>
        </a:p>
      </dgm:t>
    </dgm:pt>
    <dgm:pt modelId="{D59F235D-FD78-457C-895D-009AAB3E5BAA}" type="parTrans" cxnId="{1CD532FB-B2E3-4EEA-82DC-394EC882822A}">
      <dgm:prSet/>
      <dgm:spPr/>
      <dgm:t>
        <a:bodyPr/>
        <a:lstStyle/>
        <a:p>
          <a:endParaRPr lang="tr-TR" sz="2800"/>
        </a:p>
      </dgm:t>
    </dgm:pt>
    <dgm:pt modelId="{1523558C-C603-4272-8FB9-ADFC59B30938}" type="sibTrans" cxnId="{1CD532FB-B2E3-4EEA-82DC-394EC882822A}">
      <dgm:prSet/>
      <dgm:spPr/>
      <dgm:t>
        <a:bodyPr/>
        <a:lstStyle/>
        <a:p>
          <a:endParaRPr lang="tr-TR" sz="2800"/>
        </a:p>
      </dgm:t>
    </dgm:pt>
    <dgm:pt modelId="{F15EE12D-49FF-4DCE-AF6F-D0BCF5A4B650}">
      <dgm:prSet custT="1"/>
      <dgm:spPr/>
      <dgm:t>
        <a:bodyPr/>
        <a:lstStyle/>
        <a:p>
          <a:pPr rtl="0"/>
          <a:r>
            <a:rPr lang="tr-TR" sz="2800" dirty="0" smtClean="0"/>
            <a:t>Etkili, ekonomik ve verimli </a:t>
          </a:r>
          <a:endParaRPr lang="tr-TR" sz="2800" dirty="0"/>
        </a:p>
      </dgm:t>
    </dgm:pt>
    <dgm:pt modelId="{A95BD41A-3D81-4A92-8322-D60DFEF3BECB}" type="parTrans" cxnId="{76DE87E9-9FC2-48D6-99F2-3C51D863662B}">
      <dgm:prSet/>
      <dgm:spPr/>
      <dgm:t>
        <a:bodyPr/>
        <a:lstStyle/>
        <a:p>
          <a:endParaRPr lang="tr-TR" sz="2800"/>
        </a:p>
      </dgm:t>
    </dgm:pt>
    <dgm:pt modelId="{FA399113-D25F-402E-A5DC-C85CC2B6CDFD}" type="sibTrans" cxnId="{76DE87E9-9FC2-48D6-99F2-3C51D863662B}">
      <dgm:prSet/>
      <dgm:spPr/>
      <dgm:t>
        <a:bodyPr/>
        <a:lstStyle/>
        <a:p>
          <a:endParaRPr lang="tr-TR" sz="2800"/>
        </a:p>
      </dgm:t>
    </dgm:pt>
    <dgm:pt modelId="{06104EA0-62F1-4590-9A48-E57DEDB6E06F}" type="pres">
      <dgm:prSet presAssocID="{C1A1F555-7C7D-47CA-9DCB-A743146E8AE2}" presName="linear" presStyleCnt="0">
        <dgm:presLayoutVars>
          <dgm:animLvl val="lvl"/>
          <dgm:resizeHandles val="exact"/>
        </dgm:presLayoutVars>
      </dgm:prSet>
      <dgm:spPr/>
      <dgm:t>
        <a:bodyPr/>
        <a:lstStyle/>
        <a:p>
          <a:endParaRPr lang="tr-TR"/>
        </a:p>
      </dgm:t>
    </dgm:pt>
    <dgm:pt modelId="{CA2EACB3-555B-4963-8B9E-1BF73D76B31E}" type="pres">
      <dgm:prSet presAssocID="{BEBE8A81-F93B-4D79-9B95-3706DC3E9BAB}" presName="parentText" presStyleLbl="node1" presStyleIdx="0" presStyleCnt="3" custLinFactY="4250" custLinFactNeighborY="100000">
        <dgm:presLayoutVars>
          <dgm:chMax val="0"/>
          <dgm:bulletEnabled val="1"/>
        </dgm:presLayoutVars>
      </dgm:prSet>
      <dgm:spPr/>
      <dgm:t>
        <a:bodyPr/>
        <a:lstStyle/>
        <a:p>
          <a:endParaRPr lang="tr-TR"/>
        </a:p>
      </dgm:t>
    </dgm:pt>
    <dgm:pt modelId="{4CF7F6F7-8126-4361-B26A-E1FDEFE68FFC}" type="pres">
      <dgm:prSet presAssocID="{96D6BE42-4245-4ECD-AD1B-7596589C0AD4}" presName="spacer" presStyleCnt="0"/>
      <dgm:spPr/>
    </dgm:pt>
    <dgm:pt modelId="{0B8F3A53-4A00-4E8B-A62B-6B7F62A79A79}" type="pres">
      <dgm:prSet presAssocID="{77158136-A333-4860-8E0A-8E411ECB2016}" presName="parentText" presStyleLbl="node1" presStyleIdx="1" presStyleCnt="3">
        <dgm:presLayoutVars>
          <dgm:chMax val="0"/>
          <dgm:bulletEnabled val="1"/>
        </dgm:presLayoutVars>
      </dgm:prSet>
      <dgm:spPr/>
      <dgm:t>
        <a:bodyPr/>
        <a:lstStyle/>
        <a:p>
          <a:endParaRPr lang="tr-TR"/>
        </a:p>
      </dgm:t>
    </dgm:pt>
    <dgm:pt modelId="{719D5D8E-8E24-4545-B20B-9754CA30BC76}" type="pres">
      <dgm:prSet presAssocID="{1523558C-C603-4272-8FB9-ADFC59B30938}" presName="spacer" presStyleCnt="0"/>
      <dgm:spPr/>
    </dgm:pt>
    <dgm:pt modelId="{5F597F8F-BA92-48B7-8C51-A55D4494557E}" type="pres">
      <dgm:prSet presAssocID="{F15EE12D-49FF-4DCE-AF6F-D0BCF5A4B650}" presName="parentText" presStyleLbl="node1" presStyleIdx="2" presStyleCnt="3">
        <dgm:presLayoutVars>
          <dgm:chMax val="0"/>
          <dgm:bulletEnabled val="1"/>
        </dgm:presLayoutVars>
      </dgm:prSet>
      <dgm:spPr/>
      <dgm:t>
        <a:bodyPr/>
        <a:lstStyle/>
        <a:p>
          <a:endParaRPr lang="tr-TR"/>
        </a:p>
      </dgm:t>
    </dgm:pt>
  </dgm:ptLst>
  <dgm:cxnLst>
    <dgm:cxn modelId="{B82A5D04-9571-4B11-82F9-23319D4A8860}" type="presOf" srcId="{C1A1F555-7C7D-47CA-9DCB-A743146E8AE2}" destId="{06104EA0-62F1-4590-9A48-E57DEDB6E06F}" srcOrd="0" destOrd="0" presId="urn:microsoft.com/office/officeart/2005/8/layout/vList2"/>
    <dgm:cxn modelId="{05709C72-2E37-4D87-9702-C17E5B7632B3}" type="presOf" srcId="{F15EE12D-49FF-4DCE-AF6F-D0BCF5A4B650}" destId="{5F597F8F-BA92-48B7-8C51-A55D4494557E}" srcOrd="0" destOrd="0" presId="urn:microsoft.com/office/officeart/2005/8/layout/vList2"/>
    <dgm:cxn modelId="{1CD532FB-B2E3-4EEA-82DC-394EC882822A}" srcId="{C1A1F555-7C7D-47CA-9DCB-A743146E8AE2}" destId="{77158136-A333-4860-8E0A-8E411ECB2016}" srcOrd="1" destOrd="0" parTransId="{D59F235D-FD78-457C-895D-009AAB3E5BAA}" sibTransId="{1523558C-C603-4272-8FB9-ADFC59B30938}"/>
    <dgm:cxn modelId="{20E3587D-2BA6-4EBF-A1FC-661AF4E48973}" srcId="{C1A1F555-7C7D-47CA-9DCB-A743146E8AE2}" destId="{BEBE8A81-F93B-4D79-9B95-3706DC3E9BAB}" srcOrd="0" destOrd="0" parTransId="{F7A3B54F-31EF-465D-BAB0-6486D7F75387}" sibTransId="{96D6BE42-4245-4ECD-AD1B-7596589C0AD4}"/>
    <dgm:cxn modelId="{76DE87E9-9FC2-48D6-99F2-3C51D863662B}" srcId="{C1A1F555-7C7D-47CA-9DCB-A743146E8AE2}" destId="{F15EE12D-49FF-4DCE-AF6F-D0BCF5A4B650}" srcOrd="2" destOrd="0" parTransId="{A95BD41A-3D81-4A92-8322-D60DFEF3BECB}" sibTransId="{FA399113-D25F-402E-A5DC-C85CC2B6CDFD}"/>
    <dgm:cxn modelId="{FDF83D53-DD1B-4F0D-9C91-2AAB17765B24}" type="presOf" srcId="{77158136-A333-4860-8E0A-8E411ECB2016}" destId="{0B8F3A53-4A00-4E8B-A62B-6B7F62A79A79}" srcOrd="0" destOrd="0" presId="urn:microsoft.com/office/officeart/2005/8/layout/vList2"/>
    <dgm:cxn modelId="{DAEA2FEE-7C22-48A9-8927-EF5FF5E79545}" type="presOf" srcId="{BEBE8A81-F93B-4D79-9B95-3706DC3E9BAB}" destId="{CA2EACB3-555B-4963-8B9E-1BF73D76B31E}" srcOrd="0" destOrd="0" presId="urn:microsoft.com/office/officeart/2005/8/layout/vList2"/>
    <dgm:cxn modelId="{43A45EBF-EA73-4956-9F94-544FCFDA9045}" type="presParOf" srcId="{06104EA0-62F1-4590-9A48-E57DEDB6E06F}" destId="{CA2EACB3-555B-4963-8B9E-1BF73D76B31E}" srcOrd="0" destOrd="0" presId="urn:microsoft.com/office/officeart/2005/8/layout/vList2"/>
    <dgm:cxn modelId="{15943BFE-B768-49CA-8993-CCEB8584963C}" type="presParOf" srcId="{06104EA0-62F1-4590-9A48-E57DEDB6E06F}" destId="{4CF7F6F7-8126-4361-B26A-E1FDEFE68FFC}" srcOrd="1" destOrd="0" presId="urn:microsoft.com/office/officeart/2005/8/layout/vList2"/>
    <dgm:cxn modelId="{84EC1D04-3782-4664-92A9-F028653DD5D3}" type="presParOf" srcId="{06104EA0-62F1-4590-9A48-E57DEDB6E06F}" destId="{0B8F3A53-4A00-4E8B-A62B-6B7F62A79A79}" srcOrd="2" destOrd="0" presId="urn:microsoft.com/office/officeart/2005/8/layout/vList2"/>
    <dgm:cxn modelId="{AF25D494-68E2-4BAD-9308-05575AC9B4D9}" type="presParOf" srcId="{06104EA0-62F1-4590-9A48-E57DEDB6E06F}" destId="{719D5D8E-8E24-4545-B20B-9754CA30BC76}" srcOrd="3" destOrd="0" presId="urn:microsoft.com/office/officeart/2005/8/layout/vList2"/>
    <dgm:cxn modelId="{2E182936-CF02-48BE-BC47-9F3EBB808921}" type="presParOf" srcId="{06104EA0-62F1-4590-9A48-E57DEDB6E06F}" destId="{5F597F8F-BA92-48B7-8C51-A55D4494557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ACD0A18-0578-417A-B5B6-D114CF2C7B9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3C9E3FB2-D122-477E-9DB2-4CBB7AF38850}">
      <dgm:prSet/>
      <dgm:spPr>
        <a:solidFill>
          <a:schemeClr val="bg1"/>
        </a:solidFill>
      </dgm:spPr>
      <dgm:t>
        <a:bodyPr/>
        <a:lstStyle/>
        <a:p>
          <a:pPr rtl="0"/>
          <a:r>
            <a:rPr lang="tr-TR" b="1" dirty="0" smtClean="0">
              <a:solidFill>
                <a:schemeClr val="tx1"/>
              </a:solidFill>
            </a:rPr>
            <a:t>Ödeme Emri Belgesi (ÖEB) düzenlemekle görevli gerçekleştirme görevlileri ÖEB’yi düzenler, kontrol eder ve imzalayarak harcama yetkilisine sunar, ÖEB ve ekleri üzerinde ön mali kontrol yapar.</a:t>
          </a:r>
          <a:endParaRPr lang="tr-TR" dirty="0">
            <a:solidFill>
              <a:schemeClr val="tx1"/>
            </a:solidFill>
          </a:endParaRPr>
        </a:p>
      </dgm:t>
    </dgm:pt>
    <dgm:pt modelId="{9A185B96-F774-4006-A3CF-8D2E14E61314}" type="parTrans" cxnId="{F9E841E3-0644-4FE1-89D2-5B7E81700B12}">
      <dgm:prSet/>
      <dgm:spPr/>
      <dgm:t>
        <a:bodyPr/>
        <a:lstStyle/>
        <a:p>
          <a:endParaRPr lang="tr-TR"/>
        </a:p>
      </dgm:t>
    </dgm:pt>
    <dgm:pt modelId="{19E40BA8-28E9-4E79-A087-4D51DD7B8F3C}" type="sibTrans" cxnId="{F9E841E3-0644-4FE1-89D2-5B7E81700B12}">
      <dgm:prSet/>
      <dgm:spPr/>
      <dgm:t>
        <a:bodyPr/>
        <a:lstStyle/>
        <a:p>
          <a:endParaRPr lang="tr-TR"/>
        </a:p>
      </dgm:t>
    </dgm:pt>
    <dgm:pt modelId="{42A2386D-8620-4F20-B7FB-7B804E5C9B9A}" type="pres">
      <dgm:prSet presAssocID="{CACD0A18-0578-417A-B5B6-D114CF2C7B98}" presName="diagram" presStyleCnt="0">
        <dgm:presLayoutVars>
          <dgm:chPref val="1"/>
          <dgm:dir/>
          <dgm:animOne val="branch"/>
          <dgm:animLvl val="lvl"/>
          <dgm:resizeHandles/>
        </dgm:presLayoutVars>
      </dgm:prSet>
      <dgm:spPr/>
      <dgm:t>
        <a:bodyPr/>
        <a:lstStyle/>
        <a:p>
          <a:endParaRPr lang="tr-TR"/>
        </a:p>
      </dgm:t>
    </dgm:pt>
    <dgm:pt modelId="{0D84D141-522E-42F1-AE4C-18BA449A5E16}" type="pres">
      <dgm:prSet presAssocID="{3C9E3FB2-D122-477E-9DB2-4CBB7AF38850}" presName="root" presStyleCnt="0"/>
      <dgm:spPr/>
    </dgm:pt>
    <dgm:pt modelId="{6456B855-6041-4CC3-AFA8-B75A2A3CDFE2}" type="pres">
      <dgm:prSet presAssocID="{3C9E3FB2-D122-477E-9DB2-4CBB7AF38850}" presName="rootComposite" presStyleCnt="0"/>
      <dgm:spPr/>
    </dgm:pt>
    <dgm:pt modelId="{5D31D85A-0922-4E28-ABBB-617578E0A43C}" type="pres">
      <dgm:prSet presAssocID="{3C9E3FB2-D122-477E-9DB2-4CBB7AF38850}" presName="rootText" presStyleLbl="node1" presStyleIdx="0" presStyleCnt="1" custLinFactNeighborX="-7981" custLinFactNeighborY="43116"/>
      <dgm:spPr/>
      <dgm:t>
        <a:bodyPr/>
        <a:lstStyle/>
        <a:p>
          <a:endParaRPr lang="tr-TR"/>
        </a:p>
      </dgm:t>
    </dgm:pt>
    <dgm:pt modelId="{E6A9DA6A-16D1-49F1-96F6-F3F113D5D754}" type="pres">
      <dgm:prSet presAssocID="{3C9E3FB2-D122-477E-9DB2-4CBB7AF38850}" presName="rootConnector" presStyleLbl="node1" presStyleIdx="0" presStyleCnt="1"/>
      <dgm:spPr/>
      <dgm:t>
        <a:bodyPr/>
        <a:lstStyle/>
        <a:p>
          <a:endParaRPr lang="tr-TR"/>
        </a:p>
      </dgm:t>
    </dgm:pt>
    <dgm:pt modelId="{31F89ECF-25E7-47C7-897E-4E29B4462486}" type="pres">
      <dgm:prSet presAssocID="{3C9E3FB2-D122-477E-9DB2-4CBB7AF38850}" presName="childShape" presStyleCnt="0"/>
      <dgm:spPr/>
    </dgm:pt>
  </dgm:ptLst>
  <dgm:cxnLst>
    <dgm:cxn modelId="{F9E841E3-0644-4FE1-89D2-5B7E81700B12}" srcId="{CACD0A18-0578-417A-B5B6-D114CF2C7B98}" destId="{3C9E3FB2-D122-477E-9DB2-4CBB7AF38850}" srcOrd="0" destOrd="0" parTransId="{9A185B96-F774-4006-A3CF-8D2E14E61314}" sibTransId="{19E40BA8-28E9-4E79-A087-4D51DD7B8F3C}"/>
    <dgm:cxn modelId="{EEB60DDB-14E5-4895-8875-F98AB09E2BC0}" type="presOf" srcId="{CACD0A18-0578-417A-B5B6-D114CF2C7B98}" destId="{42A2386D-8620-4F20-B7FB-7B804E5C9B9A}" srcOrd="0" destOrd="0" presId="urn:microsoft.com/office/officeart/2005/8/layout/hierarchy3"/>
    <dgm:cxn modelId="{1F93BBDD-6E8D-4716-A52D-38E2B1CCEA58}" type="presOf" srcId="{3C9E3FB2-D122-477E-9DB2-4CBB7AF38850}" destId="{E6A9DA6A-16D1-49F1-96F6-F3F113D5D754}" srcOrd="1" destOrd="0" presId="urn:microsoft.com/office/officeart/2005/8/layout/hierarchy3"/>
    <dgm:cxn modelId="{84CB66A6-B4F3-4EA7-A42F-D38ECB8C9273}" type="presOf" srcId="{3C9E3FB2-D122-477E-9DB2-4CBB7AF38850}" destId="{5D31D85A-0922-4E28-ABBB-617578E0A43C}" srcOrd="0" destOrd="0" presId="urn:microsoft.com/office/officeart/2005/8/layout/hierarchy3"/>
    <dgm:cxn modelId="{BF1221AE-9E4A-4763-8F8F-EC20FE3CA176}" type="presParOf" srcId="{42A2386D-8620-4F20-B7FB-7B804E5C9B9A}" destId="{0D84D141-522E-42F1-AE4C-18BA449A5E16}" srcOrd="0" destOrd="0" presId="urn:microsoft.com/office/officeart/2005/8/layout/hierarchy3"/>
    <dgm:cxn modelId="{A98CF44F-EC17-4557-8898-7BBC2F85CB39}" type="presParOf" srcId="{0D84D141-522E-42F1-AE4C-18BA449A5E16}" destId="{6456B855-6041-4CC3-AFA8-B75A2A3CDFE2}" srcOrd="0" destOrd="0" presId="urn:microsoft.com/office/officeart/2005/8/layout/hierarchy3"/>
    <dgm:cxn modelId="{C6BC365B-D6B0-4460-B499-AB05E8A78284}" type="presParOf" srcId="{6456B855-6041-4CC3-AFA8-B75A2A3CDFE2}" destId="{5D31D85A-0922-4E28-ABBB-617578E0A43C}" srcOrd="0" destOrd="0" presId="urn:microsoft.com/office/officeart/2005/8/layout/hierarchy3"/>
    <dgm:cxn modelId="{58FB3270-34DD-4684-9B07-3C2C6DFCED19}" type="presParOf" srcId="{6456B855-6041-4CC3-AFA8-B75A2A3CDFE2}" destId="{E6A9DA6A-16D1-49F1-96F6-F3F113D5D754}" srcOrd="1" destOrd="0" presId="urn:microsoft.com/office/officeart/2005/8/layout/hierarchy3"/>
    <dgm:cxn modelId="{B8B1D57B-F6A1-404C-89D7-66FCF2D5D382}" type="presParOf" srcId="{0D84D141-522E-42F1-AE4C-18BA449A5E16}" destId="{31F89ECF-25E7-47C7-897E-4E29B4462486}"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DC7D714-B480-4885-A41F-EEAC2C92EED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9D663BBF-A9CA-4E50-97D8-E97DC6858AC0}">
      <dgm:prSet/>
      <dgm:spPr>
        <a:solidFill>
          <a:schemeClr val="bg1"/>
        </a:solidFill>
      </dgm:spPr>
      <dgm:t>
        <a:bodyPr/>
        <a:lstStyle/>
        <a:p>
          <a:pPr rtl="0"/>
          <a:r>
            <a:rPr lang="tr-TR" b="1" dirty="0" smtClean="0">
              <a:solidFill>
                <a:schemeClr val="tx1"/>
              </a:solidFill>
            </a:rPr>
            <a:t>Harcama sürecinde işlem yürüten her bir görevli gerçekleştirme görevlisidir:</a:t>
          </a:r>
          <a:endParaRPr lang="tr-TR" dirty="0">
            <a:solidFill>
              <a:schemeClr val="tx1"/>
            </a:solidFill>
          </a:endParaRPr>
        </a:p>
      </dgm:t>
    </dgm:pt>
    <dgm:pt modelId="{9797A0D4-1A68-4316-8F4D-74F5767E88AF}" type="parTrans" cxnId="{636098FB-27CD-4315-8829-84290945F3CE}">
      <dgm:prSet/>
      <dgm:spPr/>
      <dgm:t>
        <a:bodyPr/>
        <a:lstStyle/>
        <a:p>
          <a:endParaRPr lang="tr-TR">
            <a:solidFill>
              <a:schemeClr val="tx1"/>
            </a:solidFill>
          </a:endParaRPr>
        </a:p>
      </dgm:t>
    </dgm:pt>
    <dgm:pt modelId="{0EC61E7C-09BD-464D-8F88-27E63C8D66AF}" type="sibTrans" cxnId="{636098FB-27CD-4315-8829-84290945F3CE}">
      <dgm:prSet/>
      <dgm:spPr/>
      <dgm:t>
        <a:bodyPr/>
        <a:lstStyle/>
        <a:p>
          <a:endParaRPr lang="tr-TR">
            <a:solidFill>
              <a:schemeClr val="tx1"/>
            </a:solidFill>
          </a:endParaRPr>
        </a:p>
      </dgm:t>
    </dgm:pt>
    <dgm:pt modelId="{7D48B082-47C4-4382-8255-1AC98EBE1157}">
      <dgm:prSet/>
      <dgm:spPr>
        <a:solidFill>
          <a:schemeClr val="bg1"/>
        </a:solidFill>
      </dgm:spPr>
      <dgm:t>
        <a:bodyPr/>
        <a:lstStyle/>
        <a:p>
          <a:pPr rtl="0"/>
          <a:r>
            <a:rPr lang="tr-TR" b="1" dirty="0" smtClean="0">
              <a:solidFill>
                <a:schemeClr val="tx1"/>
              </a:solidFill>
            </a:rPr>
            <a:t>Onay belgesi, şartname ve sözleşme tasarılarını hazırlayanlar,</a:t>
          </a:r>
          <a:endParaRPr lang="tr-TR" dirty="0">
            <a:solidFill>
              <a:schemeClr val="tx1"/>
            </a:solidFill>
          </a:endParaRPr>
        </a:p>
      </dgm:t>
    </dgm:pt>
    <dgm:pt modelId="{4A445D58-44A0-4264-BADD-342FCE0673E1}" type="parTrans" cxnId="{05E89CF2-09ED-4F65-A8F2-4EE468B56995}">
      <dgm:prSet/>
      <dgm:spPr/>
      <dgm:t>
        <a:bodyPr/>
        <a:lstStyle/>
        <a:p>
          <a:endParaRPr lang="tr-TR">
            <a:solidFill>
              <a:schemeClr val="tx1"/>
            </a:solidFill>
          </a:endParaRPr>
        </a:p>
      </dgm:t>
    </dgm:pt>
    <dgm:pt modelId="{1D1BFD8C-CF3E-40D4-9E79-DB56B0EB6B30}" type="sibTrans" cxnId="{05E89CF2-09ED-4F65-A8F2-4EE468B56995}">
      <dgm:prSet/>
      <dgm:spPr/>
      <dgm:t>
        <a:bodyPr/>
        <a:lstStyle/>
        <a:p>
          <a:endParaRPr lang="tr-TR">
            <a:solidFill>
              <a:schemeClr val="tx1"/>
            </a:solidFill>
          </a:endParaRPr>
        </a:p>
      </dgm:t>
    </dgm:pt>
    <dgm:pt modelId="{5CDABAE7-9027-4029-B905-62D63D360CB2}">
      <dgm:prSet/>
      <dgm:spPr>
        <a:solidFill>
          <a:schemeClr val="bg1"/>
        </a:solidFill>
      </dgm:spPr>
      <dgm:t>
        <a:bodyPr/>
        <a:lstStyle/>
        <a:p>
          <a:pPr rtl="0"/>
          <a:r>
            <a:rPr lang="tr-TR" b="1" dirty="0" smtClean="0">
              <a:solidFill>
                <a:schemeClr val="tx1"/>
              </a:solidFill>
            </a:rPr>
            <a:t>Mal ve hizmeti teslim alanlar, ihale ve kabul komisyonlarında görev yapanlar… </a:t>
          </a:r>
          <a:endParaRPr lang="tr-TR" dirty="0">
            <a:solidFill>
              <a:schemeClr val="tx1"/>
            </a:solidFill>
          </a:endParaRPr>
        </a:p>
      </dgm:t>
    </dgm:pt>
    <dgm:pt modelId="{83237381-4DB7-4365-9B55-C8E928F9000F}" type="parTrans" cxnId="{ACE0F3D9-0F0E-408E-8D96-029F2B737D87}">
      <dgm:prSet/>
      <dgm:spPr/>
      <dgm:t>
        <a:bodyPr/>
        <a:lstStyle/>
        <a:p>
          <a:endParaRPr lang="tr-TR">
            <a:solidFill>
              <a:schemeClr val="tx1"/>
            </a:solidFill>
          </a:endParaRPr>
        </a:p>
      </dgm:t>
    </dgm:pt>
    <dgm:pt modelId="{0EE2F95D-33F9-44F4-B6BF-522F6E06C037}" type="sibTrans" cxnId="{ACE0F3D9-0F0E-408E-8D96-029F2B737D87}">
      <dgm:prSet/>
      <dgm:spPr/>
      <dgm:t>
        <a:bodyPr/>
        <a:lstStyle/>
        <a:p>
          <a:endParaRPr lang="tr-TR">
            <a:solidFill>
              <a:schemeClr val="tx1"/>
            </a:solidFill>
          </a:endParaRPr>
        </a:p>
      </dgm:t>
    </dgm:pt>
    <dgm:pt modelId="{56A43D09-A78E-4567-AAAA-35E2068DD998}" type="pres">
      <dgm:prSet presAssocID="{FDC7D714-B480-4885-A41F-EEAC2C92EEDA}" presName="Name0" presStyleCnt="0">
        <dgm:presLayoutVars>
          <dgm:dir/>
          <dgm:resizeHandles val="exact"/>
        </dgm:presLayoutVars>
      </dgm:prSet>
      <dgm:spPr/>
      <dgm:t>
        <a:bodyPr/>
        <a:lstStyle/>
        <a:p>
          <a:endParaRPr lang="tr-TR"/>
        </a:p>
      </dgm:t>
    </dgm:pt>
    <dgm:pt modelId="{2C45C07B-C5B2-4718-9DD2-A1CE855A82C0}" type="pres">
      <dgm:prSet presAssocID="{9D663BBF-A9CA-4E50-97D8-E97DC6858AC0}" presName="node" presStyleLbl="node1" presStyleIdx="0" presStyleCnt="1" custLinFactNeighborX="17645" custLinFactNeighborY="-11513">
        <dgm:presLayoutVars>
          <dgm:bulletEnabled val="1"/>
        </dgm:presLayoutVars>
      </dgm:prSet>
      <dgm:spPr/>
      <dgm:t>
        <a:bodyPr/>
        <a:lstStyle/>
        <a:p>
          <a:endParaRPr lang="tr-TR"/>
        </a:p>
      </dgm:t>
    </dgm:pt>
  </dgm:ptLst>
  <dgm:cxnLst>
    <dgm:cxn modelId="{AD76F153-F8B5-414E-859B-002CEEF63D05}" type="presOf" srcId="{5CDABAE7-9027-4029-B905-62D63D360CB2}" destId="{2C45C07B-C5B2-4718-9DD2-A1CE855A82C0}" srcOrd="0" destOrd="2" presId="urn:microsoft.com/office/officeart/2005/8/layout/process1"/>
    <dgm:cxn modelId="{636098FB-27CD-4315-8829-84290945F3CE}" srcId="{FDC7D714-B480-4885-A41F-EEAC2C92EEDA}" destId="{9D663BBF-A9CA-4E50-97D8-E97DC6858AC0}" srcOrd="0" destOrd="0" parTransId="{9797A0D4-1A68-4316-8F4D-74F5767E88AF}" sibTransId="{0EC61E7C-09BD-464D-8F88-27E63C8D66AF}"/>
    <dgm:cxn modelId="{D99CA17C-BBEC-4F2D-9485-B0F429235459}" type="presOf" srcId="{FDC7D714-B480-4885-A41F-EEAC2C92EEDA}" destId="{56A43D09-A78E-4567-AAAA-35E2068DD998}" srcOrd="0" destOrd="0" presId="urn:microsoft.com/office/officeart/2005/8/layout/process1"/>
    <dgm:cxn modelId="{ACE0F3D9-0F0E-408E-8D96-029F2B737D87}" srcId="{9D663BBF-A9CA-4E50-97D8-E97DC6858AC0}" destId="{5CDABAE7-9027-4029-B905-62D63D360CB2}" srcOrd="1" destOrd="0" parTransId="{83237381-4DB7-4365-9B55-C8E928F9000F}" sibTransId="{0EE2F95D-33F9-44F4-B6BF-522F6E06C037}"/>
    <dgm:cxn modelId="{CBEA58E2-AFDB-477E-8F48-24C8DC89FAF5}" type="presOf" srcId="{9D663BBF-A9CA-4E50-97D8-E97DC6858AC0}" destId="{2C45C07B-C5B2-4718-9DD2-A1CE855A82C0}" srcOrd="0" destOrd="0" presId="urn:microsoft.com/office/officeart/2005/8/layout/process1"/>
    <dgm:cxn modelId="{05E89CF2-09ED-4F65-A8F2-4EE468B56995}" srcId="{9D663BBF-A9CA-4E50-97D8-E97DC6858AC0}" destId="{7D48B082-47C4-4382-8255-1AC98EBE1157}" srcOrd="0" destOrd="0" parTransId="{4A445D58-44A0-4264-BADD-342FCE0673E1}" sibTransId="{1D1BFD8C-CF3E-40D4-9E79-DB56B0EB6B30}"/>
    <dgm:cxn modelId="{D85E3D71-5699-462A-9B4D-67AF17B43DED}" type="presOf" srcId="{7D48B082-47C4-4382-8255-1AC98EBE1157}" destId="{2C45C07B-C5B2-4718-9DD2-A1CE855A82C0}" srcOrd="0" destOrd="1" presId="urn:microsoft.com/office/officeart/2005/8/layout/process1"/>
    <dgm:cxn modelId="{1BC88A6A-DC13-4CF2-B5CA-A5D005C153F0}" type="presParOf" srcId="{56A43D09-A78E-4567-AAAA-35E2068DD998}" destId="{2C45C07B-C5B2-4718-9DD2-A1CE855A82C0}" srcOrd="0"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F65E25F-4244-4003-81FD-5206E280538D}" type="doc">
      <dgm:prSet loTypeId="urn:microsoft.com/office/officeart/2005/8/layout/radial4" loCatId="relationship" qsTypeId="urn:microsoft.com/office/officeart/2005/8/quickstyle/simple3" qsCatId="simple" csTypeId="urn:microsoft.com/office/officeart/2005/8/colors/accent0_3" csCatId="mainScheme" phldr="1"/>
      <dgm:spPr/>
      <dgm:t>
        <a:bodyPr/>
        <a:lstStyle/>
        <a:p>
          <a:endParaRPr lang="tr-TR"/>
        </a:p>
      </dgm:t>
    </dgm:pt>
    <dgm:pt modelId="{4E0631D4-E064-4F2E-A213-14B1646F1C1A}">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dgm:spPr>
      <dgm:t>
        <a:bodyPr/>
        <a:lstStyle/>
        <a:p>
          <a:pPr rtl="0"/>
          <a:r>
            <a:rPr lang="tr-TR" dirty="0" smtClean="0"/>
            <a:t>Muhasebe yetkililerinin bu Kanuna göre</a:t>
          </a:r>
          <a:endParaRPr lang="tr-TR" dirty="0"/>
        </a:p>
      </dgm:t>
    </dgm:pt>
    <dgm:pt modelId="{3DA0A98F-0A0A-4721-9DD8-F2D973A723FD}" type="parTrans" cxnId="{851A29F0-F6A3-4E28-8552-FE663E412703}">
      <dgm:prSet/>
      <dgm:spPr/>
      <dgm:t>
        <a:bodyPr/>
        <a:lstStyle/>
        <a:p>
          <a:endParaRPr lang="tr-TR"/>
        </a:p>
      </dgm:t>
    </dgm:pt>
    <dgm:pt modelId="{2BA04D57-E548-4226-9DCE-CD1465E5ED29}" type="sibTrans" cxnId="{851A29F0-F6A3-4E28-8552-FE663E412703}">
      <dgm:prSet/>
      <dgm:spPr/>
      <dgm:t>
        <a:bodyPr/>
        <a:lstStyle/>
        <a:p>
          <a:endParaRPr lang="tr-TR"/>
        </a:p>
      </dgm:t>
    </dgm:pt>
    <dgm:pt modelId="{EDB561B8-63A8-4BCF-B9A5-8F0C74FD8B76}">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dgm:spPr>
      <dgm:t>
        <a:bodyPr/>
        <a:lstStyle/>
        <a:p>
          <a:pPr rtl="0"/>
          <a:r>
            <a:rPr lang="tr-TR" dirty="0" smtClean="0"/>
            <a:t>yapacakları kontrollere ilişkin sorumlulukları, görevleri gereği incelemeleri gereken belgelerle sınırlıdır</a:t>
          </a:r>
          <a:endParaRPr lang="tr-TR" dirty="0"/>
        </a:p>
      </dgm:t>
    </dgm:pt>
    <dgm:pt modelId="{D4621518-0FC9-46F9-9EC4-EE41981E9322}" type="parTrans" cxnId="{FC6BB8DF-C338-4C9A-849E-5B23110A15DA}">
      <dgm:prSet/>
      <dgm:spPr>
        <a:solidFill>
          <a:schemeClr val="accent2">
            <a:lumMod val="75000"/>
          </a:schemeClr>
        </a:solidFill>
      </dgm:spPr>
      <dgm:t>
        <a:bodyPr/>
        <a:lstStyle/>
        <a:p>
          <a:endParaRPr lang="tr-TR"/>
        </a:p>
      </dgm:t>
    </dgm:pt>
    <dgm:pt modelId="{A457A355-CE7B-4578-9842-CF6EF998E5BF}" type="sibTrans" cxnId="{FC6BB8DF-C338-4C9A-849E-5B23110A15DA}">
      <dgm:prSet/>
      <dgm:spPr/>
      <dgm:t>
        <a:bodyPr/>
        <a:lstStyle/>
        <a:p>
          <a:endParaRPr lang="tr-TR"/>
        </a:p>
      </dgm:t>
    </dgm:pt>
    <dgm:pt modelId="{36061E90-63BB-466D-BDFE-9EADB115039E}">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dgm:spPr>
      <dgm:t>
        <a:bodyPr/>
        <a:lstStyle/>
        <a:p>
          <a:pPr rtl="0"/>
          <a:r>
            <a:rPr lang="tr-TR" dirty="0" smtClean="0"/>
            <a:t>Muhasebe yetkilisi adına ve hesabına para ve parayla ifade edilebilen değerleri geçici olarak almaya, vermeye ve</a:t>
          </a:r>
          <a:endParaRPr lang="tr-TR" dirty="0"/>
        </a:p>
      </dgm:t>
    </dgm:pt>
    <dgm:pt modelId="{C4E15994-900F-4FBB-A577-4324C60F2519}" type="parTrans" cxnId="{E71237FA-68A2-4F17-A991-853F8FC36A55}">
      <dgm:prSet/>
      <dgm:spPr>
        <a:solidFill>
          <a:schemeClr val="accent2">
            <a:lumMod val="75000"/>
          </a:schemeClr>
        </a:solidFill>
      </dgm:spPr>
      <dgm:t>
        <a:bodyPr/>
        <a:lstStyle/>
        <a:p>
          <a:endParaRPr lang="tr-TR"/>
        </a:p>
      </dgm:t>
    </dgm:pt>
    <dgm:pt modelId="{5B7A1CA2-2DA5-4EED-A8E6-1E2C38C0753F}" type="sibTrans" cxnId="{E71237FA-68A2-4F17-A991-853F8FC36A55}">
      <dgm:prSet/>
      <dgm:spPr/>
      <dgm:t>
        <a:bodyPr/>
        <a:lstStyle/>
        <a:p>
          <a:endParaRPr lang="tr-TR"/>
        </a:p>
      </dgm:t>
    </dgm:pt>
    <dgm:pt modelId="{14046023-7D92-4E7A-B69D-2C961D83968A}">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t="100000" r="100000"/>
          </a:path>
          <a:tileRect l="-100000" b="-100000"/>
        </a:gradFill>
      </dgm:spPr>
      <dgm:t>
        <a:bodyPr/>
        <a:lstStyle/>
        <a:p>
          <a:pPr rtl="0"/>
          <a:r>
            <a:rPr lang="tr-TR" dirty="0" smtClean="0"/>
            <a:t>göndermeye yetkili olanlar </a:t>
          </a:r>
          <a:r>
            <a:rPr lang="tr-TR" b="1" u="sng" dirty="0" smtClean="0"/>
            <a:t>muhasebe yetkilisi mutemedi</a:t>
          </a:r>
          <a:r>
            <a:rPr lang="tr-TR" dirty="0" smtClean="0"/>
            <a:t>dir. </a:t>
          </a:r>
          <a:endParaRPr lang="tr-TR" dirty="0"/>
        </a:p>
      </dgm:t>
    </dgm:pt>
    <dgm:pt modelId="{4AE8F694-3A34-4DCD-AE63-55387D7B0058}" type="parTrans" cxnId="{F040652C-7D05-4921-BE4F-1ED706900E2E}">
      <dgm:prSet/>
      <dgm:spPr>
        <a:solidFill>
          <a:schemeClr val="accent2">
            <a:lumMod val="75000"/>
          </a:schemeClr>
        </a:solidFill>
      </dgm:spPr>
      <dgm:t>
        <a:bodyPr/>
        <a:lstStyle/>
        <a:p>
          <a:endParaRPr lang="tr-TR"/>
        </a:p>
      </dgm:t>
    </dgm:pt>
    <dgm:pt modelId="{F50A6DE9-3968-476A-8673-7EB46950FA29}" type="sibTrans" cxnId="{F040652C-7D05-4921-BE4F-1ED706900E2E}">
      <dgm:prSet/>
      <dgm:spPr/>
      <dgm:t>
        <a:bodyPr/>
        <a:lstStyle/>
        <a:p>
          <a:endParaRPr lang="tr-TR"/>
        </a:p>
      </dgm:t>
    </dgm:pt>
    <dgm:pt modelId="{A2C71AA5-F020-4081-8474-327060E84D3A}">
      <dgm:prSe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dgm:spPr>
      <dgm:t>
        <a:bodyPr/>
        <a:lstStyle/>
        <a:p>
          <a:pPr rtl="0"/>
          <a:r>
            <a:rPr lang="tr-TR" dirty="0" smtClean="0"/>
            <a:t>Muhasebe yetkilisi mutemetleri doğrudan muhasebe yetkilisine karşı sorumludur.</a:t>
          </a:r>
          <a:endParaRPr lang="tr-TR" dirty="0"/>
        </a:p>
      </dgm:t>
    </dgm:pt>
    <dgm:pt modelId="{D5ABCBAC-0EC9-4050-97EA-D3D05139489B}" type="parTrans" cxnId="{F011ACEE-B995-447A-877F-9A0B16106104}">
      <dgm:prSet/>
      <dgm:spPr>
        <a:solidFill>
          <a:schemeClr val="accent2">
            <a:lumMod val="75000"/>
          </a:schemeClr>
        </a:solidFill>
      </dgm:spPr>
      <dgm:t>
        <a:bodyPr/>
        <a:lstStyle/>
        <a:p>
          <a:endParaRPr lang="tr-TR"/>
        </a:p>
      </dgm:t>
    </dgm:pt>
    <dgm:pt modelId="{92B084F7-5FCE-495E-9593-2740D62587A8}" type="sibTrans" cxnId="{F011ACEE-B995-447A-877F-9A0B16106104}">
      <dgm:prSet/>
      <dgm:spPr/>
      <dgm:t>
        <a:bodyPr/>
        <a:lstStyle/>
        <a:p>
          <a:endParaRPr lang="tr-TR"/>
        </a:p>
      </dgm:t>
    </dgm:pt>
    <dgm:pt modelId="{476B4759-6DB0-4593-815B-7DEBB40EE436}" type="pres">
      <dgm:prSet presAssocID="{7F65E25F-4244-4003-81FD-5206E280538D}" presName="cycle" presStyleCnt="0">
        <dgm:presLayoutVars>
          <dgm:chMax val="1"/>
          <dgm:dir/>
          <dgm:animLvl val="ctr"/>
          <dgm:resizeHandles val="exact"/>
        </dgm:presLayoutVars>
      </dgm:prSet>
      <dgm:spPr/>
      <dgm:t>
        <a:bodyPr/>
        <a:lstStyle/>
        <a:p>
          <a:endParaRPr lang="en-US"/>
        </a:p>
      </dgm:t>
    </dgm:pt>
    <dgm:pt modelId="{C97BF1F9-9EBC-4A0A-8F96-DC33D0157B8D}" type="pres">
      <dgm:prSet presAssocID="{4E0631D4-E064-4F2E-A213-14B1646F1C1A}" presName="centerShape" presStyleLbl="node0" presStyleIdx="0" presStyleCnt="1"/>
      <dgm:spPr/>
      <dgm:t>
        <a:bodyPr/>
        <a:lstStyle/>
        <a:p>
          <a:endParaRPr lang="en-US"/>
        </a:p>
      </dgm:t>
    </dgm:pt>
    <dgm:pt modelId="{0F41177E-B968-456C-90B1-867574B7FB5D}" type="pres">
      <dgm:prSet presAssocID="{D4621518-0FC9-46F9-9EC4-EE41981E9322}" presName="parTrans" presStyleLbl="bgSibTrans2D1" presStyleIdx="0" presStyleCnt="4"/>
      <dgm:spPr/>
      <dgm:t>
        <a:bodyPr/>
        <a:lstStyle/>
        <a:p>
          <a:endParaRPr lang="en-US"/>
        </a:p>
      </dgm:t>
    </dgm:pt>
    <dgm:pt modelId="{3F20D8FA-735B-4EB6-9E86-04B712FCACFB}" type="pres">
      <dgm:prSet presAssocID="{EDB561B8-63A8-4BCF-B9A5-8F0C74FD8B76}" presName="node" presStyleLbl="node1" presStyleIdx="0" presStyleCnt="4" custScaleX="148907" custRadScaleRad="139652" custRadScaleInc="-26038">
        <dgm:presLayoutVars>
          <dgm:bulletEnabled val="1"/>
        </dgm:presLayoutVars>
      </dgm:prSet>
      <dgm:spPr/>
      <dgm:t>
        <a:bodyPr/>
        <a:lstStyle/>
        <a:p>
          <a:endParaRPr lang="en-US"/>
        </a:p>
      </dgm:t>
    </dgm:pt>
    <dgm:pt modelId="{24B83B84-F1C0-4CB8-B161-EDAB9066CFEE}" type="pres">
      <dgm:prSet presAssocID="{C4E15994-900F-4FBB-A577-4324C60F2519}" presName="parTrans" presStyleLbl="bgSibTrans2D1" presStyleIdx="1" presStyleCnt="4" custLinFactNeighborX="2825" custLinFactNeighborY="-6445"/>
      <dgm:spPr/>
      <dgm:t>
        <a:bodyPr/>
        <a:lstStyle/>
        <a:p>
          <a:endParaRPr lang="en-US"/>
        </a:p>
      </dgm:t>
    </dgm:pt>
    <dgm:pt modelId="{522117E9-8DA2-485F-8C36-0D037C5A7E0C}" type="pres">
      <dgm:prSet presAssocID="{36061E90-63BB-466D-BDFE-9EADB115039E}" presName="node" presStyleLbl="node1" presStyleIdx="1" presStyleCnt="4" custScaleX="150939" custRadScaleRad="110201" custRadScaleInc="-27953">
        <dgm:presLayoutVars>
          <dgm:bulletEnabled val="1"/>
        </dgm:presLayoutVars>
      </dgm:prSet>
      <dgm:spPr/>
      <dgm:t>
        <a:bodyPr/>
        <a:lstStyle/>
        <a:p>
          <a:endParaRPr lang="en-US"/>
        </a:p>
      </dgm:t>
    </dgm:pt>
    <dgm:pt modelId="{A82D4864-1458-416C-B05F-C706607BD3E2}" type="pres">
      <dgm:prSet presAssocID="{4AE8F694-3A34-4DCD-AE63-55387D7B0058}" presName="parTrans" presStyleLbl="bgSibTrans2D1" presStyleIdx="2" presStyleCnt="4"/>
      <dgm:spPr/>
      <dgm:t>
        <a:bodyPr/>
        <a:lstStyle/>
        <a:p>
          <a:endParaRPr lang="en-US"/>
        </a:p>
      </dgm:t>
    </dgm:pt>
    <dgm:pt modelId="{AF172072-1180-4000-B37B-54ECBFAF1EE7}" type="pres">
      <dgm:prSet presAssocID="{14046023-7D92-4E7A-B69D-2C961D83968A}" presName="node" presStyleLbl="node1" presStyleIdx="2" presStyleCnt="4" custScaleX="143211" custRadScaleRad="113789" custRadScaleInc="35008">
        <dgm:presLayoutVars>
          <dgm:bulletEnabled val="1"/>
        </dgm:presLayoutVars>
      </dgm:prSet>
      <dgm:spPr/>
      <dgm:t>
        <a:bodyPr/>
        <a:lstStyle/>
        <a:p>
          <a:endParaRPr lang="tr-TR"/>
        </a:p>
      </dgm:t>
    </dgm:pt>
    <dgm:pt modelId="{64236309-C1EF-4520-B585-C6492C5050E2}" type="pres">
      <dgm:prSet presAssocID="{D5ABCBAC-0EC9-4050-97EA-D3D05139489B}" presName="parTrans" presStyleLbl="bgSibTrans2D1" presStyleIdx="3" presStyleCnt="4"/>
      <dgm:spPr/>
      <dgm:t>
        <a:bodyPr/>
        <a:lstStyle/>
        <a:p>
          <a:endParaRPr lang="en-US"/>
        </a:p>
      </dgm:t>
    </dgm:pt>
    <dgm:pt modelId="{0E7D18C8-FECF-478E-97D9-4D801CAD8BFB}" type="pres">
      <dgm:prSet presAssocID="{A2C71AA5-F020-4081-8474-327060E84D3A}" presName="node" presStyleLbl="node1" presStyleIdx="3" presStyleCnt="4" custScaleX="127986" custRadScaleRad="125805" custRadScaleInc="30479">
        <dgm:presLayoutVars>
          <dgm:bulletEnabled val="1"/>
        </dgm:presLayoutVars>
      </dgm:prSet>
      <dgm:spPr/>
      <dgm:t>
        <a:bodyPr/>
        <a:lstStyle/>
        <a:p>
          <a:endParaRPr lang="tr-TR"/>
        </a:p>
      </dgm:t>
    </dgm:pt>
  </dgm:ptLst>
  <dgm:cxnLst>
    <dgm:cxn modelId="{7CB8865E-68B0-4428-B9C4-D4629FB33EBD}" type="presOf" srcId="{4AE8F694-3A34-4DCD-AE63-55387D7B0058}" destId="{A82D4864-1458-416C-B05F-C706607BD3E2}" srcOrd="0" destOrd="0" presId="urn:microsoft.com/office/officeart/2005/8/layout/radial4"/>
    <dgm:cxn modelId="{625C414E-F913-4F63-B171-46492AEFFCED}" type="presOf" srcId="{D4621518-0FC9-46F9-9EC4-EE41981E9322}" destId="{0F41177E-B968-456C-90B1-867574B7FB5D}" srcOrd="0" destOrd="0" presId="urn:microsoft.com/office/officeart/2005/8/layout/radial4"/>
    <dgm:cxn modelId="{5CAD517F-AF6E-4ECD-9672-BED707AB9B7E}" type="presOf" srcId="{D5ABCBAC-0EC9-4050-97EA-D3D05139489B}" destId="{64236309-C1EF-4520-B585-C6492C5050E2}" srcOrd="0" destOrd="0" presId="urn:microsoft.com/office/officeart/2005/8/layout/radial4"/>
    <dgm:cxn modelId="{B937E586-E074-409F-B5E7-785B47520C06}" type="presOf" srcId="{4E0631D4-E064-4F2E-A213-14B1646F1C1A}" destId="{C97BF1F9-9EBC-4A0A-8F96-DC33D0157B8D}" srcOrd="0" destOrd="0" presId="urn:microsoft.com/office/officeart/2005/8/layout/radial4"/>
    <dgm:cxn modelId="{6B4C85B8-EAB8-463E-B759-84D9CE21E0E9}" type="presOf" srcId="{36061E90-63BB-466D-BDFE-9EADB115039E}" destId="{522117E9-8DA2-485F-8C36-0D037C5A7E0C}" srcOrd="0" destOrd="0" presId="urn:microsoft.com/office/officeart/2005/8/layout/radial4"/>
    <dgm:cxn modelId="{18BC1EF2-0262-4F19-8932-2E14AD15FC1E}" type="presOf" srcId="{A2C71AA5-F020-4081-8474-327060E84D3A}" destId="{0E7D18C8-FECF-478E-97D9-4D801CAD8BFB}" srcOrd="0" destOrd="0" presId="urn:microsoft.com/office/officeart/2005/8/layout/radial4"/>
    <dgm:cxn modelId="{851A29F0-F6A3-4E28-8552-FE663E412703}" srcId="{7F65E25F-4244-4003-81FD-5206E280538D}" destId="{4E0631D4-E064-4F2E-A213-14B1646F1C1A}" srcOrd="0" destOrd="0" parTransId="{3DA0A98F-0A0A-4721-9DD8-F2D973A723FD}" sibTransId="{2BA04D57-E548-4226-9DCE-CD1465E5ED29}"/>
    <dgm:cxn modelId="{F011ACEE-B995-447A-877F-9A0B16106104}" srcId="{4E0631D4-E064-4F2E-A213-14B1646F1C1A}" destId="{A2C71AA5-F020-4081-8474-327060E84D3A}" srcOrd="3" destOrd="0" parTransId="{D5ABCBAC-0EC9-4050-97EA-D3D05139489B}" sibTransId="{92B084F7-5FCE-495E-9593-2740D62587A8}"/>
    <dgm:cxn modelId="{1C8E9A71-9130-4364-B27E-03BD4AF6DE99}" type="presOf" srcId="{EDB561B8-63A8-4BCF-B9A5-8F0C74FD8B76}" destId="{3F20D8FA-735B-4EB6-9E86-04B712FCACFB}" srcOrd="0" destOrd="0" presId="urn:microsoft.com/office/officeart/2005/8/layout/radial4"/>
    <dgm:cxn modelId="{F040652C-7D05-4921-BE4F-1ED706900E2E}" srcId="{4E0631D4-E064-4F2E-A213-14B1646F1C1A}" destId="{14046023-7D92-4E7A-B69D-2C961D83968A}" srcOrd="2" destOrd="0" parTransId="{4AE8F694-3A34-4DCD-AE63-55387D7B0058}" sibTransId="{F50A6DE9-3968-476A-8673-7EB46950FA29}"/>
    <dgm:cxn modelId="{FC6BB8DF-C338-4C9A-849E-5B23110A15DA}" srcId="{4E0631D4-E064-4F2E-A213-14B1646F1C1A}" destId="{EDB561B8-63A8-4BCF-B9A5-8F0C74FD8B76}" srcOrd="0" destOrd="0" parTransId="{D4621518-0FC9-46F9-9EC4-EE41981E9322}" sibTransId="{A457A355-CE7B-4578-9842-CF6EF998E5BF}"/>
    <dgm:cxn modelId="{A677DC7C-46D3-4C6C-BD62-3280E6B193E0}" type="presOf" srcId="{7F65E25F-4244-4003-81FD-5206E280538D}" destId="{476B4759-6DB0-4593-815B-7DEBB40EE436}" srcOrd="0" destOrd="0" presId="urn:microsoft.com/office/officeart/2005/8/layout/radial4"/>
    <dgm:cxn modelId="{170347B5-CD92-446E-A2E0-55DA8B2710DF}" type="presOf" srcId="{C4E15994-900F-4FBB-A577-4324C60F2519}" destId="{24B83B84-F1C0-4CB8-B161-EDAB9066CFEE}" srcOrd="0" destOrd="0" presId="urn:microsoft.com/office/officeart/2005/8/layout/radial4"/>
    <dgm:cxn modelId="{7D953E8A-8F9C-4F2D-B82E-5CAABD91764E}" type="presOf" srcId="{14046023-7D92-4E7A-B69D-2C961D83968A}" destId="{AF172072-1180-4000-B37B-54ECBFAF1EE7}" srcOrd="0" destOrd="0" presId="urn:microsoft.com/office/officeart/2005/8/layout/radial4"/>
    <dgm:cxn modelId="{E71237FA-68A2-4F17-A991-853F8FC36A55}" srcId="{4E0631D4-E064-4F2E-A213-14B1646F1C1A}" destId="{36061E90-63BB-466D-BDFE-9EADB115039E}" srcOrd="1" destOrd="0" parTransId="{C4E15994-900F-4FBB-A577-4324C60F2519}" sibTransId="{5B7A1CA2-2DA5-4EED-A8E6-1E2C38C0753F}"/>
    <dgm:cxn modelId="{DC4E5930-CC60-41C5-8000-A39A019710F4}" type="presParOf" srcId="{476B4759-6DB0-4593-815B-7DEBB40EE436}" destId="{C97BF1F9-9EBC-4A0A-8F96-DC33D0157B8D}" srcOrd="0" destOrd="0" presId="urn:microsoft.com/office/officeart/2005/8/layout/radial4"/>
    <dgm:cxn modelId="{817D8345-C93A-4BFD-B579-244BD3118F8E}" type="presParOf" srcId="{476B4759-6DB0-4593-815B-7DEBB40EE436}" destId="{0F41177E-B968-456C-90B1-867574B7FB5D}" srcOrd="1" destOrd="0" presId="urn:microsoft.com/office/officeart/2005/8/layout/radial4"/>
    <dgm:cxn modelId="{28A55CA7-8E50-469D-8B43-9694735C6279}" type="presParOf" srcId="{476B4759-6DB0-4593-815B-7DEBB40EE436}" destId="{3F20D8FA-735B-4EB6-9E86-04B712FCACFB}" srcOrd="2" destOrd="0" presId="urn:microsoft.com/office/officeart/2005/8/layout/radial4"/>
    <dgm:cxn modelId="{5D4BA365-8324-4087-AA04-F7F257E7FCC4}" type="presParOf" srcId="{476B4759-6DB0-4593-815B-7DEBB40EE436}" destId="{24B83B84-F1C0-4CB8-B161-EDAB9066CFEE}" srcOrd="3" destOrd="0" presId="urn:microsoft.com/office/officeart/2005/8/layout/radial4"/>
    <dgm:cxn modelId="{7874B497-9B4A-4636-AF17-68EABFDAAAAB}" type="presParOf" srcId="{476B4759-6DB0-4593-815B-7DEBB40EE436}" destId="{522117E9-8DA2-485F-8C36-0D037C5A7E0C}" srcOrd="4" destOrd="0" presId="urn:microsoft.com/office/officeart/2005/8/layout/radial4"/>
    <dgm:cxn modelId="{906D0F8F-AEED-4235-A492-C87E2DFB232E}" type="presParOf" srcId="{476B4759-6DB0-4593-815B-7DEBB40EE436}" destId="{A82D4864-1458-416C-B05F-C706607BD3E2}" srcOrd="5" destOrd="0" presId="urn:microsoft.com/office/officeart/2005/8/layout/radial4"/>
    <dgm:cxn modelId="{D41F8552-339B-4F10-9D4B-040AB638B729}" type="presParOf" srcId="{476B4759-6DB0-4593-815B-7DEBB40EE436}" destId="{AF172072-1180-4000-B37B-54ECBFAF1EE7}" srcOrd="6" destOrd="0" presId="urn:microsoft.com/office/officeart/2005/8/layout/radial4"/>
    <dgm:cxn modelId="{422481AF-2186-46F8-BCD3-3313A70F572B}" type="presParOf" srcId="{476B4759-6DB0-4593-815B-7DEBB40EE436}" destId="{64236309-C1EF-4520-B585-C6492C5050E2}" srcOrd="7" destOrd="0" presId="urn:microsoft.com/office/officeart/2005/8/layout/radial4"/>
    <dgm:cxn modelId="{349CEC7E-EF78-457B-92FA-ABFAF68226A5}" type="presParOf" srcId="{476B4759-6DB0-4593-815B-7DEBB40EE436}" destId="{0E7D18C8-FECF-478E-97D9-4D801CAD8BFB}"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ED97E27-0D1C-4BE0-97E5-DDF8DCA068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98898864-BCC7-4F54-A2B4-01A311519ACD}">
      <dgm:prSet/>
      <dgm:spPr/>
      <dgm:t>
        <a:bodyPr/>
        <a:lstStyle/>
        <a:p>
          <a:pPr rtl="0"/>
          <a:r>
            <a:rPr lang="tr-TR" dirty="0" smtClean="0"/>
            <a:t>Yüklenme, usulüne uygun olarak düzenlenmiş sözleşme esaslarına veya kanun hükmüne dayanılarak:</a:t>
          </a:r>
          <a:endParaRPr lang="tr-TR" dirty="0"/>
        </a:p>
      </dgm:t>
    </dgm:pt>
    <dgm:pt modelId="{29ED3987-5801-4FBA-AC84-72E6A5E95CA7}" type="parTrans" cxnId="{21BDF02B-CD12-4465-B147-5348733044DD}">
      <dgm:prSet/>
      <dgm:spPr/>
      <dgm:t>
        <a:bodyPr/>
        <a:lstStyle/>
        <a:p>
          <a:endParaRPr lang="tr-TR"/>
        </a:p>
      </dgm:t>
    </dgm:pt>
    <dgm:pt modelId="{958A2273-BFC4-4600-8ACA-FB1CA74BEFD0}" type="sibTrans" cxnId="{21BDF02B-CD12-4465-B147-5348733044DD}">
      <dgm:prSet/>
      <dgm:spPr/>
      <dgm:t>
        <a:bodyPr/>
        <a:lstStyle/>
        <a:p>
          <a:endParaRPr lang="tr-TR"/>
        </a:p>
      </dgm:t>
    </dgm:pt>
    <dgm:pt modelId="{907F0FEB-C0AF-414A-9430-0D4E4CDE924C}">
      <dgm:prSet/>
      <dgm:spPr/>
      <dgm:t>
        <a:bodyPr/>
        <a:lstStyle/>
        <a:p>
          <a:pPr rtl="0"/>
          <a:r>
            <a:rPr lang="tr-TR" dirty="0" smtClean="0"/>
            <a:t>Mal veya hizmet alınması karşılığında geleceğe yönelik bir ödeme yükümlülüğüne girilmesidir. </a:t>
          </a:r>
          <a:r>
            <a:rPr lang="tr-TR" b="1" dirty="0" smtClean="0"/>
            <a:t>     </a:t>
          </a:r>
          <a:endParaRPr lang="tr-TR" dirty="0"/>
        </a:p>
      </dgm:t>
    </dgm:pt>
    <dgm:pt modelId="{57FC967A-BABD-4E7B-970A-0E73CA4E7BCC}" type="parTrans" cxnId="{3E884D09-3EF8-4BA1-9F0F-3EF21434F9B2}">
      <dgm:prSet/>
      <dgm:spPr/>
      <dgm:t>
        <a:bodyPr/>
        <a:lstStyle/>
        <a:p>
          <a:endParaRPr lang="tr-TR"/>
        </a:p>
      </dgm:t>
    </dgm:pt>
    <dgm:pt modelId="{964178EB-F5D0-42C0-BB02-6373F613D980}" type="sibTrans" cxnId="{3E884D09-3EF8-4BA1-9F0F-3EF21434F9B2}">
      <dgm:prSet/>
      <dgm:spPr/>
      <dgm:t>
        <a:bodyPr/>
        <a:lstStyle/>
        <a:p>
          <a:endParaRPr lang="tr-TR"/>
        </a:p>
      </dgm:t>
    </dgm:pt>
    <dgm:pt modelId="{D6624190-FD01-47D7-914B-D2EBAD56620A}">
      <dgm:prSet/>
      <dgm:spPr/>
      <dgm:t>
        <a:bodyPr/>
        <a:lstStyle/>
        <a:p>
          <a:pPr rtl="0"/>
          <a:r>
            <a:rPr lang="tr-TR" dirty="0" smtClean="0"/>
            <a:t>Bütçede yeterli ödeneği bulunmayan işler için yüklenmeye girişilemez. </a:t>
          </a:r>
          <a:r>
            <a:rPr lang="tr-TR" b="1" dirty="0" smtClean="0"/>
            <a:t>      </a:t>
          </a:r>
          <a:endParaRPr lang="tr-TR" dirty="0"/>
        </a:p>
      </dgm:t>
    </dgm:pt>
    <dgm:pt modelId="{F304BE4F-B8EF-460E-9A4D-D479E507EFE6}" type="parTrans" cxnId="{49A197B6-AE3D-40D0-AE06-D18CB3636D75}">
      <dgm:prSet/>
      <dgm:spPr/>
      <dgm:t>
        <a:bodyPr/>
        <a:lstStyle/>
        <a:p>
          <a:endParaRPr lang="tr-TR"/>
        </a:p>
      </dgm:t>
    </dgm:pt>
    <dgm:pt modelId="{4052D69C-3BAB-4175-BD64-F49B9B16F1F9}" type="sibTrans" cxnId="{49A197B6-AE3D-40D0-AE06-D18CB3636D75}">
      <dgm:prSet/>
      <dgm:spPr/>
      <dgm:t>
        <a:bodyPr/>
        <a:lstStyle/>
        <a:p>
          <a:endParaRPr lang="tr-TR"/>
        </a:p>
      </dgm:t>
    </dgm:pt>
    <dgm:pt modelId="{CF980052-2E1D-480B-B60A-16FF7C6B3D85}">
      <dgm:prSet/>
      <dgm:spPr/>
      <dgm:t>
        <a:bodyPr/>
        <a:lstStyle/>
        <a:p>
          <a:pPr rtl="0"/>
          <a:r>
            <a:rPr lang="tr-TR" dirty="0" smtClean="0"/>
            <a:t>İş yaptırılması,</a:t>
          </a:r>
          <a:endParaRPr lang="tr-TR" dirty="0"/>
        </a:p>
      </dgm:t>
    </dgm:pt>
    <dgm:pt modelId="{9B6F14DD-4A56-4811-9634-9DC0DF42FA10}" type="parTrans" cxnId="{F160783B-5A03-41A7-B8FA-FEFF4A0F4A52}">
      <dgm:prSet/>
      <dgm:spPr/>
    </dgm:pt>
    <dgm:pt modelId="{A428A231-DF40-4C38-AD78-E584EC0DA90B}" type="sibTrans" cxnId="{F160783B-5A03-41A7-B8FA-FEFF4A0F4A52}">
      <dgm:prSet/>
      <dgm:spPr/>
    </dgm:pt>
    <dgm:pt modelId="{A7589767-C46C-4CB1-95EC-5841B6F6E8C3}" type="pres">
      <dgm:prSet presAssocID="{BED97E27-0D1C-4BE0-97E5-DDF8DCA06859}" presName="linear" presStyleCnt="0">
        <dgm:presLayoutVars>
          <dgm:animLvl val="lvl"/>
          <dgm:resizeHandles val="exact"/>
        </dgm:presLayoutVars>
      </dgm:prSet>
      <dgm:spPr/>
      <dgm:t>
        <a:bodyPr/>
        <a:lstStyle/>
        <a:p>
          <a:endParaRPr lang="en-US"/>
        </a:p>
      </dgm:t>
    </dgm:pt>
    <dgm:pt modelId="{08FEFA62-3047-4F1A-9EB5-569A922E8443}" type="pres">
      <dgm:prSet presAssocID="{98898864-BCC7-4F54-A2B4-01A311519ACD}" presName="parentText" presStyleLbl="node1" presStyleIdx="0" presStyleCnt="2">
        <dgm:presLayoutVars>
          <dgm:chMax val="0"/>
          <dgm:bulletEnabled val="1"/>
        </dgm:presLayoutVars>
      </dgm:prSet>
      <dgm:spPr/>
      <dgm:t>
        <a:bodyPr/>
        <a:lstStyle/>
        <a:p>
          <a:endParaRPr lang="tr-TR"/>
        </a:p>
      </dgm:t>
    </dgm:pt>
    <dgm:pt modelId="{F90D3A14-9372-4B95-B27C-E8DCCA63F655}" type="pres">
      <dgm:prSet presAssocID="{98898864-BCC7-4F54-A2B4-01A311519ACD}" presName="childText" presStyleLbl="revTx" presStyleIdx="0" presStyleCnt="1">
        <dgm:presLayoutVars>
          <dgm:bulletEnabled val="1"/>
        </dgm:presLayoutVars>
      </dgm:prSet>
      <dgm:spPr/>
      <dgm:t>
        <a:bodyPr/>
        <a:lstStyle/>
        <a:p>
          <a:endParaRPr lang="en-US"/>
        </a:p>
      </dgm:t>
    </dgm:pt>
    <dgm:pt modelId="{0D3EAA78-335A-4071-B5F6-C3B577DB0E25}" type="pres">
      <dgm:prSet presAssocID="{D6624190-FD01-47D7-914B-D2EBAD56620A}" presName="parentText" presStyleLbl="node1" presStyleIdx="1" presStyleCnt="2">
        <dgm:presLayoutVars>
          <dgm:chMax val="0"/>
          <dgm:bulletEnabled val="1"/>
        </dgm:presLayoutVars>
      </dgm:prSet>
      <dgm:spPr/>
      <dgm:t>
        <a:bodyPr/>
        <a:lstStyle/>
        <a:p>
          <a:endParaRPr lang="en-US"/>
        </a:p>
      </dgm:t>
    </dgm:pt>
  </dgm:ptLst>
  <dgm:cxnLst>
    <dgm:cxn modelId="{3E884D09-3EF8-4BA1-9F0F-3EF21434F9B2}" srcId="{98898864-BCC7-4F54-A2B4-01A311519ACD}" destId="{907F0FEB-C0AF-414A-9430-0D4E4CDE924C}" srcOrd="1" destOrd="0" parTransId="{57FC967A-BABD-4E7B-970A-0E73CA4E7BCC}" sibTransId="{964178EB-F5D0-42C0-BB02-6373F613D980}"/>
    <dgm:cxn modelId="{70CDD414-1ACB-4B62-A4CB-7E5DA85AB432}" type="presOf" srcId="{907F0FEB-C0AF-414A-9430-0D4E4CDE924C}" destId="{F90D3A14-9372-4B95-B27C-E8DCCA63F655}" srcOrd="0" destOrd="1" presId="urn:microsoft.com/office/officeart/2005/8/layout/vList2"/>
    <dgm:cxn modelId="{F160783B-5A03-41A7-B8FA-FEFF4A0F4A52}" srcId="{98898864-BCC7-4F54-A2B4-01A311519ACD}" destId="{CF980052-2E1D-480B-B60A-16FF7C6B3D85}" srcOrd="0" destOrd="0" parTransId="{9B6F14DD-4A56-4811-9634-9DC0DF42FA10}" sibTransId="{A428A231-DF40-4C38-AD78-E584EC0DA90B}"/>
    <dgm:cxn modelId="{49A197B6-AE3D-40D0-AE06-D18CB3636D75}" srcId="{BED97E27-0D1C-4BE0-97E5-DDF8DCA06859}" destId="{D6624190-FD01-47D7-914B-D2EBAD56620A}" srcOrd="1" destOrd="0" parTransId="{F304BE4F-B8EF-460E-9A4D-D479E507EFE6}" sibTransId="{4052D69C-3BAB-4175-BD64-F49B9B16F1F9}"/>
    <dgm:cxn modelId="{E1DE6D32-15C5-46DC-8118-BAEA0FD6E2E1}" type="presOf" srcId="{CF980052-2E1D-480B-B60A-16FF7C6B3D85}" destId="{F90D3A14-9372-4B95-B27C-E8DCCA63F655}" srcOrd="0" destOrd="0" presId="urn:microsoft.com/office/officeart/2005/8/layout/vList2"/>
    <dgm:cxn modelId="{C4CDC90F-A51D-444D-8158-DED4B59F8638}" type="presOf" srcId="{D6624190-FD01-47D7-914B-D2EBAD56620A}" destId="{0D3EAA78-335A-4071-B5F6-C3B577DB0E25}" srcOrd="0" destOrd="0" presId="urn:microsoft.com/office/officeart/2005/8/layout/vList2"/>
    <dgm:cxn modelId="{21BDF02B-CD12-4465-B147-5348733044DD}" srcId="{BED97E27-0D1C-4BE0-97E5-DDF8DCA06859}" destId="{98898864-BCC7-4F54-A2B4-01A311519ACD}" srcOrd="0" destOrd="0" parTransId="{29ED3987-5801-4FBA-AC84-72E6A5E95CA7}" sibTransId="{958A2273-BFC4-4600-8ACA-FB1CA74BEFD0}"/>
    <dgm:cxn modelId="{D3F04084-F93A-4D4D-AA32-4E1D6AFC39F7}" type="presOf" srcId="{BED97E27-0D1C-4BE0-97E5-DDF8DCA06859}" destId="{A7589767-C46C-4CB1-95EC-5841B6F6E8C3}" srcOrd="0" destOrd="0" presId="urn:microsoft.com/office/officeart/2005/8/layout/vList2"/>
    <dgm:cxn modelId="{891D2365-1643-4BBA-831E-332935ADB241}" type="presOf" srcId="{98898864-BCC7-4F54-A2B4-01A311519ACD}" destId="{08FEFA62-3047-4F1A-9EB5-569A922E8443}" srcOrd="0" destOrd="0" presId="urn:microsoft.com/office/officeart/2005/8/layout/vList2"/>
    <dgm:cxn modelId="{D8C97C03-7FAE-4052-966F-D969F6D7DE47}" type="presParOf" srcId="{A7589767-C46C-4CB1-95EC-5841B6F6E8C3}" destId="{08FEFA62-3047-4F1A-9EB5-569A922E8443}" srcOrd="0" destOrd="0" presId="urn:microsoft.com/office/officeart/2005/8/layout/vList2"/>
    <dgm:cxn modelId="{93B10AAA-4A66-4383-A1F5-F2F39B23F730}" type="presParOf" srcId="{A7589767-C46C-4CB1-95EC-5841B6F6E8C3}" destId="{F90D3A14-9372-4B95-B27C-E8DCCA63F655}" srcOrd="1" destOrd="0" presId="urn:microsoft.com/office/officeart/2005/8/layout/vList2"/>
    <dgm:cxn modelId="{CB4DC525-300E-4FDF-86E0-B0F0ED9DCF0E}" type="presParOf" srcId="{A7589767-C46C-4CB1-95EC-5841B6F6E8C3}" destId="{0D3EAA78-335A-4071-B5F6-C3B577DB0E2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E17284F-7182-46BE-827A-31408F3B00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90B2F68-1EBB-4C59-9EC2-A4CBF53CAEAC}">
      <dgm:prSet/>
      <dgm:spPr/>
      <dgm:t>
        <a:bodyPr/>
        <a:lstStyle/>
        <a:p>
          <a:pPr rtl="0"/>
          <a:r>
            <a:rPr lang="tr-TR" smtClean="0"/>
            <a:t>Yüklenme süresi malî yılla sınırlıdır. </a:t>
          </a:r>
          <a:endParaRPr lang="tr-TR"/>
        </a:p>
      </dgm:t>
    </dgm:pt>
    <dgm:pt modelId="{6DA27562-C3FC-4D33-943C-742E9F982397}" type="parTrans" cxnId="{283BCD41-197D-47E5-990B-BE889EBAB675}">
      <dgm:prSet/>
      <dgm:spPr/>
      <dgm:t>
        <a:bodyPr/>
        <a:lstStyle/>
        <a:p>
          <a:endParaRPr lang="tr-TR"/>
        </a:p>
      </dgm:t>
    </dgm:pt>
    <dgm:pt modelId="{7B6F403A-C124-496B-AD5B-35395D3BD33E}" type="sibTrans" cxnId="{283BCD41-197D-47E5-990B-BE889EBAB675}">
      <dgm:prSet/>
      <dgm:spPr/>
      <dgm:t>
        <a:bodyPr/>
        <a:lstStyle/>
        <a:p>
          <a:endParaRPr lang="tr-TR"/>
        </a:p>
      </dgm:t>
    </dgm:pt>
    <dgm:pt modelId="{177DA401-E558-4853-879F-BB4BADFA359E}">
      <dgm:prSet custT="1"/>
      <dgm:spPr/>
      <dgm:t>
        <a:bodyPr/>
        <a:lstStyle/>
        <a:p>
          <a:pPr algn="just" rtl="0">
            <a:spcBef>
              <a:spcPts val="2400"/>
            </a:spcBef>
            <a:spcAft>
              <a:spcPts val="2400"/>
            </a:spcAft>
          </a:pPr>
          <a:r>
            <a:rPr lang="tr-TR" sz="3200" dirty="0" smtClean="0"/>
            <a:t>Harcama yetkilileri, tahsis edilen ödenekler dahilinde yüklenmeye girebilirler.</a:t>
          </a:r>
          <a:endParaRPr lang="tr-TR" sz="3200" dirty="0"/>
        </a:p>
      </dgm:t>
    </dgm:pt>
    <dgm:pt modelId="{C3E8CD15-B889-4456-9ACF-E32AF89DD04C}" type="parTrans" cxnId="{E8581347-3079-464C-977A-534CEC1412FC}">
      <dgm:prSet/>
      <dgm:spPr/>
      <dgm:t>
        <a:bodyPr/>
        <a:lstStyle/>
        <a:p>
          <a:endParaRPr lang="tr-TR"/>
        </a:p>
      </dgm:t>
    </dgm:pt>
    <dgm:pt modelId="{1432C68A-0548-4559-9F48-52BDF05F419C}" type="sibTrans" cxnId="{E8581347-3079-464C-977A-534CEC1412FC}">
      <dgm:prSet/>
      <dgm:spPr/>
      <dgm:t>
        <a:bodyPr/>
        <a:lstStyle/>
        <a:p>
          <a:endParaRPr lang="tr-TR"/>
        </a:p>
      </dgm:t>
    </dgm:pt>
    <dgm:pt modelId="{3A2A4D91-D87C-4B27-B516-BB01219D1648}">
      <dgm:prSet custT="1"/>
      <dgm:spPr/>
      <dgm:t>
        <a:bodyPr/>
        <a:lstStyle/>
        <a:p>
          <a:pPr algn="just" rtl="0">
            <a:spcBef>
              <a:spcPts val="2400"/>
            </a:spcBef>
            <a:spcAft>
              <a:spcPts val="2400"/>
            </a:spcAft>
          </a:pPr>
          <a:r>
            <a:rPr lang="tr-TR" sz="3200" dirty="0" smtClean="0"/>
            <a:t>Yüklenmeye girişilen tutara ait ödenekler saklı tutulur; başka iş yaptırılması, mal veya hizmet alınması için kullanılamaz.    </a:t>
          </a:r>
          <a:endParaRPr lang="tr-TR" sz="3200" dirty="0"/>
        </a:p>
      </dgm:t>
    </dgm:pt>
    <dgm:pt modelId="{EB15772D-4F32-4762-9A34-D7FFCF8E6D30}" type="parTrans" cxnId="{8935D4FF-40AB-4599-B9DA-7DC4CB7F215E}">
      <dgm:prSet/>
      <dgm:spPr/>
      <dgm:t>
        <a:bodyPr/>
        <a:lstStyle/>
        <a:p>
          <a:endParaRPr lang="tr-TR"/>
        </a:p>
      </dgm:t>
    </dgm:pt>
    <dgm:pt modelId="{D0319E84-D139-4113-9F0D-6B2149A0A125}" type="sibTrans" cxnId="{8935D4FF-40AB-4599-B9DA-7DC4CB7F215E}">
      <dgm:prSet/>
      <dgm:spPr/>
      <dgm:t>
        <a:bodyPr/>
        <a:lstStyle/>
        <a:p>
          <a:endParaRPr lang="tr-TR"/>
        </a:p>
      </dgm:t>
    </dgm:pt>
    <dgm:pt modelId="{FF8B1D67-6A2D-45E3-8D67-F4DCFDC8D770}" type="pres">
      <dgm:prSet presAssocID="{4E17284F-7182-46BE-827A-31408F3B008B}" presName="linear" presStyleCnt="0">
        <dgm:presLayoutVars>
          <dgm:animLvl val="lvl"/>
          <dgm:resizeHandles val="exact"/>
        </dgm:presLayoutVars>
      </dgm:prSet>
      <dgm:spPr/>
      <dgm:t>
        <a:bodyPr/>
        <a:lstStyle/>
        <a:p>
          <a:endParaRPr lang="en-US"/>
        </a:p>
      </dgm:t>
    </dgm:pt>
    <dgm:pt modelId="{A4E21174-7934-403D-B6B1-2E670E09554F}" type="pres">
      <dgm:prSet presAssocID="{790B2F68-1EBB-4C59-9EC2-A4CBF53CAEAC}" presName="parentText" presStyleLbl="node1" presStyleIdx="0" presStyleCnt="1">
        <dgm:presLayoutVars>
          <dgm:chMax val="0"/>
          <dgm:bulletEnabled val="1"/>
        </dgm:presLayoutVars>
      </dgm:prSet>
      <dgm:spPr/>
      <dgm:t>
        <a:bodyPr/>
        <a:lstStyle/>
        <a:p>
          <a:endParaRPr lang="en-US"/>
        </a:p>
      </dgm:t>
    </dgm:pt>
    <dgm:pt modelId="{1AB7AC8E-C8A3-4CEE-88D4-E3EB09F07153}" type="pres">
      <dgm:prSet presAssocID="{790B2F68-1EBB-4C59-9EC2-A4CBF53CAEAC}" presName="childText" presStyleLbl="revTx" presStyleIdx="0" presStyleCnt="1">
        <dgm:presLayoutVars>
          <dgm:bulletEnabled val="1"/>
        </dgm:presLayoutVars>
      </dgm:prSet>
      <dgm:spPr/>
      <dgm:t>
        <a:bodyPr/>
        <a:lstStyle/>
        <a:p>
          <a:endParaRPr lang="tr-TR"/>
        </a:p>
      </dgm:t>
    </dgm:pt>
  </dgm:ptLst>
  <dgm:cxnLst>
    <dgm:cxn modelId="{283BCD41-197D-47E5-990B-BE889EBAB675}" srcId="{4E17284F-7182-46BE-827A-31408F3B008B}" destId="{790B2F68-1EBB-4C59-9EC2-A4CBF53CAEAC}" srcOrd="0" destOrd="0" parTransId="{6DA27562-C3FC-4D33-943C-742E9F982397}" sibTransId="{7B6F403A-C124-496B-AD5B-35395D3BD33E}"/>
    <dgm:cxn modelId="{E8581347-3079-464C-977A-534CEC1412FC}" srcId="{790B2F68-1EBB-4C59-9EC2-A4CBF53CAEAC}" destId="{177DA401-E558-4853-879F-BB4BADFA359E}" srcOrd="0" destOrd="0" parTransId="{C3E8CD15-B889-4456-9ACF-E32AF89DD04C}" sibTransId="{1432C68A-0548-4559-9F48-52BDF05F419C}"/>
    <dgm:cxn modelId="{8935D4FF-40AB-4599-B9DA-7DC4CB7F215E}" srcId="{790B2F68-1EBB-4C59-9EC2-A4CBF53CAEAC}" destId="{3A2A4D91-D87C-4B27-B516-BB01219D1648}" srcOrd="1" destOrd="0" parTransId="{EB15772D-4F32-4762-9A34-D7FFCF8E6D30}" sibTransId="{D0319E84-D139-4113-9F0D-6B2149A0A125}"/>
    <dgm:cxn modelId="{430793B5-9783-48D2-99F5-76DF3D6A8B44}" type="presOf" srcId="{3A2A4D91-D87C-4B27-B516-BB01219D1648}" destId="{1AB7AC8E-C8A3-4CEE-88D4-E3EB09F07153}" srcOrd="0" destOrd="1" presId="urn:microsoft.com/office/officeart/2005/8/layout/vList2"/>
    <dgm:cxn modelId="{F190D3EC-D89A-4760-B9F1-E28C845C0DF6}" type="presOf" srcId="{790B2F68-1EBB-4C59-9EC2-A4CBF53CAEAC}" destId="{A4E21174-7934-403D-B6B1-2E670E09554F}" srcOrd="0" destOrd="0" presId="urn:microsoft.com/office/officeart/2005/8/layout/vList2"/>
    <dgm:cxn modelId="{C5FF5946-6037-447F-83B9-844B6A86C2FB}" type="presOf" srcId="{4E17284F-7182-46BE-827A-31408F3B008B}" destId="{FF8B1D67-6A2D-45E3-8D67-F4DCFDC8D770}" srcOrd="0" destOrd="0" presId="urn:microsoft.com/office/officeart/2005/8/layout/vList2"/>
    <dgm:cxn modelId="{8BFD74C7-EDDC-437C-BAD8-86C232D5B96C}" type="presOf" srcId="{177DA401-E558-4853-879F-BB4BADFA359E}" destId="{1AB7AC8E-C8A3-4CEE-88D4-E3EB09F07153}" srcOrd="0" destOrd="0" presId="urn:microsoft.com/office/officeart/2005/8/layout/vList2"/>
    <dgm:cxn modelId="{BD053C0A-05B3-4763-9BEE-7D26B8AD9301}" type="presParOf" srcId="{FF8B1D67-6A2D-45E3-8D67-F4DCFDC8D770}" destId="{A4E21174-7934-403D-B6B1-2E670E09554F}" srcOrd="0" destOrd="0" presId="urn:microsoft.com/office/officeart/2005/8/layout/vList2"/>
    <dgm:cxn modelId="{E1D2CF1C-2AC8-4204-A6D3-BDFC09C1752C}" type="presParOf" srcId="{FF8B1D67-6A2D-45E3-8D67-F4DCFDC8D770}" destId="{1AB7AC8E-C8A3-4CEE-88D4-E3EB09F0715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5FA99C3-6EED-4751-8B79-47E74234D32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9C577895-0DD1-4499-ABB9-5D91D8D83F57}">
      <dgm:prSet custT="1"/>
      <dgm:spPr>
        <a:solidFill>
          <a:schemeClr val="accent2">
            <a:lumMod val="40000"/>
            <a:lumOff val="60000"/>
          </a:schemeClr>
        </a:solidFill>
        <a:effectLst>
          <a:innerShdw blurRad="114300">
            <a:prstClr val="black"/>
          </a:innerShdw>
        </a:effectLst>
      </dgm:spPr>
      <dgm:t>
        <a:bodyPr/>
        <a:lstStyle/>
        <a:p>
          <a:pPr rtl="0"/>
          <a:r>
            <a:rPr lang="tr-TR" sz="2800" dirty="0" smtClean="0">
              <a:solidFill>
                <a:schemeClr val="tx1">
                  <a:lumMod val="95000"/>
                  <a:lumOff val="5000"/>
                </a:schemeClr>
              </a:solidFill>
            </a:rPr>
            <a:t>Niteliğinden dolayı malî yılla sınırlı tutulamayan ve sürekliliği bulunan aşağıdaki iş ve hizmetler için; </a:t>
          </a:r>
          <a:endParaRPr lang="tr-TR" sz="2800" dirty="0">
            <a:solidFill>
              <a:schemeClr val="tx1">
                <a:lumMod val="95000"/>
                <a:lumOff val="5000"/>
              </a:schemeClr>
            </a:solidFill>
          </a:endParaRPr>
        </a:p>
      </dgm:t>
    </dgm:pt>
    <dgm:pt modelId="{1D23EDBE-95B1-4F5E-AB4E-EFC7DD34BAA1}" type="parTrans" cxnId="{BE81AB2F-38D3-428E-81DC-6F3329A4B36A}">
      <dgm:prSet/>
      <dgm:spPr/>
      <dgm:t>
        <a:bodyPr/>
        <a:lstStyle/>
        <a:p>
          <a:endParaRPr lang="tr-TR"/>
        </a:p>
      </dgm:t>
    </dgm:pt>
    <dgm:pt modelId="{5184E64B-29BA-4CD8-90AA-78E58BCBC488}" type="sibTrans" cxnId="{BE81AB2F-38D3-428E-81DC-6F3329A4B36A}">
      <dgm:prSet/>
      <dgm:spPr/>
      <dgm:t>
        <a:bodyPr/>
        <a:lstStyle/>
        <a:p>
          <a:endParaRPr lang="tr-TR"/>
        </a:p>
      </dgm:t>
    </dgm:pt>
    <dgm:pt modelId="{C1A556F3-32FA-4ED8-918B-EE94B98D610C}">
      <dgm:prSet custT="1"/>
      <dgm:spPr>
        <a:solidFill>
          <a:schemeClr val="accent1">
            <a:lumMod val="60000"/>
            <a:lumOff val="40000"/>
          </a:schemeClr>
        </a:solidFill>
        <a:effectLst>
          <a:innerShdw blurRad="114300">
            <a:prstClr val="black"/>
          </a:innerShdw>
        </a:effectLst>
      </dgm:spPr>
      <dgm:t>
        <a:bodyPr/>
        <a:lstStyle/>
        <a:p>
          <a:pPr rtl="0"/>
          <a:r>
            <a:rPr lang="tr-TR" sz="2800" dirty="0" smtClean="0">
              <a:solidFill>
                <a:schemeClr val="tx1">
                  <a:lumMod val="95000"/>
                  <a:lumOff val="5000"/>
                </a:schemeClr>
              </a:solidFill>
            </a:rPr>
            <a:t>Her iş itibarıyla, bütçelerinde öngörülen ödeneklerin yüzde ellisini, izleyen yılın Haziran ayını geçmemek ve yüklenme süresi on iki ayı aşmamak üzere, ilgili üst yöneticinin onayıyla ertesi yıla geçen yüklenmelere girişilebilir:</a:t>
          </a:r>
          <a:endParaRPr lang="tr-TR" sz="2800" dirty="0">
            <a:solidFill>
              <a:schemeClr val="tx1">
                <a:lumMod val="95000"/>
                <a:lumOff val="5000"/>
              </a:schemeClr>
            </a:solidFill>
          </a:endParaRPr>
        </a:p>
      </dgm:t>
    </dgm:pt>
    <dgm:pt modelId="{EC6F1F8D-EC1B-48C9-B58B-F2ACA6744147}" type="parTrans" cxnId="{8A5D5F7C-F4EE-4151-BE03-18100CBC1210}">
      <dgm:prSet/>
      <dgm:spPr/>
      <dgm:t>
        <a:bodyPr/>
        <a:lstStyle/>
        <a:p>
          <a:endParaRPr lang="tr-TR"/>
        </a:p>
      </dgm:t>
    </dgm:pt>
    <dgm:pt modelId="{0D0C3382-31B2-4326-AB28-231E1FE3DC11}" type="sibTrans" cxnId="{8A5D5F7C-F4EE-4151-BE03-18100CBC1210}">
      <dgm:prSet/>
      <dgm:spPr/>
      <dgm:t>
        <a:bodyPr/>
        <a:lstStyle/>
        <a:p>
          <a:endParaRPr lang="tr-TR"/>
        </a:p>
      </dgm:t>
    </dgm:pt>
    <dgm:pt modelId="{A5859296-33BF-4D77-B15D-9A24243ACC4E}">
      <dgm:prSet custT="1"/>
      <dgm:spPr>
        <a:solidFill>
          <a:schemeClr val="accent2">
            <a:lumMod val="60000"/>
            <a:lumOff val="40000"/>
          </a:schemeClr>
        </a:solidFill>
        <a:effectLst>
          <a:innerShdw blurRad="114300">
            <a:prstClr val="black"/>
          </a:innerShdw>
        </a:effectLst>
      </dgm:spPr>
      <dgm:t>
        <a:bodyPr/>
        <a:lstStyle/>
        <a:p>
          <a:pPr rtl="0"/>
          <a:r>
            <a:rPr lang="tr-TR" sz="2800" dirty="0" smtClean="0">
              <a:solidFill>
                <a:schemeClr val="tx1">
                  <a:lumMod val="95000"/>
                  <a:lumOff val="5000"/>
                </a:schemeClr>
              </a:solidFill>
            </a:rPr>
            <a:t>(… Yiyecek, yakacak, akaryakıt ve madeni yağ ihtiyaçları temini ve korunması güç olan ilaç, aşı, serum ve tıbbi sarf malzemeleri süreli yayın alımı, taşıma, koruma ve güvenlik, temizlik ve yemek hizmetleri …)</a:t>
          </a:r>
          <a:endParaRPr lang="tr-TR" sz="2800" dirty="0">
            <a:solidFill>
              <a:schemeClr val="tx1">
                <a:lumMod val="95000"/>
                <a:lumOff val="5000"/>
              </a:schemeClr>
            </a:solidFill>
          </a:endParaRPr>
        </a:p>
      </dgm:t>
    </dgm:pt>
    <dgm:pt modelId="{05E6B6CB-6F6B-4074-982D-B4DA0ADA7BF3}" type="parTrans" cxnId="{0A274E4C-8939-4E42-A2E7-A32C49CDC012}">
      <dgm:prSet/>
      <dgm:spPr/>
      <dgm:t>
        <a:bodyPr/>
        <a:lstStyle/>
        <a:p>
          <a:endParaRPr lang="tr-TR"/>
        </a:p>
      </dgm:t>
    </dgm:pt>
    <dgm:pt modelId="{73E2BB1A-8AE7-41E5-AA9C-22226E615171}" type="sibTrans" cxnId="{0A274E4C-8939-4E42-A2E7-A32C49CDC012}">
      <dgm:prSet/>
      <dgm:spPr/>
      <dgm:t>
        <a:bodyPr/>
        <a:lstStyle/>
        <a:p>
          <a:endParaRPr lang="tr-TR"/>
        </a:p>
      </dgm:t>
    </dgm:pt>
    <dgm:pt modelId="{1C897F02-8C27-4201-A345-CB7D2544EBFD}" type="pres">
      <dgm:prSet presAssocID="{65FA99C3-6EED-4751-8B79-47E74234D324}" presName="linear" presStyleCnt="0">
        <dgm:presLayoutVars>
          <dgm:animLvl val="lvl"/>
          <dgm:resizeHandles val="exact"/>
        </dgm:presLayoutVars>
      </dgm:prSet>
      <dgm:spPr/>
      <dgm:t>
        <a:bodyPr/>
        <a:lstStyle/>
        <a:p>
          <a:endParaRPr lang="en-US"/>
        </a:p>
      </dgm:t>
    </dgm:pt>
    <dgm:pt modelId="{21727C4E-B02D-4084-B53C-C365FB3F90BC}" type="pres">
      <dgm:prSet presAssocID="{9C577895-0DD1-4499-ABB9-5D91D8D83F57}" presName="parentText" presStyleLbl="node1" presStyleIdx="0" presStyleCnt="3">
        <dgm:presLayoutVars>
          <dgm:chMax val="0"/>
          <dgm:bulletEnabled val="1"/>
        </dgm:presLayoutVars>
      </dgm:prSet>
      <dgm:spPr/>
      <dgm:t>
        <a:bodyPr/>
        <a:lstStyle/>
        <a:p>
          <a:endParaRPr lang="en-US"/>
        </a:p>
      </dgm:t>
    </dgm:pt>
    <dgm:pt modelId="{7CBF9A98-23CC-43B2-9A33-7680EBB2C044}" type="pres">
      <dgm:prSet presAssocID="{5184E64B-29BA-4CD8-90AA-78E58BCBC488}" presName="spacer" presStyleCnt="0"/>
      <dgm:spPr/>
    </dgm:pt>
    <dgm:pt modelId="{0C5D17E4-CF39-459E-8406-05D567F2A349}" type="pres">
      <dgm:prSet presAssocID="{C1A556F3-32FA-4ED8-918B-EE94B98D610C}" presName="parentText" presStyleLbl="node1" presStyleIdx="1" presStyleCnt="3">
        <dgm:presLayoutVars>
          <dgm:chMax val="0"/>
          <dgm:bulletEnabled val="1"/>
        </dgm:presLayoutVars>
      </dgm:prSet>
      <dgm:spPr/>
      <dgm:t>
        <a:bodyPr/>
        <a:lstStyle/>
        <a:p>
          <a:endParaRPr lang="en-US"/>
        </a:p>
      </dgm:t>
    </dgm:pt>
    <dgm:pt modelId="{A7CFBAEC-1DB4-4AB3-AFFD-6CB3B9B7C1BB}" type="pres">
      <dgm:prSet presAssocID="{0D0C3382-31B2-4326-AB28-231E1FE3DC11}" presName="spacer" presStyleCnt="0"/>
      <dgm:spPr/>
    </dgm:pt>
    <dgm:pt modelId="{1F8A2BDA-1CB3-433D-823C-F51A6C4D27E6}" type="pres">
      <dgm:prSet presAssocID="{A5859296-33BF-4D77-B15D-9A24243ACC4E}" presName="parentText" presStyleLbl="node1" presStyleIdx="2" presStyleCnt="3" custLinFactY="-70" custLinFactNeighborY="-100000">
        <dgm:presLayoutVars>
          <dgm:chMax val="0"/>
          <dgm:bulletEnabled val="1"/>
        </dgm:presLayoutVars>
      </dgm:prSet>
      <dgm:spPr/>
      <dgm:t>
        <a:bodyPr/>
        <a:lstStyle/>
        <a:p>
          <a:endParaRPr lang="en-US"/>
        </a:p>
      </dgm:t>
    </dgm:pt>
  </dgm:ptLst>
  <dgm:cxnLst>
    <dgm:cxn modelId="{8A5D5F7C-F4EE-4151-BE03-18100CBC1210}" srcId="{65FA99C3-6EED-4751-8B79-47E74234D324}" destId="{C1A556F3-32FA-4ED8-918B-EE94B98D610C}" srcOrd="1" destOrd="0" parTransId="{EC6F1F8D-EC1B-48C9-B58B-F2ACA6744147}" sibTransId="{0D0C3382-31B2-4326-AB28-231E1FE3DC11}"/>
    <dgm:cxn modelId="{BE81AB2F-38D3-428E-81DC-6F3329A4B36A}" srcId="{65FA99C3-6EED-4751-8B79-47E74234D324}" destId="{9C577895-0DD1-4499-ABB9-5D91D8D83F57}" srcOrd="0" destOrd="0" parTransId="{1D23EDBE-95B1-4F5E-AB4E-EFC7DD34BAA1}" sibTransId="{5184E64B-29BA-4CD8-90AA-78E58BCBC488}"/>
    <dgm:cxn modelId="{2B33A6F4-C73C-4437-84B7-BDCAC46C7548}" type="presOf" srcId="{C1A556F3-32FA-4ED8-918B-EE94B98D610C}" destId="{0C5D17E4-CF39-459E-8406-05D567F2A349}" srcOrd="0" destOrd="0" presId="urn:microsoft.com/office/officeart/2005/8/layout/vList2"/>
    <dgm:cxn modelId="{F0761AE1-5BF0-4074-A552-71201E5D45A5}" type="presOf" srcId="{9C577895-0DD1-4499-ABB9-5D91D8D83F57}" destId="{21727C4E-B02D-4084-B53C-C365FB3F90BC}" srcOrd="0" destOrd="0" presId="urn:microsoft.com/office/officeart/2005/8/layout/vList2"/>
    <dgm:cxn modelId="{0A274E4C-8939-4E42-A2E7-A32C49CDC012}" srcId="{65FA99C3-6EED-4751-8B79-47E74234D324}" destId="{A5859296-33BF-4D77-B15D-9A24243ACC4E}" srcOrd="2" destOrd="0" parTransId="{05E6B6CB-6F6B-4074-982D-B4DA0ADA7BF3}" sibTransId="{73E2BB1A-8AE7-41E5-AA9C-22226E615171}"/>
    <dgm:cxn modelId="{3CC5217A-25AE-4293-88D2-3B8CBF1172E2}" type="presOf" srcId="{65FA99C3-6EED-4751-8B79-47E74234D324}" destId="{1C897F02-8C27-4201-A345-CB7D2544EBFD}" srcOrd="0" destOrd="0" presId="urn:microsoft.com/office/officeart/2005/8/layout/vList2"/>
    <dgm:cxn modelId="{843E81FC-4452-468F-9A41-1C1EB4DBE893}" type="presOf" srcId="{A5859296-33BF-4D77-B15D-9A24243ACC4E}" destId="{1F8A2BDA-1CB3-433D-823C-F51A6C4D27E6}" srcOrd="0" destOrd="0" presId="urn:microsoft.com/office/officeart/2005/8/layout/vList2"/>
    <dgm:cxn modelId="{1E5A6837-9111-4C63-8866-E4B86EAEAD97}" type="presParOf" srcId="{1C897F02-8C27-4201-A345-CB7D2544EBFD}" destId="{21727C4E-B02D-4084-B53C-C365FB3F90BC}" srcOrd="0" destOrd="0" presId="urn:microsoft.com/office/officeart/2005/8/layout/vList2"/>
    <dgm:cxn modelId="{281293D6-CDDD-4111-9410-22A0096DB10F}" type="presParOf" srcId="{1C897F02-8C27-4201-A345-CB7D2544EBFD}" destId="{7CBF9A98-23CC-43B2-9A33-7680EBB2C044}" srcOrd="1" destOrd="0" presId="urn:microsoft.com/office/officeart/2005/8/layout/vList2"/>
    <dgm:cxn modelId="{E213AA27-9975-41ED-A27D-C9633854729F}" type="presParOf" srcId="{1C897F02-8C27-4201-A345-CB7D2544EBFD}" destId="{0C5D17E4-CF39-459E-8406-05D567F2A349}" srcOrd="2" destOrd="0" presId="urn:microsoft.com/office/officeart/2005/8/layout/vList2"/>
    <dgm:cxn modelId="{13A9279D-2EF9-4F87-9A97-01DED39EC26D}" type="presParOf" srcId="{1C897F02-8C27-4201-A345-CB7D2544EBFD}" destId="{A7CFBAEC-1DB4-4AB3-AFFD-6CB3B9B7C1BB}" srcOrd="3" destOrd="0" presId="urn:microsoft.com/office/officeart/2005/8/layout/vList2"/>
    <dgm:cxn modelId="{4740983E-DC43-40BC-8FFB-11435F03CB70}" type="presParOf" srcId="{1C897F02-8C27-4201-A345-CB7D2544EBFD}" destId="{1F8A2BDA-1CB3-433D-823C-F51A6C4D27E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B927170-FFB8-4816-A93A-A01F39539CD0}" type="doc">
      <dgm:prSet loTypeId="urn:microsoft.com/office/officeart/2005/8/layout/target3" loCatId="relationship" qsTypeId="urn:microsoft.com/office/officeart/2005/8/quickstyle/simple2" qsCatId="simple" csTypeId="urn:microsoft.com/office/officeart/2005/8/colors/accent0_3" csCatId="mainScheme" phldr="1"/>
      <dgm:spPr/>
      <dgm:t>
        <a:bodyPr/>
        <a:lstStyle/>
        <a:p>
          <a:endParaRPr lang="tr-TR"/>
        </a:p>
      </dgm:t>
    </dgm:pt>
    <dgm:pt modelId="{22F6D905-B499-494F-A747-5006206C3308}">
      <dgm:prSet/>
      <dgm:spPr>
        <a:solidFill>
          <a:schemeClr val="accent1">
            <a:lumMod val="40000"/>
            <a:lumOff val="60000"/>
          </a:schemeClr>
        </a:solidFill>
      </dgm:spPr>
      <dgm:t>
        <a:bodyPr/>
        <a:lstStyle/>
        <a:p>
          <a:pPr rtl="0"/>
          <a:r>
            <a:rPr lang="tr-TR" dirty="0" smtClean="0"/>
            <a:t>Merkezî yönetim kapsamındaki kamu idareleri, bir malî yıl içinde tamamlanması mümkün olmayan yatırım projeleri için gelecek yıllara yaygın yüklenmeye girişebilir.</a:t>
          </a:r>
          <a:endParaRPr lang="tr-TR" dirty="0"/>
        </a:p>
      </dgm:t>
    </dgm:pt>
    <dgm:pt modelId="{64585A8C-FDF9-4D5C-9C82-68B7BA55B537}" type="parTrans" cxnId="{C3DBD798-F229-484B-93FC-71256F165BD9}">
      <dgm:prSet/>
      <dgm:spPr/>
      <dgm:t>
        <a:bodyPr/>
        <a:lstStyle/>
        <a:p>
          <a:endParaRPr lang="tr-TR"/>
        </a:p>
      </dgm:t>
    </dgm:pt>
    <dgm:pt modelId="{8EEFFC7C-A50C-460B-9D9F-50DA888A69ED}" type="sibTrans" cxnId="{C3DBD798-F229-484B-93FC-71256F165BD9}">
      <dgm:prSet/>
      <dgm:spPr/>
      <dgm:t>
        <a:bodyPr/>
        <a:lstStyle/>
        <a:p>
          <a:endParaRPr lang="tr-TR"/>
        </a:p>
      </dgm:t>
    </dgm:pt>
    <dgm:pt modelId="{68A6EE08-452A-4BB8-B5A0-2751892E45A1}">
      <dgm:prSet/>
      <dgm:spPr>
        <a:solidFill>
          <a:schemeClr val="accent1">
            <a:lumMod val="20000"/>
            <a:lumOff val="80000"/>
          </a:schemeClr>
        </a:solidFill>
      </dgm:spPr>
      <dgm:t>
        <a:bodyPr/>
        <a:lstStyle/>
        <a:p>
          <a:pPr rtl="0"/>
          <a:r>
            <a:rPr lang="tr-TR" dirty="0" smtClean="0">
              <a:solidFill>
                <a:schemeClr val="tx1">
                  <a:lumMod val="95000"/>
                  <a:lumOff val="5000"/>
                </a:schemeClr>
              </a:solidFill>
            </a:rPr>
            <a:t>Yılı bütçesinde ödeneği bulunması ve merkezî yönetim kapsamındaki idareler için Maliye Bakanlığının uygun görüşünün alınması kaydıyla; satın alma suretiyle edinilmesi ekonomik olmayan her türlü makine-teçhizat, cihazlar ve taşıtlar ile hava ambulansı ve yangınla mücadele amacıyla hava ve deniz araçlarının kiralanması veya finansal kiralama suretiyle temini; temizlik, yemek, koruma ve güvenlik ile personel taşıma hizmetleri,…..</a:t>
          </a:r>
          <a:endParaRPr lang="tr-TR" dirty="0">
            <a:solidFill>
              <a:schemeClr val="tx1">
                <a:lumMod val="95000"/>
                <a:lumOff val="5000"/>
              </a:schemeClr>
            </a:solidFill>
          </a:endParaRPr>
        </a:p>
      </dgm:t>
    </dgm:pt>
    <dgm:pt modelId="{868671E5-9223-4A0C-AD9A-4594EF0F70B2}" type="parTrans" cxnId="{E3C7D87D-9900-41F0-8301-DCD55DD8682A}">
      <dgm:prSet/>
      <dgm:spPr/>
      <dgm:t>
        <a:bodyPr/>
        <a:lstStyle/>
        <a:p>
          <a:endParaRPr lang="tr-TR"/>
        </a:p>
      </dgm:t>
    </dgm:pt>
    <dgm:pt modelId="{EB22E786-A10B-4DF2-B0BA-78D9ECCC0244}" type="sibTrans" cxnId="{E3C7D87D-9900-41F0-8301-DCD55DD8682A}">
      <dgm:prSet/>
      <dgm:spPr/>
      <dgm:t>
        <a:bodyPr/>
        <a:lstStyle/>
        <a:p>
          <a:endParaRPr lang="tr-TR"/>
        </a:p>
      </dgm:t>
    </dgm:pt>
    <dgm:pt modelId="{550D2AB5-3342-464C-B178-C196CFC8E726}" type="pres">
      <dgm:prSet presAssocID="{4B927170-FFB8-4816-A93A-A01F39539CD0}" presName="Name0" presStyleCnt="0">
        <dgm:presLayoutVars>
          <dgm:chMax val="7"/>
          <dgm:dir/>
          <dgm:animLvl val="lvl"/>
          <dgm:resizeHandles val="exact"/>
        </dgm:presLayoutVars>
      </dgm:prSet>
      <dgm:spPr/>
      <dgm:t>
        <a:bodyPr/>
        <a:lstStyle/>
        <a:p>
          <a:endParaRPr lang="en-US"/>
        </a:p>
      </dgm:t>
    </dgm:pt>
    <dgm:pt modelId="{70F54519-0AC3-42D5-B087-21C32E91C91D}" type="pres">
      <dgm:prSet presAssocID="{22F6D905-B499-494F-A747-5006206C3308}" presName="circle1" presStyleLbl="node1" presStyleIdx="0" presStyleCnt="2"/>
      <dgm:spPr>
        <a:solidFill>
          <a:schemeClr val="accent1">
            <a:lumMod val="75000"/>
          </a:schemeClr>
        </a:solidFill>
      </dgm:spPr>
      <dgm:t>
        <a:bodyPr/>
        <a:lstStyle/>
        <a:p>
          <a:endParaRPr lang="en-US"/>
        </a:p>
      </dgm:t>
    </dgm:pt>
    <dgm:pt modelId="{16CFA7E4-4079-43A6-B56A-109B353D7B93}" type="pres">
      <dgm:prSet presAssocID="{22F6D905-B499-494F-A747-5006206C3308}" presName="space" presStyleCnt="0"/>
      <dgm:spPr/>
    </dgm:pt>
    <dgm:pt modelId="{9AD5750E-A4F5-4C6D-A90E-993839219590}" type="pres">
      <dgm:prSet presAssocID="{22F6D905-B499-494F-A747-5006206C3308}" presName="rect1" presStyleLbl="alignAcc1" presStyleIdx="0" presStyleCnt="2"/>
      <dgm:spPr/>
      <dgm:t>
        <a:bodyPr/>
        <a:lstStyle/>
        <a:p>
          <a:endParaRPr lang="en-US"/>
        </a:p>
      </dgm:t>
    </dgm:pt>
    <dgm:pt modelId="{96FD39A7-E1B6-46E2-A54E-845EBEDC39A2}" type="pres">
      <dgm:prSet presAssocID="{68A6EE08-452A-4BB8-B5A0-2751892E45A1}" presName="vertSpace2" presStyleLbl="node1" presStyleIdx="0" presStyleCnt="2"/>
      <dgm:spPr/>
    </dgm:pt>
    <dgm:pt modelId="{E1E906BE-FE6C-4CD0-8661-75AB06878AE4}" type="pres">
      <dgm:prSet presAssocID="{68A6EE08-452A-4BB8-B5A0-2751892E45A1}" presName="circle2" presStyleLbl="node1" presStyleIdx="1" presStyleCnt="2"/>
      <dgm:spPr>
        <a:solidFill>
          <a:schemeClr val="accent1">
            <a:lumMod val="50000"/>
          </a:schemeClr>
        </a:solidFill>
      </dgm:spPr>
      <dgm:t>
        <a:bodyPr/>
        <a:lstStyle/>
        <a:p>
          <a:endParaRPr lang="en-US"/>
        </a:p>
      </dgm:t>
    </dgm:pt>
    <dgm:pt modelId="{9BCB35E6-D81A-471E-AB7F-021D2AE3CA4A}" type="pres">
      <dgm:prSet presAssocID="{68A6EE08-452A-4BB8-B5A0-2751892E45A1}" presName="rect2" presStyleLbl="alignAcc1" presStyleIdx="1" presStyleCnt="2"/>
      <dgm:spPr/>
      <dgm:t>
        <a:bodyPr/>
        <a:lstStyle/>
        <a:p>
          <a:endParaRPr lang="en-US"/>
        </a:p>
      </dgm:t>
    </dgm:pt>
    <dgm:pt modelId="{E97A17F7-7235-4FA2-AA55-1AE5E2BC2BDD}" type="pres">
      <dgm:prSet presAssocID="{22F6D905-B499-494F-A747-5006206C3308}" presName="rect1ParTxNoCh" presStyleLbl="alignAcc1" presStyleIdx="1" presStyleCnt="2">
        <dgm:presLayoutVars>
          <dgm:chMax val="1"/>
          <dgm:bulletEnabled val="1"/>
        </dgm:presLayoutVars>
      </dgm:prSet>
      <dgm:spPr/>
      <dgm:t>
        <a:bodyPr/>
        <a:lstStyle/>
        <a:p>
          <a:endParaRPr lang="en-US"/>
        </a:p>
      </dgm:t>
    </dgm:pt>
    <dgm:pt modelId="{421BCA59-E375-4A75-A931-F20EB73CD11F}" type="pres">
      <dgm:prSet presAssocID="{68A6EE08-452A-4BB8-B5A0-2751892E45A1}" presName="rect2ParTxNoCh" presStyleLbl="alignAcc1" presStyleIdx="1" presStyleCnt="2">
        <dgm:presLayoutVars>
          <dgm:chMax val="1"/>
          <dgm:bulletEnabled val="1"/>
        </dgm:presLayoutVars>
      </dgm:prSet>
      <dgm:spPr/>
      <dgm:t>
        <a:bodyPr/>
        <a:lstStyle/>
        <a:p>
          <a:endParaRPr lang="en-US"/>
        </a:p>
      </dgm:t>
    </dgm:pt>
  </dgm:ptLst>
  <dgm:cxnLst>
    <dgm:cxn modelId="{2C5B45CF-6B4E-4E7D-A1DD-7037E48749C3}" type="presOf" srcId="{68A6EE08-452A-4BB8-B5A0-2751892E45A1}" destId="{9BCB35E6-D81A-471E-AB7F-021D2AE3CA4A}" srcOrd="0" destOrd="0" presId="urn:microsoft.com/office/officeart/2005/8/layout/target3"/>
    <dgm:cxn modelId="{E81C3C09-8C54-4573-835C-645650926774}" type="presOf" srcId="{22F6D905-B499-494F-A747-5006206C3308}" destId="{9AD5750E-A4F5-4C6D-A90E-993839219590}" srcOrd="0" destOrd="0" presId="urn:microsoft.com/office/officeart/2005/8/layout/target3"/>
    <dgm:cxn modelId="{E3C7D87D-9900-41F0-8301-DCD55DD8682A}" srcId="{4B927170-FFB8-4816-A93A-A01F39539CD0}" destId="{68A6EE08-452A-4BB8-B5A0-2751892E45A1}" srcOrd="1" destOrd="0" parTransId="{868671E5-9223-4A0C-AD9A-4594EF0F70B2}" sibTransId="{EB22E786-A10B-4DF2-B0BA-78D9ECCC0244}"/>
    <dgm:cxn modelId="{792984F0-DC09-426F-86B6-DE5C8FCE5060}" type="presOf" srcId="{68A6EE08-452A-4BB8-B5A0-2751892E45A1}" destId="{421BCA59-E375-4A75-A931-F20EB73CD11F}" srcOrd="1" destOrd="0" presId="urn:microsoft.com/office/officeart/2005/8/layout/target3"/>
    <dgm:cxn modelId="{C3DBD798-F229-484B-93FC-71256F165BD9}" srcId="{4B927170-FFB8-4816-A93A-A01F39539CD0}" destId="{22F6D905-B499-494F-A747-5006206C3308}" srcOrd="0" destOrd="0" parTransId="{64585A8C-FDF9-4D5C-9C82-68B7BA55B537}" sibTransId="{8EEFFC7C-A50C-460B-9D9F-50DA888A69ED}"/>
    <dgm:cxn modelId="{A72773A2-1987-45D4-A9BC-39A613F0FC5E}" type="presOf" srcId="{22F6D905-B499-494F-A747-5006206C3308}" destId="{E97A17F7-7235-4FA2-AA55-1AE5E2BC2BDD}" srcOrd="1" destOrd="0" presId="urn:microsoft.com/office/officeart/2005/8/layout/target3"/>
    <dgm:cxn modelId="{053A87C1-926F-4247-9EE2-67EDF10CA60C}" type="presOf" srcId="{4B927170-FFB8-4816-A93A-A01F39539CD0}" destId="{550D2AB5-3342-464C-B178-C196CFC8E726}" srcOrd="0" destOrd="0" presId="urn:microsoft.com/office/officeart/2005/8/layout/target3"/>
    <dgm:cxn modelId="{CE593C1A-FEA9-458B-A1C3-28B473D357FF}" type="presParOf" srcId="{550D2AB5-3342-464C-B178-C196CFC8E726}" destId="{70F54519-0AC3-42D5-B087-21C32E91C91D}" srcOrd="0" destOrd="0" presId="urn:microsoft.com/office/officeart/2005/8/layout/target3"/>
    <dgm:cxn modelId="{95E0D17C-052D-43E1-97BF-0C88A912EC4A}" type="presParOf" srcId="{550D2AB5-3342-464C-B178-C196CFC8E726}" destId="{16CFA7E4-4079-43A6-B56A-109B353D7B93}" srcOrd="1" destOrd="0" presId="urn:microsoft.com/office/officeart/2005/8/layout/target3"/>
    <dgm:cxn modelId="{5479329D-8961-4FD5-B062-0ADCAEE4871A}" type="presParOf" srcId="{550D2AB5-3342-464C-B178-C196CFC8E726}" destId="{9AD5750E-A4F5-4C6D-A90E-993839219590}" srcOrd="2" destOrd="0" presId="urn:microsoft.com/office/officeart/2005/8/layout/target3"/>
    <dgm:cxn modelId="{7DA48510-ADDD-4661-A863-62C547EAB412}" type="presParOf" srcId="{550D2AB5-3342-464C-B178-C196CFC8E726}" destId="{96FD39A7-E1B6-46E2-A54E-845EBEDC39A2}" srcOrd="3" destOrd="0" presId="urn:microsoft.com/office/officeart/2005/8/layout/target3"/>
    <dgm:cxn modelId="{79E8D48E-2894-4DD9-864C-B41BF51E8545}" type="presParOf" srcId="{550D2AB5-3342-464C-B178-C196CFC8E726}" destId="{E1E906BE-FE6C-4CD0-8661-75AB06878AE4}" srcOrd="4" destOrd="0" presId="urn:microsoft.com/office/officeart/2005/8/layout/target3"/>
    <dgm:cxn modelId="{1489742A-811F-46AC-B08C-67B80984E97B}" type="presParOf" srcId="{550D2AB5-3342-464C-B178-C196CFC8E726}" destId="{9BCB35E6-D81A-471E-AB7F-021D2AE3CA4A}" srcOrd="5" destOrd="0" presId="urn:microsoft.com/office/officeart/2005/8/layout/target3"/>
    <dgm:cxn modelId="{127F947E-9FAA-4EAD-9550-7D3F9D2E2AD4}" type="presParOf" srcId="{550D2AB5-3342-464C-B178-C196CFC8E726}" destId="{E97A17F7-7235-4FA2-AA55-1AE5E2BC2BDD}" srcOrd="6" destOrd="0" presId="urn:microsoft.com/office/officeart/2005/8/layout/target3"/>
    <dgm:cxn modelId="{76A01A92-A42F-4D06-AA01-43BACDEEFF19}" type="presParOf" srcId="{550D2AB5-3342-464C-B178-C196CFC8E726}" destId="{421BCA59-E375-4A75-A931-F20EB73CD11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78E6842-4D0D-4053-9AC7-DDE90BBE71EB}" type="doc">
      <dgm:prSet loTypeId="urn:microsoft.com/office/officeart/2005/8/layout/process4" loCatId="list" qsTypeId="urn:microsoft.com/office/officeart/2005/8/quickstyle/simple1" qsCatId="simple" csTypeId="urn:microsoft.com/office/officeart/2005/8/colors/accent2_4" csCatId="accent2" phldr="1"/>
      <dgm:spPr/>
      <dgm:t>
        <a:bodyPr/>
        <a:lstStyle/>
        <a:p>
          <a:endParaRPr lang="tr-TR"/>
        </a:p>
      </dgm:t>
    </dgm:pt>
    <dgm:pt modelId="{F5DC475B-85BE-4FE0-B472-8CA797DD97B0}">
      <dgm:prSet/>
      <dgm:spPr>
        <a:solidFill>
          <a:schemeClr val="accent1">
            <a:lumMod val="75000"/>
          </a:schemeClr>
        </a:solidFill>
      </dgm:spPr>
      <dgm:t>
        <a:bodyPr anchor="ctr"/>
        <a:lstStyle/>
        <a:p>
          <a:pPr rtl="0"/>
          <a:r>
            <a:rPr lang="tr-TR" dirty="0" smtClean="0"/>
            <a:t>Bütçelerden harcama yapılabilmesi, harcama yetkilisinin harcama talimatı vermesiyle mümkündür.</a:t>
          </a:r>
          <a:endParaRPr lang="tr-TR" dirty="0"/>
        </a:p>
      </dgm:t>
    </dgm:pt>
    <dgm:pt modelId="{FD80CB4E-B40F-4F3A-AAE1-EA1B16DA9B4D}" type="parTrans" cxnId="{B4EB6629-8401-4AB4-A098-D4E08BCC2AA5}">
      <dgm:prSet/>
      <dgm:spPr/>
      <dgm:t>
        <a:bodyPr/>
        <a:lstStyle/>
        <a:p>
          <a:endParaRPr lang="tr-TR"/>
        </a:p>
      </dgm:t>
    </dgm:pt>
    <dgm:pt modelId="{A4412002-03E6-4F1F-88A4-F721F12238EE}" type="sibTrans" cxnId="{B4EB6629-8401-4AB4-A098-D4E08BCC2AA5}">
      <dgm:prSet/>
      <dgm:spPr/>
      <dgm:t>
        <a:bodyPr/>
        <a:lstStyle/>
        <a:p>
          <a:endParaRPr lang="tr-TR"/>
        </a:p>
      </dgm:t>
    </dgm:pt>
    <dgm:pt modelId="{75D5953E-B371-4586-A06F-9E62B6B41682}">
      <dgm:prSet/>
      <dgm:spPr>
        <a:solidFill>
          <a:schemeClr val="accent1">
            <a:lumMod val="50000"/>
          </a:schemeClr>
        </a:solidFill>
      </dgm:spPr>
      <dgm:t>
        <a:bodyPr/>
        <a:lstStyle/>
        <a:p>
          <a:pPr rtl="0"/>
          <a:r>
            <a:rPr lang="tr-TR" dirty="0" smtClean="0"/>
            <a:t>Harcama talimatlarında hizmet gerekçesi, yapılacak işin konusu ve tutarı, süresi, kullanılabilir ödeneği, gerçekleştirme usulü ile gerçekleştirmeyle görevli olanlara ilişkin bilgiler yer alır.</a:t>
          </a:r>
          <a:endParaRPr lang="tr-TR" dirty="0"/>
        </a:p>
      </dgm:t>
    </dgm:pt>
    <dgm:pt modelId="{8C47BEA6-F1CA-4587-97A3-7EE08E3B85D6}" type="parTrans" cxnId="{C058CD3D-C29D-46C0-9DA3-44759DDE32AD}">
      <dgm:prSet/>
      <dgm:spPr/>
      <dgm:t>
        <a:bodyPr/>
        <a:lstStyle/>
        <a:p>
          <a:endParaRPr lang="tr-TR"/>
        </a:p>
      </dgm:t>
    </dgm:pt>
    <dgm:pt modelId="{215128C5-723F-4BA4-8D59-B4E6B117F854}" type="sibTrans" cxnId="{C058CD3D-C29D-46C0-9DA3-44759DDE32AD}">
      <dgm:prSet/>
      <dgm:spPr/>
      <dgm:t>
        <a:bodyPr/>
        <a:lstStyle/>
        <a:p>
          <a:endParaRPr lang="tr-TR"/>
        </a:p>
      </dgm:t>
    </dgm:pt>
    <dgm:pt modelId="{FF0DF972-8D26-474A-B1BD-5C2D92EE3640}" type="pres">
      <dgm:prSet presAssocID="{878E6842-4D0D-4053-9AC7-DDE90BBE71EB}" presName="Name0" presStyleCnt="0">
        <dgm:presLayoutVars>
          <dgm:dir/>
          <dgm:animLvl val="lvl"/>
          <dgm:resizeHandles val="exact"/>
        </dgm:presLayoutVars>
      </dgm:prSet>
      <dgm:spPr/>
      <dgm:t>
        <a:bodyPr/>
        <a:lstStyle/>
        <a:p>
          <a:endParaRPr lang="en-US"/>
        </a:p>
      </dgm:t>
    </dgm:pt>
    <dgm:pt modelId="{C456445D-7B6D-41A5-AB9E-2B643EEAAF30}" type="pres">
      <dgm:prSet presAssocID="{75D5953E-B371-4586-A06F-9E62B6B41682}" presName="boxAndChildren" presStyleCnt="0"/>
      <dgm:spPr/>
    </dgm:pt>
    <dgm:pt modelId="{EDB5FA18-8B7D-4F98-8003-EFB19C2A464E}" type="pres">
      <dgm:prSet presAssocID="{75D5953E-B371-4586-A06F-9E62B6B41682}" presName="parentTextBox" presStyleLbl="node1" presStyleIdx="0" presStyleCnt="2"/>
      <dgm:spPr/>
      <dgm:t>
        <a:bodyPr/>
        <a:lstStyle/>
        <a:p>
          <a:endParaRPr lang="en-US"/>
        </a:p>
      </dgm:t>
    </dgm:pt>
    <dgm:pt modelId="{FA4CE71C-F187-41B8-A0F5-DF1E9EE1D046}" type="pres">
      <dgm:prSet presAssocID="{A4412002-03E6-4F1F-88A4-F721F12238EE}" presName="sp" presStyleCnt="0"/>
      <dgm:spPr/>
    </dgm:pt>
    <dgm:pt modelId="{7968824F-3333-4A92-B4B0-65130763884A}" type="pres">
      <dgm:prSet presAssocID="{F5DC475B-85BE-4FE0-B472-8CA797DD97B0}" presName="arrowAndChildren" presStyleCnt="0"/>
      <dgm:spPr/>
    </dgm:pt>
    <dgm:pt modelId="{9C86A210-D2E3-4448-88F2-C62CBC5E77EB}" type="pres">
      <dgm:prSet presAssocID="{F5DC475B-85BE-4FE0-B472-8CA797DD97B0}" presName="parentTextArrow" presStyleLbl="node1" presStyleIdx="1" presStyleCnt="2"/>
      <dgm:spPr/>
      <dgm:t>
        <a:bodyPr/>
        <a:lstStyle/>
        <a:p>
          <a:endParaRPr lang="tr-TR"/>
        </a:p>
      </dgm:t>
    </dgm:pt>
  </dgm:ptLst>
  <dgm:cxnLst>
    <dgm:cxn modelId="{B4EB6629-8401-4AB4-A098-D4E08BCC2AA5}" srcId="{878E6842-4D0D-4053-9AC7-DDE90BBE71EB}" destId="{F5DC475B-85BE-4FE0-B472-8CA797DD97B0}" srcOrd="0" destOrd="0" parTransId="{FD80CB4E-B40F-4F3A-AAE1-EA1B16DA9B4D}" sibTransId="{A4412002-03E6-4F1F-88A4-F721F12238EE}"/>
    <dgm:cxn modelId="{12CB0203-81D9-4FD6-AAD6-399CCEE9DE9A}" type="presOf" srcId="{75D5953E-B371-4586-A06F-9E62B6B41682}" destId="{EDB5FA18-8B7D-4F98-8003-EFB19C2A464E}" srcOrd="0" destOrd="0" presId="urn:microsoft.com/office/officeart/2005/8/layout/process4"/>
    <dgm:cxn modelId="{C058CD3D-C29D-46C0-9DA3-44759DDE32AD}" srcId="{878E6842-4D0D-4053-9AC7-DDE90BBE71EB}" destId="{75D5953E-B371-4586-A06F-9E62B6B41682}" srcOrd="1" destOrd="0" parTransId="{8C47BEA6-F1CA-4587-97A3-7EE08E3B85D6}" sibTransId="{215128C5-723F-4BA4-8D59-B4E6B117F854}"/>
    <dgm:cxn modelId="{F9BE0A53-4108-40A9-A436-7EA5D8B360E2}" type="presOf" srcId="{F5DC475B-85BE-4FE0-B472-8CA797DD97B0}" destId="{9C86A210-D2E3-4448-88F2-C62CBC5E77EB}" srcOrd="0" destOrd="0" presId="urn:microsoft.com/office/officeart/2005/8/layout/process4"/>
    <dgm:cxn modelId="{43FA5086-D1B4-4EA6-BA5F-73CD1A40DE18}" type="presOf" srcId="{878E6842-4D0D-4053-9AC7-DDE90BBE71EB}" destId="{FF0DF972-8D26-474A-B1BD-5C2D92EE3640}" srcOrd="0" destOrd="0" presId="urn:microsoft.com/office/officeart/2005/8/layout/process4"/>
    <dgm:cxn modelId="{C6D00E99-922C-4CC9-97BA-56E45079119D}" type="presParOf" srcId="{FF0DF972-8D26-474A-B1BD-5C2D92EE3640}" destId="{C456445D-7B6D-41A5-AB9E-2B643EEAAF30}" srcOrd="0" destOrd="0" presId="urn:microsoft.com/office/officeart/2005/8/layout/process4"/>
    <dgm:cxn modelId="{5B39098E-6622-42A4-AE9E-4CB74FE1C593}" type="presParOf" srcId="{C456445D-7B6D-41A5-AB9E-2B643EEAAF30}" destId="{EDB5FA18-8B7D-4F98-8003-EFB19C2A464E}" srcOrd="0" destOrd="0" presId="urn:microsoft.com/office/officeart/2005/8/layout/process4"/>
    <dgm:cxn modelId="{789DD16D-EF4F-4292-A77F-E1F4B8153F52}" type="presParOf" srcId="{FF0DF972-8D26-474A-B1BD-5C2D92EE3640}" destId="{FA4CE71C-F187-41B8-A0F5-DF1E9EE1D046}" srcOrd="1" destOrd="0" presId="urn:microsoft.com/office/officeart/2005/8/layout/process4"/>
    <dgm:cxn modelId="{62277139-7AB1-4B6D-A95C-D0443E09C86C}" type="presParOf" srcId="{FF0DF972-8D26-474A-B1BD-5C2D92EE3640}" destId="{7968824F-3333-4A92-B4B0-65130763884A}" srcOrd="2" destOrd="0" presId="urn:microsoft.com/office/officeart/2005/8/layout/process4"/>
    <dgm:cxn modelId="{5C26F534-8EAA-4A2C-B0DA-CB9832397DD6}" type="presParOf" srcId="{7968824F-3333-4A92-B4B0-65130763884A}" destId="{9C86A210-D2E3-4448-88F2-C62CBC5E77E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9A34D0E-660C-4B37-B663-52AD61401BE5}" type="doc">
      <dgm:prSet loTypeId="urn:microsoft.com/office/officeart/2005/8/layout/venn3" loCatId="relationship" qsTypeId="urn:microsoft.com/office/officeart/2005/8/quickstyle/simple1" qsCatId="simple" csTypeId="urn:microsoft.com/office/officeart/2005/8/colors/colorful1" csCatId="colorful"/>
      <dgm:spPr/>
      <dgm:t>
        <a:bodyPr/>
        <a:lstStyle/>
        <a:p>
          <a:endParaRPr lang="tr-TR"/>
        </a:p>
      </dgm:t>
    </dgm:pt>
    <dgm:pt modelId="{7BE543A4-E2DF-4570-9461-70EC95A9A39B}">
      <dgm:prSet/>
      <dgm:spPr/>
      <dgm:t>
        <a:bodyPr/>
        <a:lstStyle/>
        <a:p>
          <a:pPr rtl="0"/>
          <a:r>
            <a:rPr lang="tr-TR" smtClean="0"/>
            <a:t>İş, mal veya hizmetin belirlenmiş usul ve esaslara uygun olarak alındığının onaylanması ve </a:t>
          </a:r>
          <a:endParaRPr lang="tr-TR"/>
        </a:p>
      </dgm:t>
    </dgm:pt>
    <dgm:pt modelId="{F8E388E3-653E-4BEB-84D9-C83F0EE3803A}" type="parTrans" cxnId="{4C8A6DA9-325F-4A72-AC61-66E8A4B8A27B}">
      <dgm:prSet/>
      <dgm:spPr/>
      <dgm:t>
        <a:bodyPr/>
        <a:lstStyle/>
        <a:p>
          <a:endParaRPr lang="tr-TR"/>
        </a:p>
      </dgm:t>
    </dgm:pt>
    <dgm:pt modelId="{43240B9A-E19F-456C-A4A9-A6A6F8F03F71}" type="sibTrans" cxnId="{4C8A6DA9-325F-4A72-AC61-66E8A4B8A27B}">
      <dgm:prSet/>
      <dgm:spPr/>
      <dgm:t>
        <a:bodyPr/>
        <a:lstStyle/>
        <a:p>
          <a:endParaRPr lang="tr-TR"/>
        </a:p>
      </dgm:t>
    </dgm:pt>
    <dgm:pt modelId="{C172AA26-5954-4F30-B4E1-84BE6B1CE352}">
      <dgm:prSet/>
      <dgm:spPr/>
      <dgm:t>
        <a:bodyPr/>
        <a:lstStyle/>
        <a:p>
          <a:pPr rtl="0"/>
          <a:r>
            <a:rPr lang="tr-TR" smtClean="0"/>
            <a:t>Gerçekleştirme belgelerinin düzenlenmiş olması gerekir.</a:t>
          </a:r>
          <a:endParaRPr lang="tr-TR"/>
        </a:p>
      </dgm:t>
    </dgm:pt>
    <dgm:pt modelId="{521B1B2D-6D14-4D72-BC76-F3CEC6CE0C76}" type="parTrans" cxnId="{1131FAB7-C3F6-450F-AA46-E5746527597B}">
      <dgm:prSet/>
      <dgm:spPr/>
      <dgm:t>
        <a:bodyPr/>
        <a:lstStyle/>
        <a:p>
          <a:endParaRPr lang="tr-TR"/>
        </a:p>
      </dgm:t>
    </dgm:pt>
    <dgm:pt modelId="{603C2E05-C015-46D0-9136-D077ADD89871}" type="sibTrans" cxnId="{1131FAB7-C3F6-450F-AA46-E5746527597B}">
      <dgm:prSet/>
      <dgm:spPr/>
      <dgm:t>
        <a:bodyPr/>
        <a:lstStyle/>
        <a:p>
          <a:endParaRPr lang="tr-TR"/>
        </a:p>
      </dgm:t>
    </dgm:pt>
    <dgm:pt modelId="{8297C66A-3690-4734-9FE7-4D7063E636AC}">
      <dgm:prSet/>
      <dgm:spPr/>
      <dgm:t>
        <a:bodyPr/>
        <a:lstStyle/>
        <a:p>
          <a:pPr rtl="0"/>
          <a:r>
            <a:rPr lang="tr-TR" smtClean="0"/>
            <a:t>Ödeme emri belgesinin harcama yetkilisince imzalanması ve </a:t>
          </a:r>
          <a:endParaRPr lang="tr-TR"/>
        </a:p>
      </dgm:t>
    </dgm:pt>
    <dgm:pt modelId="{3FBE2067-26D8-477E-AE8D-839459E250F3}" type="parTrans" cxnId="{097C2218-B65B-4CB4-AC92-A86A5FD9AEE8}">
      <dgm:prSet/>
      <dgm:spPr/>
      <dgm:t>
        <a:bodyPr/>
        <a:lstStyle/>
        <a:p>
          <a:endParaRPr lang="tr-TR"/>
        </a:p>
      </dgm:t>
    </dgm:pt>
    <dgm:pt modelId="{5FAEF270-2AD7-4AA7-B0D2-C1EB6DAD1785}" type="sibTrans" cxnId="{097C2218-B65B-4CB4-AC92-A86A5FD9AEE8}">
      <dgm:prSet/>
      <dgm:spPr/>
      <dgm:t>
        <a:bodyPr/>
        <a:lstStyle/>
        <a:p>
          <a:endParaRPr lang="tr-TR"/>
        </a:p>
      </dgm:t>
    </dgm:pt>
    <dgm:pt modelId="{CE242F83-ACE9-41FE-A48D-591F2FD4B037}">
      <dgm:prSet/>
      <dgm:spPr/>
      <dgm:t>
        <a:bodyPr/>
        <a:lstStyle/>
        <a:p>
          <a:pPr rtl="0"/>
          <a:r>
            <a:rPr lang="tr-TR" smtClean="0"/>
            <a:t>Tutarın hak sahibine ödenmesiyle tamamlanır. </a:t>
          </a:r>
          <a:endParaRPr lang="tr-TR"/>
        </a:p>
      </dgm:t>
    </dgm:pt>
    <dgm:pt modelId="{765CBA89-9C42-4872-851A-7CFAA30498C7}" type="parTrans" cxnId="{9504B8B9-501E-46E7-A29A-1D58299401EF}">
      <dgm:prSet/>
      <dgm:spPr/>
      <dgm:t>
        <a:bodyPr/>
        <a:lstStyle/>
        <a:p>
          <a:endParaRPr lang="tr-TR"/>
        </a:p>
      </dgm:t>
    </dgm:pt>
    <dgm:pt modelId="{72AE061B-704A-45D4-A42C-A79FCD54FA3A}" type="sibTrans" cxnId="{9504B8B9-501E-46E7-A29A-1D58299401EF}">
      <dgm:prSet/>
      <dgm:spPr/>
      <dgm:t>
        <a:bodyPr/>
        <a:lstStyle/>
        <a:p>
          <a:endParaRPr lang="tr-TR"/>
        </a:p>
      </dgm:t>
    </dgm:pt>
    <dgm:pt modelId="{0E4813A8-7CC4-4648-BFFA-AAD9F55F464C}" type="pres">
      <dgm:prSet presAssocID="{49A34D0E-660C-4B37-B663-52AD61401BE5}" presName="Name0" presStyleCnt="0">
        <dgm:presLayoutVars>
          <dgm:dir/>
          <dgm:resizeHandles val="exact"/>
        </dgm:presLayoutVars>
      </dgm:prSet>
      <dgm:spPr/>
      <dgm:t>
        <a:bodyPr/>
        <a:lstStyle/>
        <a:p>
          <a:endParaRPr lang="en-US"/>
        </a:p>
      </dgm:t>
    </dgm:pt>
    <dgm:pt modelId="{353A04F9-B269-4EB3-89F7-CBB94E6B3765}" type="pres">
      <dgm:prSet presAssocID="{7BE543A4-E2DF-4570-9461-70EC95A9A39B}" presName="Name5" presStyleLbl="vennNode1" presStyleIdx="0" presStyleCnt="4">
        <dgm:presLayoutVars>
          <dgm:bulletEnabled val="1"/>
        </dgm:presLayoutVars>
      </dgm:prSet>
      <dgm:spPr/>
      <dgm:t>
        <a:bodyPr/>
        <a:lstStyle/>
        <a:p>
          <a:endParaRPr lang="en-US"/>
        </a:p>
      </dgm:t>
    </dgm:pt>
    <dgm:pt modelId="{110C0001-5B01-4CEE-862C-2B265D608B57}" type="pres">
      <dgm:prSet presAssocID="{43240B9A-E19F-456C-A4A9-A6A6F8F03F71}" presName="space" presStyleCnt="0"/>
      <dgm:spPr/>
    </dgm:pt>
    <dgm:pt modelId="{32A6C376-BF00-4E01-81DE-085A59E160E9}" type="pres">
      <dgm:prSet presAssocID="{C172AA26-5954-4F30-B4E1-84BE6B1CE352}" presName="Name5" presStyleLbl="vennNode1" presStyleIdx="1" presStyleCnt="4">
        <dgm:presLayoutVars>
          <dgm:bulletEnabled val="1"/>
        </dgm:presLayoutVars>
      </dgm:prSet>
      <dgm:spPr/>
      <dgm:t>
        <a:bodyPr/>
        <a:lstStyle/>
        <a:p>
          <a:endParaRPr lang="en-US"/>
        </a:p>
      </dgm:t>
    </dgm:pt>
    <dgm:pt modelId="{CBB369A3-FBBA-4B00-9C72-E52E02129926}" type="pres">
      <dgm:prSet presAssocID="{603C2E05-C015-46D0-9136-D077ADD89871}" presName="space" presStyleCnt="0"/>
      <dgm:spPr/>
    </dgm:pt>
    <dgm:pt modelId="{B841669E-6E90-4174-85F1-493D5FABC334}" type="pres">
      <dgm:prSet presAssocID="{8297C66A-3690-4734-9FE7-4D7063E636AC}" presName="Name5" presStyleLbl="vennNode1" presStyleIdx="2" presStyleCnt="4">
        <dgm:presLayoutVars>
          <dgm:bulletEnabled val="1"/>
        </dgm:presLayoutVars>
      </dgm:prSet>
      <dgm:spPr/>
      <dgm:t>
        <a:bodyPr/>
        <a:lstStyle/>
        <a:p>
          <a:endParaRPr lang="en-US"/>
        </a:p>
      </dgm:t>
    </dgm:pt>
    <dgm:pt modelId="{1A18BE75-4D05-4DA0-AD8F-1C6ED757C15A}" type="pres">
      <dgm:prSet presAssocID="{5FAEF270-2AD7-4AA7-B0D2-C1EB6DAD1785}" presName="space" presStyleCnt="0"/>
      <dgm:spPr/>
    </dgm:pt>
    <dgm:pt modelId="{4F05D951-44BC-4185-85FD-8D018939F642}" type="pres">
      <dgm:prSet presAssocID="{CE242F83-ACE9-41FE-A48D-591F2FD4B037}" presName="Name5" presStyleLbl="vennNode1" presStyleIdx="3" presStyleCnt="4">
        <dgm:presLayoutVars>
          <dgm:bulletEnabled val="1"/>
        </dgm:presLayoutVars>
      </dgm:prSet>
      <dgm:spPr/>
      <dgm:t>
        <a:bodyPr/>
        <a:lstStyle/>
        <a:p>
          <a:endParaRPr lang="en-US"/>
        </a:p>
      </dgm:t>
    </dgm:pt>
  </dgm:ptLst>
  <dgm:cxnLst>
    <dgm:cxn modelId="{0F78AF9E-C3A7-4D02-A8D9-CC7189D36670}" type="presOf" srcId="{C172AA26-5954-4F30-B4E1-84BE6B1CE352}" destId="{32A6C376-BF00-4E01-81DE-085A59E160E9}" srcOrd="0" destOrd="0" presId="urn:microsoft.com/office/officeart/2005/8/layout/venn3"/>
    <dgm:cxn modelId="{097C2218-B65B-4CB4-AC92-A86A5FD9AEE8}" srcId="{49A34D0E-660C-4B37-B663-52AD61401BE5}" destId="{8297C66A-3690-4734-9FE7-4D7063E636AC}" srcOrd="2" destOrd="0" parTransId="{3FBE2067-26D8-477E-AE8D-839459E250F3}" sibTransId="{5FAEF270-2AD7-4AA7-B0D2-C1EB6DAD1785}"/>
    <dgm:cxn modelId="{1131FAB7-C3F6-450F-AA46-E5746527597B}" srcId="{49A34D0E-660C-4B37-B663-52AD61401BE5}" destId="{C172AA26-5954-4F30-B4E1-84BE6B1CE352}" srcOrd="1" destOrd="0" parTransId="{521B1B2D-6D14-4D72-BC76-F3CEC6CE0C76}" sibTransId="{603C2E05-C015-46D0-9136-D077ADD89871}"/>
    <dgm:cxn modelId="{D84C85FC-F073-4EFE-B950-1A103E587F52}" type="presOf" srcId="{49A34D0E-660C-4B37-B663-52AD61401BE5}" destId="{0E4813A8-7CC4-4648-BFFA-AAD9F55F464C}" srcOrd="0" destOrd="0" presId="urn:microsoft.com/office/officeart/2005/8/layout/venn3"/>
    <dgm:cxn modelId="{EC0C0ACC-249A-40C2-BE0D-F14A2854E322}" type="presOf" srcId="{8297C66A-3690-4734-9FE7-4D7063E636AC}" destId="{B841669E-6E90-4174-85F1-493D5FABC334}" srcOrd="0" destOrd="0" presId="urn:microsoft.com/office/officeart/2005/8/layout/venn3"/>
    <dgm:cxn modelId="{4C8A6DA9-325F-4A72-AC61-66E8A4B8A27B}" srcId="{49A34D0E-660C-4B37-B663-52AD61401BE5}" destId="{7BE543A4-E2DF-4570-9461-70EC95A9A39B}" srcOrd="0" destOrd="0" parTransId="{F8E388E3-653E-4BEB-84D9-C83F0EE3803A}" sibTransId="{43240B9A-E19F-456C-A4A9-A6A6F8F03F71}"/>
    <dgm:cxn modelId="{6A9026FD-6713-46CD-9292-BC1078BBC953}" type="presOf" srcId="{CE242F83-ACE9-41FE-A48D-591F2FD4B037}" destId="{4F05D951-44BC-4185-85FD-8D018939F642}" srcOrd="0" destOrd="0" presId="urn:microsoft.com/office/officeart/2005/8/layout/venn3"/>
    <dgm:cxn modelId="{11DC7AB1-AFD2-4774-8804-9BA2B18E1C2C}" type="presOf" srcId="{7BE543A4-E2DF-4570-9461-70EC95A9A39B}" destId="{353A04F9-B269-4EB3-89F7-CBB94E6B3765}" srcOrd="0" destOrd="0" presId="urn:microsoft.com/office/officeart/2005/8/layout/venn3"/>
    <dgm:cxn modelId="{9504B8B9-501E-46E7-A29A-1D58299401EF}" srcId="{49A34D0E-660C-4B37-B663-52AD61401BE5}" destId="{CE242F83-ACE9-41FE-A48D-591F2FD4B037}" srcOrd="3" destOrd="0" parTransId="{765CBA89-9C42-4872-851A-7CFAA30498C7}" sibTransId="{72AE061B-704A-45D4-A42C-A79FCD54FA3A}"/>
    <dgm:cxn modelId="{8B0F6F1C-237F-4970-AF64-80084E06C6E0}" type="presParOf" srcId="{0E4813A8-7CC4-4648-BFFA-AAD9F55F464C}" destId="{353A04F9-B269-4EB3-89F7-CBB94E6B3765}" srcOrd="0" destOrd="0" presId="urn:microsoft.com/office/officeart/2005/8/layout/venn3"/>
    <dgm:cxn modelId="{44F17F55-43B6-4F22-AF42-1264418791A4}" type="presParOf" srcId="{0E4813A8-7CC4-4648-BFFA-AAD9F55F464C}" destId="{110C0001-5B01-4CEE-862C-2B265D608B57}" srcOrd="1" destOrd="0" presId="urn:microsoft.com/office/officeart/2005/8/layout/venn3"/>
    <dgm:cxn modelId="{FE63B24A-32E2-4215-9E8E-AE9006D0A7B7}" type="presParOf" srcId="{0E4813A8-7CC4-4648-BFFA-AAD9F55F464C}" destId="{32A6C376-BF00-4E01-81DE-085A59E160E9}" srcOrd="2" destOrd="0" presId="urn:microsoft.com/office/officeart/2005/8/layout/venn3"/>
    <dgm:cxn modelId="{02B13243-FFED-428C-A65B-548F027D28BE}" type="presParOf" srcId="{0E4813A8-7CC4-4648-BFFA-AAD9F55F464C}" destId="{CBB369A3-FBBA-4B00-9C72-E52E02129926}" srcOrd="3" destOrd="0" presId="urn:microsoft.com/office/officeart/2005/8/layout/venn3"/>
    <dgm:cxn modelId="{8833DD69-9AB0-4E99-B572-77976DA77714}" type="presParOf" srcId="{0E4813A8-7CC4-4648-BFFA-AAD9F55F464C}" destId="{B841669E-6E90-4174-85F1-493D5FABC334}" srcOrd="4" destOrd="0" presId="urn:microsoft.com/office/officeart/2005/8/layout/venn3"/>
    <dgm:cxn modelId="{C6AD954A-1D92-4A98-ABC8-017F6A0CF8A2}" type="presParOf" srcId="{0E4813A8-7CC4-4648-BFFA-AAD9F55F464C}" destId="{1A18BE75-4D05-4DA0-AD8F-1C6ED757C15A}" srcOrd="5" destOrd="0" presId="urn:microsoft.com/office/officeart/2005/8/layout/venn3"/>
    <dgm:cxn modelId="{FF60ADFB-B2F3-4A9F-AD2E-2085CC8AF7AD}" type="presParOf" srcId="{0E4813A8-7CC4-4648-BFFA-AAD9F55F464C}" destId="{4F05D951-44BC-4185-85FD-8D018939F64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341C453-8427-44E6-B942-AB3F6AB5889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CA774480-3F5C-4DA0-A604-BF86756D45F7}">
      <dgm:prSet/>
      <dgm:spPr/>
      <dgm:t>
        <a:bodyPr anchor="ctr"/>
        <a:lstStyle/>
        <a:p>
          <a:pPr algn="just" rtl="0"/>
          <a:r>
            <a:rPr lang="tr-TR" dirty="0" smtClean="0"/>
            <a:t>Ödeme emri belgesine bağlandığı halde ödenemeyen tutarlar, bütçeye gider yazılarak emanet hesaplarına alınır ve buradan ödenir. </a:t>
          </a:r>
          <a:endParaRPr lang="tr-TR" dirty="0"/>
        </a:p>
      </dgm:t>
    </dgm:pt>
    <dgm:pt modelId="{F809B95F-77C0-40A5-A066-6D8452B8351C}" type="parTrans" cxnId="{91AFA4DF-E552-48CF-A465-93CD9411F930}">
      <dgm:prSet/>
      <dgm:spPr/>
      <dgm:t>
        <a:bodyPr/>
        <a:lstStyle/>
        <a:p>
          <a:endParaRPr lang="tr-TR"/>
        </a:p>
      </dgm:t>
    </dgm:pt>
    <dgm:pt modelId="{CC1880F8-9531-4918-B7C6-B60BB4A23963}" type="sibTrans" cxnId="{91AFA4DF-E552-48CF-A465-93CD9411F930}">
      <dgm:prSet/>
      <dgm:spPr/>
      <dgm:t>
        <a:bodyPr/>
        <a:lstStyle/>
        <a:p>
          <a:endParaRPr lang="tr-TR"/>
        </a:p>
      </dgm:t>
    </dgm:pt>
    <dgm:pt modelId="{47A85C3F-D47F-4D37-9DA7-7F84518F6E89}">
      <dgm:prSet/>
      <dgm:spPr/>
      <dgm:t>
        <a:bodyPr anchor="ctr"/>
        <a:lstStyle/>
        <a:p>
          <a:pPr algn="just" rtl="0"/>
          <a:r>
            <a:rPr lang="tr-TR" dirty="0" smtClean="0"/>
            <a:t>Ancak, malın alındığı veya hizmetin yapıldığı malî yılı izleyen beşinci yılın sonuna kadar talep edilmeyen emanet hesaplarındaki tutarlar bütçeye gelir kaydedilir. </a:t>
          </a:r>
          <a:endParaRPr lang="tr-TR" dirty="0"/>
        </a:p>
      </dgm:t>
    </dgm:pt>
    <dgm:pt modelId="{F06E95C1-394B-4D26-8D67-6D713C7643AA}" type="parTrans" cxnId="{22871962-5903-4418-82EC-79DD3B2108C5}">
      <dgm:prSet/>
      <dgm:spPr/>
      <dgm:t>
        <a:bodyPr/>
        <a:lstStyle/>
        <a:p>
          <a:endParaRPr lang="tr-TR"/>
        </a:p>
      </dgm:t>
    </dgm:pt>
    <dgm:pt modelId="{F70B904C-DA7C-457C-9CAD-D0AD46F9DE2D}" type="sibTrans" cxnId="{22871962-5903-4418-82EC-79DD3B2108C5}">
      <dgm:prSet/>
      <dgm:spPr/>
      <dgm:t>
        <a:bodyPr/>
        <a:lstStyle/>
        <a:p>
          <a:endParaRPr lang="tr-TR"/>
        </a:p>
      </dgm:t>
    </dgm:pt>
    <dgm:pt modelId="{06EEC5CB-B84B-4552-81C3-D6E120F67D88}">
      <dgm:prSet/>
      <dgm:spPr/>
      <dgm:t>
        <a:bodyPr anchor="ctr"/>
        <a:lstStyle/>
        <a:p>
          <a:pPr algn="just" rtl="0"/>
          <a:r>
            <a:rPr lang="tr-TR" dirty="0" smtClean="0"/>
            <a:t>Gelir kaydedilen tutarlar, mahkeme kararı üzerine ödenir.</a:t>
          </a:r>
          <a:endParaRPr lang="tr-TR" dirty="0"/>
        </a:p>
      </dgm:t>
    </dgm:pt>
    <dgm:pt modelId="{770C684A-B2F5-4534-945F-EB8638183C8B}" type="parTrans" cxnId="{725D7C9E-467B-4E28-971B-95D4E8179A2D}">
      <dgm:prSet/>
      <dgm:spPr/>
      <dgm:t>
        <a:bodyPr/>
        <a:lstStyle/>
        <a:p>
          <a:endParaRPr lang="tr-TR"/>
        </a:p>
      </dgm:t>
    </dgm:pt>
    <dgm:pt modelId="{166E9C59-B049-4232-8563-9E208C46C753}" type="sibTrans" cxnId="{725D7C9E-467B-4E28-971B-95D4E8179A2D}">
      <dgm:prSet/>
      <dgm:spPr/>
      <dgm:t>
        <a:bodyPr/>
        <a:lstStyle/>
        <a:p>
          <a:endParaRPr lang="tr-TR"/>
        </a:p>
      </dgm:t>
    </dgm:pt>
    <dgm:pt modelId="{DAEDB965-16BF-42C4-9A0C-19B430E20F25}" type="pres">
      <dgm:prSet presAssocID="{9341C453-8427-44E6-B942-AB3F6AB58893}" presName="vert0" presStyleCnt="0">
        <dgm:presLayoutVars>
          <dgm:dir/>
          <dgm:animOne val="branch"/>
          <dgm:animLvl val="lvl"/>
        </dgm:presLayoutVars>
      </dgm:prSet>
      <dgm:spPr/>
      <dgm:t>
        <a:bodyPr/>
        <a:lstStyle/>
        <a:p>
          <a:endParaRPr lang="en-US"/>
        </a:p>
      </dgm:t>
    </dgm:pt>
    <dgm:pt modelId="{4C157967-22D4-40EC-8844-00E5878F332E}" type="pres">
      <dgm:prSet presAssocID="{CA774480-3F5C-4DA0-A604-BF86756D45F7}" presName="thickLine" presStyleLbl="alignNode1" presStyleIdx="0" presStyleCnt="3"/>
      <dgm:spPr/>
    </dgm:pt>
    <dgm:pt modelId="{4C61F447-5EBF-41C4-A2C8-1D374387E033}" type="pres">
      <dgm:prSet presAssocID="{CA774480-3F5C-4DA0-A604-BF86756D45F7}" presName="horz1" presStyleCnt="0"/>
      <dgm:spPr/>
    </dgm:pt>
    <dgm:pt modelId="{F67B4623-88DB-4CFE-8BF9-F730FE978DC2}" type="pres">
      <dgm:prSet presAssocID="{CA774480-3F5C-4DA0-A604-BF86756D45F7}" presName="tx1" presStyleLbl="revTx" presStyleIdx="0" presStyleCnt="3"/>
      <dgm:spPr/>
      <dgm:t>
        <a:bodyPr/>
        <a:lstStyle/>
        <a:p>
          <a:endParaRPr lang="tr-TR"/>
        </a:p>
      </dgm:t>
    </dgm:pt>
    <dgm:pt modelId="{3C2D997A-2EDA-4FC6-A8C2-87C92026A711}" type="pres">
      <dgm:prSet presAssocID="{CA774480-3F5C-4DA0-A604-BF86756D45F7}" presName="vert1" presStyleCnt="0"/>
      <dgm:spPr/>
    </dgm:pt>
    <dgm:pt modelId="{04786068-46C0-446D-A2C7-4900A1C97A5E}" type="pres">
      <dgm:prSet presAssocID="{47A85C3F-D47F-4D37-9DA7-7F84518F6E89}" presName="thickLine" presStyleLbl="alignNode1" presStyleIdx="1" presStyleCnt="3"/>
      <dgm:spPr/>
    </dgm:pt>
    <dgm:pt modelId="{678D5E70-30C2-4A5A-8E0A-2106397D4AA9}" type="pres">
      <dgm:prSet presAssocID="{47A85C3F-D47F-4D37-9DA7-7F84518F6E89}" presName="horz1" presStyleCnt="0"/>
      <dgm:spPr/>
    </dgm:pt>
    <dgm:pt modelId="{AF78B466-4624-401A-B5FF-406BB0C11CC6}" type="pres">
      <dgm:prSet presAssocID="{47A85C3F-D47F-4D37-9DA7-7F84518F6E89}" presName="tx1" presStyleLbl="revTx" presStyleIdx="1" presStyleCnt="3"/>
      <dgm:spPr/>
      <dgm:t>
        <a:bodyPr/>
        <a:lstStyle/>
        <a:p>
          <a:endParaRPr lang="tr-TR"/>
        </a:p>
      </dgm:t>
    </dgm:pt>
    <dgm:pt modelId="{B45172CE-B686-440C-9AD4-2C7ED851CDAF}" type="pres">
      <dgm:prSet presAssocID="{47A85C3F-D47F-4D37-9DA7-7F84518F6E89}" presName="vert1" presStyleCnt="0"/>
      <dgm:spPr/>
    </dgm:pt>
    <dgm:pt modelId="{F4CC0479-247B-46C3-BEB8-39A0DF640645}" type="pres">
      <dgm:prSet presAssocID="{06EEC5CB-B84B-4552-81C3-D6E120F67D88}" presName="thickLine" presStyleLbl="alignNode1" presStyleIdx="2" presStyleCnt="3"/>
      <dgm:spPr/>
    </dgm:pt>
    <dgm:pt modelId="{D38BBDDC-279B-45D5-AB7B-3A42C7043CF5}" type="pres">
      <dgm:prSet presAssocID="{06EEC5CB-B84B-4552-81C3-D6E120F67D88}" presName="horz1" presStyleCnt="0"/>
      <dgm:spPr/>
    </dgm:pt>
    <dgm:pt modelId="{076F9F9D-4047-4C6B-AC82-848669D46B01}" type="pres">
      <dgm:prSet presAssocID="{06EEC5CB-B84B-4552-81C3-D6E120F67D88}" presName="tx1" presStyleLbl="revTx" presStyleIdx="2" presStyleCnt="3"/>
      <dgm:spPr/>
      <dgm:t>
        <a:bodyPr/>
        <a:lstStyle/>
        <a:p>
          <a:endParaRPr lang="tr-TR"/>
        </a:p>
      </dgm:t>
    </dgm:pt>
    <dgm:pt modelId="{3FE65557-1FAB-4903-A766-D7CA721FE8A0}" type="pres">
      <dgm:prSet presAssocID="{06EEC5CB-B84B-4552-81C3-D6E120F67D88}" presName="vert1" presStyleCnt="0"/>
      <dgm:spPr/>
    </dgm:pt>
  </dgm:ptLst>
  <dgm:cxnLst>
    <dgm:cxn modelId="{9B591494-7177-4E9C-886C-AD48352CE76D}" type="presOf" srcId="{47A85C3F-D47F-4D37-9DA7-7F84518F6E89}" destId="{AF78B466-4624-401A-B5FF-406BB0C11CC6}" srcOrd="0" destOrd="0" presId="urn:microsoft.com/office/officeart/2008/layout/LinedList"/>
    <dgm:cxn modelId="{91AFA4DF-E552-48CF-A465-93CD9411F930}" srcId="{9341C453-8427-44E6-B942-AB3F6AB58893}" destId="{CA774480-3F5C-4DA0-A604-BF86756D45F7}" srcOrd="0" destOrd="0" parTransId="{F809B95F-77C0-40A5-A066-6D8452B8351C}" sibTransId="{CC1880F8-9531-4918-B7C6-B60BB4A23963}"/>
    <dgm:cxn modelId="{1EF59474-DC13-47F8-A28A-5113FD8AB55A}" type="presOf" srcId="{06EEC5CB-B84B-4552-81C3-D6E120F67D88}" destId="{076F9F9D-4047-4C6B-AC82-848669D46B01}" srcOrd="0" destOrd="0" presId="urn:microsoft.com/office/officeart/2008/layout/LinedList"/>
    <dgm:cxn modelId="{725D7C9E-467B-4E28-971B-95D4E8179A2D}" srcId="{9341C453-8427-44E6-B942-AB3F6AB58893}" destId="{06EEC5CB-B84B-4552-81C3-D6E120F67D88}" srcOrd="2" destOrd="0" parTransId="{770C684A-B2F5-4534-945F-EB8638183C8B}" sibTransId="{166E9C59-B049-4232-8563-9E208C46C753}"/>
    <dgm:cxn modelId="{22871962-5903-4418-82EC-79DD3B2108C5}" srcId="{9341C453-8427-44E6-B942-AB3F6AB58893}" destId="{47A85C3F-D47F-4D37-9DA7-7F84518F6E89}" srcOrd="1" destOrd="0" parTransId="{F06E95C1-394B-4D26-8D67-6D713C7643AA}" sibTransId="{F70B904C-DA7C-457C-9CAD-D0AD46F9DE2D}"/>
    <dgm:cxn modelId="{325BDC56-B75B-4DFD-B79F-420FC34D6841}" type="presOf" srcId="{9341C453-8427-44E6-B942-AB3F6AB58893}" destId="{DAEDB965-16BF-42C4-9A0C-19B430E20F25}" srcOrd="0" destOrd="0" presId="urn:microsoft.com/office/officeart/2008/layout/LinedList"/>
    <dgm:cxn modelId="{98419B18-B29E-4E1E-B94B-D604F83230F9}" type="presOf" srcId="{CA774480-3F5C-4DA0-A604-BF86756D45F7}" destId="{F67B4623-88DB-4CFE-8BF9-F730FE978DC2}" srcOrd="0" destOrd="0" presId="urn:microsoft.com/office/officeart/2008/layout/LinedList"/>
    <dgm:cxn modelId="{A6E091E9-3B06-492D-AAB5-B33F7F8AA583}" type="presParOf" srcId="{DAEDB965-16BF-42C4-9A0C-19B430E20F25}" destId="{4C157967-22D4-40EC-8844-00E5878F332E}" srcOrd="0" destOrd="0" presId="urn:microsoft.com/office/officeart/2008/layout/LinedList"/>
    <dgm:cxn modelId="{43C34937-EA0F-4773-A055-B246CB082330}" type="presParOf" srcId="{DAEDB965-16BF-42C4-9A0C-19B430E20F25}" destId="{4C61F447-5EBF-41C4-A2C8-1D374387E033}" srcOrd="1" destOrd="0" presId="urn:microsoft.com/office/officeart/2008/layout/LinedList"/>
    <dgm:cxn modelId="{DD0790AA-A55F-4469-8081-9FE5AE20F6DD}" type="presParOf" srcId="{4C61F447-5EBF-41C4-A2C8-1D374387E033}" destId="{F67B4623-88DB-4CFE-8BF9-F730FE978DC2}" srcOrd="0" destOrd="0" presId="urn:microsoft.com/office/officeart/2008/layout/LinedList"/>
    <dgm:cxn modelId="{6A991704-2C2C-4E49-B619-E338E5F34317}" type="presParOf" srcId="{4C61F447-5EBF-41C4-A2C8-1D374387E033}" destId="{3C2D997A-2EDA-4FC6-A8C2-87C92026A711}" srcOrd="1" destOrd="0" presId="urn:microsoft.com/office/officeart/2008/layout/LinedList"/>
    <dgm:cxn modelId="{D2A299A1-E5AF-4E11-A00B-23336B0ACC7E}" type="presParOf" srcId="{DAEDB965-16BF-42C4-9A0C-19B430E20F25}" destId="{04786068-46C0-446D-A2C7-4900A1C97A5E}" srcOrd="2" destOrd="0" presId="urn:microsoft.com/office/officeart/2008/layout/LinedList"/>
    <dgm:cxn modelId="{69219B4E-B59E-43DB-BD37-4D1C36D5F10C}" type="presParOf" srcId="{DAEDB965-16BF-42C4-9A0C-19B430E20F25}" destId="{678D5E70-30C2-4A5A-8E0A-2106397D4AA9}" srcOrd="3" destOrd="0" presId="urn:microsoft.com/office/officeart/2008/layout/LinedList"/>
    <dgm:cxn modelId="{F62999F1-52B8-420C-9B98-80FE294F3E04}" type="presParOf" srcId="{678D5E70-30C2-4A5A-8E0A-2106397D4AA9}" destId="{AF78B466-4624-401A-B5FF-406BB0C11CC6}" srcOrd="0" destOrd="0" presId="urn:microsoft.com/office/officeart/2008/layout/LinedList"/>
    <dgm:cxn modelId="{351316A1-7C0E-442F-8F78-6C59A33D3036}" type="presParOf" srcId="{678D5E70-30C2-4A5A-8E0A-2106397D4AA9}" destId="{B45172CE-B686-440C-9AD4-2C7ED851CDAF}" srcOrd="1" destOrd="0" presId="urn:microsoft.com/office/officeart/2008/layout/LinedList"/>
    <dgm:cxn modelId="{1E1EDFA5-11D5-438E-8D08-ACBC04269CCD}" type="presParOf" srcId="{DAEDB965-16BF-42C4-9A0C-19B430E20F25}" destId="{F4CC0479-247B-46C3-BEB8-39A0DF640645}" srcOrd="4" destOrd="0" presId="urn:microsoft.com/office/officeart/2008/layout/LinedList"/>
    <dgm:cxn modelId="{9018511E-7D14-4273-A55C-7ACCD9BB3D69}" type="presParOf" srcId="{DAEDB965-16BF-42C4-9A0C-19B430E20F25}" destId="{D38BBDDC-279B-45D5-AB7B-3A42C7043CF5}" srcOrd="5" destOrd="0" presId="urn:microsoft.com/office/officeart/2008/layout/LinedList"/>
    <dgm:cxn modelId="{83E2C515-6EF5-4666-921D-60C1F60CFA18}" type="presParOf" srcId="{D38BBDDC-279B-45D5-AB7B-3A42C7043CF5}" destId="{076F9F9D-4047-4C6B-AC82-848669D46B01}" srcOrd="0" destOrd="0" presId="urn:microsoft.com/office/officeart/2008/layout/LinedList"/>
    <dgm:cxn modelId="{21709325-9133-4E38-A078-4BC87415B207}" type="presParOf" srcId="{D38BBDDC-279B-45D5-AB7B-3A42C7043CF5}" destId="{3FE65557-1FAB-4903-A766-D7CA721FE8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E6DAAB-4D25-422D-875D-91E641D55154}"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tr-TR"/>
        </a:p>
      </dgm:t>
    </dgm:pt>
    <dgm:pt modelId="{C583933F-7BFB-47FE-87A3-211A01B52E06}">
      <dgm:prSet custT="1"/>
      <dgm:spPr>
        <a:solidFill>
          <a:schemeClr val="accent1">
            <a:lumMod val="20000"/>
            <a:lumOff val="80000"/>
          </a:schemeClr>
        </a:solidFill>
      </dgm:spPr>
      <dgm:t>
        <a:bodyPr/>
        <a:lstStyle/>
        <a:p>
          <a:pPr rtl="0"/>
          <a:r>
            <a:rPr lang="tr-TR" sz="2400" dirty="0" smtClean="0"/>
            <a:t>Kamu idarelerinin orta ve uzun vadeli amaçlarını,</a:t>
          </a:r>
          <a:endParaRPr lang="tr-TR" sz="2400" dirty="0"/>
        </a:p>
      </dgm:t>
    </dgm:pt>
    <dgm:pt modelId="{B84E635C-8EBD-44C8-8271-904110BAC1FC}" type="parTrans" cxnId="{2662AF9C-A62B-4DB0-A7A3-895FE855951F}">
      <dgm:prSet/>
      <dgm:spPr/>
      <dgm:t>
        <a:bodyPr/>
        <a:lstStyle/>
        <a:p>
          <a:endParaRPr lang="tr-TR" sz="2400"/>
        </a:p>
      </dgm:t>
    </dgm:pt>
    <dgm:pt modelId="{953429F0-1C93-42DB-BE85-F08FDA9824C5}" type="sibTrans" cxnId="{2662AF9C-A62B-4DB0-A7A3-895FE855951F}">
      <dgm:prSet/>
      <dgm:spPr/>
      <dgm:t>
        <a:bodyPr/>
        <a:lstStyle/>
        <a:p>
          <a:endParaRPr lang="tr-TR" sz="2400"/>
        </a:p>
      </dgm:t>
    </dgm:pt>
    <dgm:pt modelId="{0CB30C1C-BF8B-4336-97B0-090139DDEAA0}">
      <dgm:prSet custT="1"/>
      <dgm:spPr>
        <a:solidFill>
          <a:schemeClr val="accent1">
            <a:lumMod val="40000"/>
            <a:lumOff val="60000"/>
          </a:schemeClr>
        </a:solidFill>
      </dgm:spPr>
      <dgm:t>
        <a:bodyPr/>
        <a:lstStyle/>
        <a:p>
          <a:pPr rtl="0"/>
          <a:r>
            <a:rPr lang="tr-TR" sz="2400" dirty="0" smtClean="0"/>
            <a:t>Temel ilke ve politikalarını, </a:t>
          </a:r>
          <a:endParaRPr lang="tr-TR" sz="2400" dirty="0"/>
        </a:p>
      </dgm:t>
    </dgm:pt>
    <dgm:pt modelId="{B9FFE428-F1EB-4ED1-AB9D-1C6D25C3242A}" type="parTrans" cxnId="{8E545360-E876-4E60-AEB1-540D5E030F35}">
      <dgm:prSet/>
      <dgm:spPr/>
      <dgm:t>
        <a:bodyPr/>
        <a:lstStyle/>
        <a:p>
          <a:endParaRPr lang="tr-TR" sz="2400"/>
        </a:p>
      </dgm:t>
    </dgm:pt>
    <dgm:pt modelId="{0C248E8C-FD2E-4CE7-8EB5-0F7598FBB3FD}" type="sibTrans" cxnId="{8E545360-E876-4E60-AEB1-540D5E030F35}">
      <dgm:prSet/>
      <dgm:spPr/>
      <dgm:t>
        <a:bodyPr/>
        <a:lstStyle/>
        <a:p>
          <a:endParaRPr lang="tr-TR" sz="2400"/>
        </a:p>
      </dgm:t>
    </dgm:pt>
    <dgm:pt modelId="{9CB94FE6-EFAD-4AFF-98C0-754E7805D36C}">
      <dgm:prSet custT="1"/>
      <dgm:spPr>
        <a:solidFill>
          <a:schemeClr val="accent1">
            <a:lumMod val="60000"/>
            <a:lumOff val="40000"/>
          </a:schemeClr>
        </a:solidFill>
      </dgm:spPr>
      <dgm:t>
        <a:bodyPr/>
        <a:lstStyle/>
        <a:p>
          <a:pPr rtl="0"/>
          <a:r>
            <a:rPr lang="tr-TR" sz="2400" dirty="0" smtClean="0"/>
            <a:t>Hedef ve önceliklerini, </a:t>
          </a:r>
          <a:endParaRPr lang="tr-TR" sz="2400" dirty="0"/>
        </a:p>
      </dgm:t>
    </dgm:pt>
    <dgm:pt modelId="{AD711FD7-F9C4-49DC-AC88-C92BDD3952FB}" type="parTrans" cxnId="{3FDF4056-C814-4191-BB29-2B7DF9946EEB}">
      <dgm:prSet/>
      <dgm:spPr/>
      <dgm:t>
        <a:bodyPr/>
        <a:lstStyle/>
        <a:p>
          <a:endParaRPr lang="tr-TR" sz="2400"/>
        </a:p>
      </dgm:t>
    </dgm:pt>
    <dgm:pt modelId="{B777E6EC-2943-4452-A299-76127495E189}" type="sibTrans" cxnId="{3FDF4056-C814-4191-BB29-2B7DF9946EEB}">
      <dgm:prSet/>
      <dgm:spPr/>
      <dgm:t>
        <a:bodyPr/>
        <a:lstStyle/>
        <a:p>
          <a:endParaRPr lang="tr-TR" sz="2400"/>
        </a:p>
      </dgm:t>
    </dgm:pt>
    <dgm:pt modelId="{C0E6CDE1-E365-4A3C-B13B-B7A9366412B2}">
      <dgm:prSet custT="1"/>
      <dgm:spPr>
        <a:solidFill>
          <a:schemeClr val="accent1"/>
        </a:solidFill>
      </dgm:spPr>
      <dgm:t>
        <a:bodyPr/>
        <a:lstStyle/>
        <a:p>
          <a:pPr rtl="0"/>
          <a:r>
            <a:rPr lang="tr-TR" sz="2400" dirty="0" smtClean="0"/>
            <a:t>Performans ölçütlerini, </a:t>
          </a:r>
          <a:endParaRPr lang="tr-TR" sz="2400" dirty="0"/>
        </a:p>
      </dgm:t>
    </dgm:pt>
    <dgm:pt modelId="{4DE17D5C-3243-4F75-B0C2-2928ED03C6C9}" type="parTrans" cxnId="{B0F953FA-1895-4E6C-A1D3-7051FE26A530}">
      <dgm:prSet/>
      <dgm:spPr/>
      <dgm:t>
        <a:bodyPr/>
        <a:lstStyle/>
        <a:p>
          <a:endParaRPr lang="tr-TR" sz="2400"/>
        </a:p>
      </dgm:t>
    </dgm:pt>
    <dgm:pt modelId="{B9CD8257-74C7-4DC5-8079-D24C0A03ED1E}" type="sibTrans" cxnId="{B0F953FA-1895-4E6C-A1D3-7051FE26A530}">
      <dgm:prSet/>
      <dgm:spPr/>
      <dgm:t>
        <a:bodyPr/>
        <a:lstStyle/>
        <a:p>
          <a:endParaRPr lang="tr-TR" sz="2400"/>
        </a:p>
      </dgm:t>
    </dgm:pt>
    <dgm:pt modelId="{A72B543A-3EED-4272-92E0-A2B847576250}">
      <dgm:prSet custT="1"/>
      <dgm:spPr>
        <a:solidFill>
          <a:schemeClr val="accent1">
            <a:lumMod val="75000"/>
          </a:schemeClr>
        </a:solidFill>
      </dgm:spPr>
      <dgm:t>
        <a:bodyPr/>
        <a:lstStyle/>
        <a:p>
          <a:pPr rtl="0"/>
          <a:r>
            <a:rPr lang="tr-TR" sz="2400" dirty="0" smtClean="0"/>
            <a:t>Bunlara ulaşmak için izlenecek yöntemler ile kaynak dağılımlarını içeren </a:t>
          </a:r>
          <a:r>
            <a:rPr lang="tr-TR" sz="2400" b="1" u="sng" dirty="0" smtClean="0"/>
            <a:t>plan. </a:t>
          </a:r>
          <a:r>
            <a:rPr lang="tr-TR" sz="2400" dirty="0" smtClean="0"/>
            <a:t> </a:t>
          </a:r>
          <a:br>
            <a:rPr lang="tr-TR" sz="2400" dirty="0" smtClean="0"/>
          </a:br>
          <a:endParaRPr lang="tr-TR" sz="2400" dirty="0"/>
        </a:p>
      </dgm:t>
    </dgm:pt>
    <dgm:pt modelId="{A2B1B281-9AAE-40A1-94FC-4F673F118D90}" type="parTrans" cxnId="{3F8BA3F9-F2C8-4F00-A434-79EECC861E51}">
      <dgm:prSet/>
      <dgm:spPr/>
      <dgm:t>
        <a:bodyPr/>
        <a:lstStyle/>
        <a:p>
          <a:endParaRPr lang="tr-TR" sz="2400"/>
        </a:p>
      </dgm:t>
    </dgm:pt>
    <dgm:pt modelId="{C890755B-43B8-4F55-A431-E8241858B2A5}" type="sibTrans" cxnId="{3F8BA3F9-F2C8-4F00-A434-79EECC861E51}">
      <dgm:prSet/>
      <dgm:spPr/>
      <dgm:t>
        <a:bodyPr/>
        <a:lstStyle/>
        <a:p>
          <a:endParaRPr lang="tr-TR" sz="2400"/>
        </a:p>
      </dgm:t>
    </dgm:pt>
    <dgm:pt modelId="{29809099-B295-446E-B4A7-E47D73C02989}" type="pres">
      <dgm:prSet presAssocID="{CAE6DAAB-4D25-422D-875D-91E641D55154}" presName="Name0" presStyleCnt="0">
        <dgm:presLayoutVars>
          <dgm:dir/>
          <dgm:animLvl val="lvl"/>
          <dgm:resizeHandles val="exact"/>
        </dgm:presLayoutVars>
      </dgm:prSet>
      <dgm:spPr/>
      <dgm:t>
        <a:bodyPr/>
        <a:lstStyle/>
        <a:p>
          <a:endParaRPr lang="tr-TR"/>
        </a:p>
      </dgm:t>
    </dgm:pt>
    <dgm:pt modelId="{31B438FB-B07A-4433-911C-6AF8D8586CF5}" type="pres">
      <dgm:prSet presAssocID="{C583933F-7BFB-47FE-87A3-211A01B52E06}" presName="linNode" presStyleCnt="0"/>
      <dgm:spPr/>
    </dgm:pt>
    <dgm:pt modelId="{545C65B6-78DF-47F8-A958-43FAC9B5DCCE}" type="pres">
      <dgm:prSet presAssocID="{C583933F-7BFB-47FE-87A3-211A01B52E06}" presName="parentText" presStyleLbl="node1" presStyleIdx="0" presStyleCnt="5" custScaleX="277778">
        <dgm:presLayoutVars>
          <dgm:chMax val="1"/>
          <dgm:bulletEnabled val="1"/>
        </dgm:presLayoutVars>
      </dgm:prSet>
      <dgm:spPr/>
      <dgm:t>
        <a:bodyPr/>
        <a:lstStyle/>
        <a:p>
          <a:endParaRPr lang="tr-TR"/>
        </a:p>
      </dgm:t>
    </dgm:pt>
    <dgm:pt modelId="{6F20534D-ACC3-4957-A847-15F2612D250B}" type="pres">
      <dgm:prSet presAssocID="{953429F0-1C93-42DB-BE85-F08FDA9824C5}" presName="sp" presStyleCnt="0"/>
      <dgm:spPr/>
    </dgm:pt>
    <dgm:pt modelId="{61166E62-6D15-4C39-8421-36F94F7F9C48}" type="pres">
      <dgm:prSet presAssocID="{0CB30C1C-BF8B-4336-97B0-090139DDEAA0}" presName="linNode" presStyleCnt="0"/>
      <dgm:spPr/>
    </dgm:pt>
    <dgm:pt modelId="{60F90F79-344D-4D99-AA6B-7F291DD2C53E}" type="pres">
      <dgm:prSet presAssocID="{0CB30C1C-BF8B-4336-97B0-090139DDEAA0}" presName="parentText" presStyleLbl="node1" presStyleIdx="1" presStyleCnt="5" custScaleX="277778" custLinFactNeighborX="1516" custLinFactNeighborY="-1748">
        <dgm:presLayoutVars>
          <dgm:chMax val="1"/>
          <dgm:bulletEnabled val="1"/>
        </dgm:presLayoutVars>
      </dgm:prSet>
      <dgm:spPr/>
      <dgm:t>
        <a:bodyPr/>
        <a:lstStyle/>
        <a:p>
          <a:endParaRPr lang="tr-TR"/>
        </a:p>
      </dgm:t>
    </dgm:pt>
    <dgm:pt modelId="{E32EF576-1522-4FFD-8977-AB09B82584A2}" type="pres">
      <dgm:prSet presAssocID="{0C248E8C-FD2E-4CE7-8EB5-0F7598FBB3FD}" presName="sp" presStyleCnt="0"/>
      <dgm:spPr/>
    </dgm:pt>
    <dgm:pt modelId="{89F24DD8-33B8-4264-91C2-D9F70652DC0C}" type="pres">
      <dgm:prSet presAssocID="{9CB94FE6-EFAD-4AFF-98C0-754E7805D36C}" presName="linNode" presStyleCnt="0"/>
      <dgm:spPr/>
    </dgm:pt>
    <dgm:pt modelId="{CF843B34-4AA9-4433-A923-847834A5A80F}" type="pres">
      <dgm:prSet presAssocID="{9CB94FE6-EFAD-4AFF-98C0-754E7805D36C}" presName="parentText" presStyleLbl="node1" presStyleIdx="2" presStyleCnt="5" custScaleX="277778">
        <dgm:presLayoutVars>
          <dgm:chMax val="1"/>
          <dgm:bulletEnabled val="1"/>
        </dgm:presLayoutVars>
      </dgm:prSet>
      <dgm:spPr/>
      <dgm:t>
        <a:bodyPr/>
        <a:lstStyle/>
        <a:p>
          <a:endParaRPr lang="tr-TR"/>
        </a:p>
      </dgm:t>
    </dgm:pt>
    <dgm:pt modelId="{6A28F864-0EAB-45DB-A9D2-36987E9DF0FF}" type="pres">
      <dgm:prSet presAssocID="{B777E6EC-2943-4452-A299-76127495E189}" presName="sp" presStyleCnt="0"/>
      <dgm:spPr/>
    </dgm:pt>
    <dgm:pt modelId="{70F68563-1268-4B25-82B4-D54AED9C33B3}" type="pres">
      <dgm:prSet presAssocID="{C0E6CDE1-E365-4A3C-B13B-B7A9366412B2}" presName="linNode" presStyleCnt="0"/>
      <dgm:spPr/>
    </dgm:pt>
    <dgm:pt modelId="{0DF6FEDE-76EE-4A3E-B1CD-08828539C9D3}" type="pres">
      <dgm:prSet presAssocID="{C0E6CDE1-E365-4A3C-B13B-B7A9366412B2}" presName="parentText" presStyleLbl="node1" presStyleIdx="3" presStyleCnt="5" custScaleX="277778" custLinFactNeighborX="379" custLinFactNeighborY="0">
        <dgm:presLayoutVars>
          <dgm:chMax val="1"/>
          <dgm:bulletEnabled val="1"/>
        </dgm:presLayoutVars>
      </dgm:prSet>
      <dgm:spPr/>
      <dgm:t>
        <a:bodyPr/>
        <a:lstStyle/>
        <a:p>
          <a:endParaRPr lang="tr-TR"/>
        </a:p>
      </dgm:t>
    </dgm:pt>
    <dgm:pt modelId="{114754B7-6763-4661-807A-E8B7797D7F12}" type="pres">
      <dgm:prSet presAssocID="{B9CD8257-74C7-4DC5-8079-D24C0A03ED1E}" presName="sp" presStyleCnt="0"/>
      <dgm:spPr/>
    </dgm:pt>
    <dgm:pt modelId="{0D8A2CA7-542C-4741-8A08-8C1F07E7FE30}" type="pres">
      <dgm:prSet presAssocID="{A72B543A-3EED-4272-92E0-A2B847576250}" presName="linNode" presStyleCnt="0"/>
      <dgm:spPr/>
    </dgm:pt>
    <dgm:pt modelId="{A4D03AF0-904F-480C-A451-BB28BFE94578}" type="pres">
      <dgm:prSet presAssocID="{A72B543A-3EED-4272-92E0-A2B847576250}" presName="parentText" presStyleLbl="node1" presStyleIdx="4" presStyleCnt="5" custScaleX="277778">
        <dgm:presLayoutVars>
          <dgm:chMax val="1"/>
          <dgm:bulletEnabled val="1"/>
        </dgm:presLayoutVars>
      </dgm:prSet>
      <dgm:spPr/>
      <dgm:t>
        <a:bodyPr/>
        <a:lstStyle/>
        <a:p>
          <a:endParaRPr lang="tr-TR"/>
        </a:p>
      </dgm:t>
    </dgm:pt>
  </dgm:ptLst>
  <dgm:cxnLst>
    <dgm:cxn modelId="{3FDF4056-C814-4191-BB29-2B7DF9946EEB}" srcId="{CAE6DAAB-4D25-422D-875D-91E641D55154}" destId="{9CB94FE6-EFAD-4AFF-98C0-754E7805D36C}" srcOrd="2" destOrd="0" parTransId="{AD711FD7-F9C4-49DC-AC88-C92BDD3952FB}" sibTransId="{B777E6EC-2943-4452-A299-76127495E189}"/>
    <dgm:cxn modelId="{ADF8CB22-11F0-441B-B433-7922CBC55C92}" type="presOf" srcId="{9CB94FE6-EFAD-4AFF-98C0-754E7805D36C}" destId="{CF843B34-4AA9-4433-A923-847834A5A80F}" srcOrd="0" destOrd="0" presId="urn:microsoft.com/office/officeart/2005/8/layout/vList5"/>
    <dgm:cxn modelId="{B0F953FA-1895-4E6C-A1D3-7051FE26A530}" srcId="{CAE6DAAB-4D25-422D-875D-91E641D55154}" destId="{C0E6CDE1-E365-4A3C-B13B-B7A9366412B2}" srcOrd="3" destOrd="0" parTransId="{4DE17D5C-3243-4F75-B0C2-2928ED03C6C9}" sibTransId="{B9CD8257-74C7-4DC5-8079-D24C0A03ED1E}"/>
    <dgm:cxn modelId="{3F8BA3F9-F2C8-4F00-A434-79EECC861E51}" srcId="{CAE6DAAB-4D25-422D-875D-91E641D55154}" destId="{A72B543A-3EED-4272-92E0-A2B847576250}" srcOrd="4" destOrd="0" parTransId="{A2B1B281-9AAE-40A1-94FC-4F673F118D90}" sibTransId="{C890755B-43B8-4F55-A431-E8241858B2A5}"/>
    <dgm:cxn modelId="{F72900C5-6CE0-436D-993C-1730B85F7CA0}" type="presOf" srcId="{CAE6DAAB-4D25-422D-875D-91E641D55154}" destId="{29809099-B295-446E-B4A7-E47D73C02989}" srcOrd="0" destOrd="0" presId="urn:microsoft.com/office/officeart/2005/8/layout/vList5"/>
    <dgm:cxn modelId="{F8CE22AD-AA00-42A1-846A-52D7A54D39E2}" type="presOf" srcId="{A72B543A-3EED-4272-92E0-A2B847576250}" destId="{A4D03AF0-904F-480C-A451-BB28BFE94578}" srcOrd="0" destOrd="0" presId="urn:microsoft.com/office/officeart/2005/8/layout/vList5"/>
    <dgm:cxn modelId="{9469DE44-B91C-40AD-8F6F-BB37AF665C51}" type="presOf" srcId="{C0E6CDE1-E365-4A3C-B13B-B7A9366412B2}" destId="{0DF6FEDE-76EE-4A3E-B1CD-08828539C9D3}" srcOrd="0" destOrd="0" presId="urn:microsoft.com/office/officeart/2005/8/layout/vList5"/>
    <dgm:cxn modelId="{E7263A71-C0F7-4888-AE59-A55F3BCB5158}" type="presOf" srcId="{0CB30C1C-BF8B-4336-97B0-090139DDEAA0}" destId="{60F90F79-344D-4D99-AA6B-7F291DD2C53E}" srcOrd="0" destOrd="0" presId="urn:microsoft.com/office/officeart/2005/8/layout/vList5"/>
    <dgm:cxn modelId="{2662AF9C-A62B-4DB0-A7A3-895FE855951F}" srcId="{CAE6DAAB-4D25-422D-875D-91E641D55154}" destId="{C583933F-7BFB-47FE-87A3-211A01B52E06}" srcOrd="0" destOrd="0" parTransId="{B84E635C-8EBD-44C8-8271-904110BAC1FC}" sibTransId="{953429F0-1C93-42DB-BE85-F08FDA9824C5}"/>
    <dgm:cxn modelId="{DE05BF11-26D2-4AFA-AA31-763E981E6FD3}" type="presOf" srcId="{C583933F-7BFB-47FE-87A3-211A01B52E06}" destId="{545C65B6-78DF-47F8-A958-43FAC9B5DCCE}" srcOrd="0" destOrd="0" presId="urn:microsoft.com/office/officeart/2005/8/layout/vList5"/>
    <dgm:cxn modelId="{8E545360-E876-4E60-AEB1-540D5E030F35}" srcId="{CAE6DAAB-4D25-422D-875D-91E641D55154}" destId="{0CB30C1C-BF8B-4336-97B0-090139DDEAA0}" srcOrd="1" destOrd="0" parTransId="{B9FFE428-F1EB-4ED1-AB9D-1C6D25C3242A}" sibTransId="{0C248E8C-FD2E-4CE7-8EB5-0F7598FBB3FD}"/>
    <dgm:cxn modelId="{5F0829E1-9A1E-4443-A8FC-4F3F4B124085}" type="presParOf" srcId="{29809099-B295-446E-B4A7-E47D73C02989}" destId="{31B438FB-B07A-4433-911C-6AF8D8586CF5}" srcOrd="0" destOrd="0" presId="urn:microsoft.com/office/officeart/2005/8/layout/vList5"/>
    <dgm:cxn modelId="{0C5EEDDC-09F5-47E7-90A0-3B309F2DF81F}" type="presParOf" srcId="{31B438FB-B07A-4433-911C-6AF8D8586CF5}" destId="{545C65B6-78DF-47F8-A958-43FAC9B5DCCE}" srcOrd="0" destOrd="0" presId="urn:microsoft.com/office/officeart/2005/8/layout/vList5"/>
    <dgm:cxn modelId="{E9B7880A-64CD-4390-B4F8-5669449DDE61}" type="presParOf" srcId="{29809099-B295-446E-B4A7-E47D73C02989}" destId="{6F20534D-ACC3-4957-A847-15F2612D250B}" srcOrd="1" destOrd="0" presId="urn:microsoft.com/office/officeart/2005/8/layout/vList5"/>
    <dgm:cxn modelId="{0B9EC1D1-FDFD-451F-93A8-C668B226F205}" type="presParOf" srcId="{29809099-B295-446E-B4A7-E47D73C02989}" destId="{61166E62-6D15-4C39-8421-36F94F7F9C48}" srcOrd="2" destOrd="0" presId="urn:microsoft.com/office/officeart/2005/8/layout/vList5"/>
    <dgm:cxn modelId="{EC7F87FD-9127-453A-9BF9-502C7B503CD5}" type="presParOf" srcId="{61166E62-6D15-4C39-8421-36F94F7F9C48}" destId="{60F90F79-344D-4D99-AA6B-7F291DD2C53E}" srcOrd="0" destOrd="0" presId="urn:microsoft.com/office/officeart/2005/8/layout/vList5"/>
    <dgm:cxn modelId="{E67F509B-F25E-4990-B32D-C51B0B2575F1}" type="presParOf" srcId="{29809099-B295-446E-B4A7-E47D73C02989}" destId="{E32EF576-1522-4FFD-8977-AB09B82584A2}" srcOrd="3" destOrd="0" presId="urn:microsoft.com/office/officeart/2005/8/layout/vList5"/>
    <dgm:cxn modelId="{FF71E853-3DCA-4D3F-8518-3347C6FBDE2B}" type="presParOf" srcId="{29809099-B295-446E-B4A7-E47D73C02989}" destId="{89F24DD8-33B8-4264-91C2-D9F70652DC0C}" srcOrd="4" destOrd="0" presId="urn:microsoft.com/office/officeart/2005/8/layout/vList5"/>
    <dgm:cxn modelId="{9204A582-F86E-4801-8B9A-E8ECC2C5A16A}" type="presParOf" srcId="{89F24DD8-33B8-4264-91C2-D9F70652DC0C}" destId="{CF843B34-4AA9-4433-A923-847834A5A80F}" srcOrd="0" destOrd="0" presId="urn:microsoft.com/office/officeart/2005/8/layout/vList5"/>
    <dgm:cxn modelId="{7305C652-964E-4A22-882D-76B4E4BDBC1D}" type="presParOf" srcId="{29809099-B295-446E-B4A7-E47D73C02989}" destId="{6A28F864-0EAB-45DB-A9D2-36987E9DF0FF}" srcOrd="5" destOrd="0" presId="urn:microsoft.com/office/officeart/2005/8/layout/vList5"/>
    <dgm:cxn modelId="{5E2EA4B8-366D-40A5-B58C-9D10DA659712}" type="presParOf" srcId="{29809099-B295-446E-B4A7-E47D73C02989}" destId="{70F68563-1268-4B25-82B4-D54AED9C33B3}" srcOrd="6" destOrd="0" presId="urn:microsoft.com/office/officeart/2005/8/layout/vList5"/>
    <dgm:cxn modelId="{7644E745-05A8-4CCE-BD9E-7697B75F0481}" type="presParOf" srcId="{70F68563-1268-4B25-82B4-D54AED9C33B3}" destId="{0DF6FEDE-76EE-4A3E-B1CD-08828539C9D3}" srcOrd="0" destOrd="0" presId="urn:microsoft.com/office/officeart/2005/8/layout/vList5"/>
    <dgm:cxn modelId="{93494AF9-BCE9-45A8-9721-4EF53747C62D}" type="presParOf" srcId="{29809099-B295-446E-B4A7-E47D73C02989}" destId="{114754B7-6763-4661-807A-E8B7797D7F12}" srcOrd="7" destOrd="0" presId="urn:microsoft.com/office/officeart/2005/8/layout/vList5"/>
    <dgm:cxn modelId="{6FCFF824-72AE-4167-BBC7-6A490A3C9500}" type="presParOf" srcId="{29809099-B295-446E-B4A7-E47D73C02989}" destId="{0D8A2CA7-542C-4741-8A08-8C1F07E7FE30}" srcOrd="8" destOrd="0" presId="urn:microsoft.com/office/officeart/2005/8/layout/vList5"/>
    <dgm:cxn modelId="{10D57244-309B-49C9-8953-A68264AF6177}" type="presParOf" srcId="{0D8A2CA7-542C-4741-8A08-8C1F07E7FE30}" destId="{A4D03AF0-904F-480C-A451-BB28BFE9457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FF02B2B-8F79-4979-8121-A020BDB5E29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CF82EE6E-8489-4B87-89E3-2A13FADF8076}">
      <dgm:prSet custT="1"/>
      <dgm:spPr/>
      <dgm:t>
        <a:bodyPr anchor="ctr"/>
        <a:lstStyle/>
        <a:p>
          <a:pPr algn="just" rtl="0"/>
          <a:r>
            <a:rPr lang="tr-TR" sz="3600" dirty="0" smtClean="0"/>
            <a:t>İlgili olduğu malî yılın sonundan başlayarak beş yıl içinde alacaklıları tarafından geçerli bir mazerete dayanmaksızın, yazılı talep edilmediğinden veya belgeleri verilmediğinden dolayı ödenemeyen borçlar zamanaşımına uğrayarak kamu idareleri lehine düşer.</a:t>
          </a:r>
          <a:endParaRPr lang="tr-TR" sz="3600" dirty="0"/>
        </a:p>
      </dgm:t>
    </dgm:pt>
    <dgm:pt modelId="{40FEA7B6-4D46-489C-97AC-0404EBF888E9}" type="parTrans" cxnId="{2B139D64-4D19-49C0-A8F6-E44B07E58E11}">
      <dgm:prSet/>
      <dgm:spPr/>
      <dgm:t>
        <a:bodyPr/>
        <a:lstStyle/>
        <a:p>
          <a:endParaRPr lang="tr-TR"/>
        </a:p>
      </dgm:t>
    </dgm:pt>
    <dgm:pt modelId="{C3D5CFD8-19D1-4407-B4FB-2B6576A62E40}" type="sibTrans" cxnId="{2B139D64-4D19-49C0-A8F6-E44B07E58E11}">
      <dgm:prSet/>
      <dgm:spPr/>
      <dgm:t>
        <a:bodyPr/>
        <a:lstStyle/>
        <a:p>
          <a:endParaRPr lang="tr-TR"/>
        </a:p>
      </dgm:t>
    </dgm:pt>
    <dgm:pt modelId="{1EADE11E-75F3-4F7B-BF1E-F67E27380C1B}" type="pres">
      <dgm:prSet presAssocID="{CFF02B2B-8F79-4979-8121-A020BDB5E29F}" presName="vert0" presStyleCnt="0">
        <dgm:presLayoutVars>
          <dgm:dir/>
          <dgm:animOne val="branch"/>
          <dgm:animLvl val="lvl"/>
        </dgm:presLayoutVars>
      </dgm:prSet>
      <dgm:spPr/>
      <dgm:t>
        <a:bodyPr/>
        <a:lstStyle/>
        <a:p>
          <a:endParaRPr lang="en-US"/>
        </a:p>
      </dgm:t>
    </dgm:pt>
    <dgm:pt modelId="{4E961C5E-3DA3-4044-A1B5-64834883AECF}" type="pres">
      <dgm:prSet presAssocID="{CF82EE6E-8489-4B87-89E3-2A13FADF8076}" presName="thickLine" presStyleLbl="alignNode1" presStyleIdx="0" presStyleCnt="1"/>
      <dgm:spPr/>
    </dgm:pt>
    <dgm:pt modelId="{024034A7-C41F-4D62-8202-59F005BE5BFF}" type="pres">
      <dgm:prSet presAssocID="{CF82EE6E-8489-4B87-89E3-2A13FADF8076}" presName="horz1" presStyleCnt="0"/>
      <dgm:spPr/>
    </dgm:pt>
    <dgm:pt modelId="{5C14E139-614B-447B-99EC-6B43ED30E7ED}" type="pres">
      <dgm:prSet presAssocID="{CF82EE6E-8489-4B87-89E3-2A13FADF8076}" presName="tx1" presStyleLbl="revTx" presStyleIdx="0" presStyleCnt="1"/>
      <dgm:spPr/>
      <dgm:t>
        <a:bodyPr/>
        <a:lstStyle/>
        <a:p>
          <a:endParaRPr lang="tr-TR"/>
        </a:p>
      </dgm:t>
    </dgm:pt>
    <dgm:pt modelId="{409B2654-B921-4EF2-8900-627984A146AF}" type="pres">
      <dgm:prSet presAssocID="{CF82EE6E-8489-4B87-89E3-2A13FADF8076}" presName="vert1" presStyleCnt="0"/>
      <dgm:spPr/>
    </dgm:pt>
  </dgm:ptLst>
  <dgm:cxnLst>
    <dgm:cxn modelId="{DBADB64A-B60B-4D1A-B8C0-F17CC878EA51}" type="presOf" srcId="{CF82EE6E-8489-4B87-89E3-2A13FADF8076}" destId="{5C14E139-614B-447B-99EC-6B43ED30E7ED}" srcOrd="0" destOrd="0" presId="urn:microsoft.com/office/officeart/2008/layout/LinedList"/>
    <dgm:cxn modelId="{2B139D64-4D19-49C0-A8F6-E44B07E58E11}" srcId="{CFF02B2B-8F79-4979-8121-A020BDB5E29F}" destId="{CF82EE6E-8489-4B87-89E3-2A13FADF8076}" srcOrd="0" destOrd="0" parTransId="{40FEA7B6-4D46-489C-97AC-0404EBF888E9}" sibTransId="{C3D5CFD8-19D1-4407-B4FB-2B6576A62E40}"/>
    <dgm:cxn modelId="{E7E0A5E4-34CE-4EA8-AF48-3A9826E8A3B6}" type="presOf" srcId="{CFF02B2B-8F79-4979-8121-A020BDB5E29F}" destId="{1EADE11E-75F3-4F7B-BF1E-F67E27380C1B}" srcOrd="0" destOrd="0" presId="urn:microsoft.com/office/officeart/2008/layout/LinedList"/>
    <dgm:cxn modelId="{6F147DA1-A153-4864-8FF2-9AEC8334C23B}" type="presParOf" srcId="{1EADE11E-75F3-4F7B-BF1E-F67E27380C1B}" destId="{4E961C5E-3DA3-4044-A1B5-64834883AECF}" srcOrd="0" destOrd="0" presId="urn:microsoft.com/office/officeart/2008/layout/LinedList"/>
    <dgm:cxn modelId="{FF4599E7-9C73-418D-80A3-B04D38C294A0}" type="presParOf" srcId="{1EADE11E-75F3-4F7B-BF1E-F67E27380C1B}" destId="{024034A7-C41F-4D62-8202-59F005BE5BFF}" srcOrd="1" destOrd="0" presId="urn:microsoft.com/office/officeart/2008/layout/LinedList"/>
    <dgm:cxn modelId="{0DEF31C7-D400-4A3C-94EA-CADB5989E6EB}" type="presParOf" srcId="{024034A7-C41F-4D62-8202-59F005BE5BFF}" destId="{5C14E139-614B-447B-99EC-6B43ED30E7ED}" srcOrd="0" destOrd="0" presId="urn:microsoft.com/office/officeart/2008/layout/LinedList"/>
    <dgm:cxn modelId="{8D8B2A2B-548B-4D93-A4C5-FBFF59F45BA5}" type="presParOf" srcId="{024034A7-C41F-4D62-8202-59F005BE5BFF}" destId="{409B2654-B921-4EF2-8900-627984A146A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D19316D-0295-43D4-82E4-88A8A98193B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5E2D8677-0398-42CE-8AEC-DB29C2F35CE3}">
      <dgm:prSet custT="1"/>
      <dgm:spPr/>
      <dgm:t>
        <a:bodyPr anchor="ctr"/>
        <a:lstStyle/>
        <a:p>
          <a:pPr algn="just" rtl="0"/>
          <a:r>
            <a:rPr lang="tr-TR" sz="2400" smtClean="0"/>
            <a:t>Genel bütçe kapsamındaki kamu idarelerinde, bir taahhüde ve harcama talimatına dayanmayan giderlere ilişkin olup,</a:t>
          </a:r>
          <a:endParaRPr lang="tr-TR" sz="2400"/>
        </a:p>
      </dgm:t>
    </dgm:pt>
    <dgm:pt modelId="{4EAED8ED-FD0B-4DB6-BA06-19C1AC44634F}" type="parTrans" cxnId="{696902FE-7A2F-42F3-A20C-39B0F1206658}">
      <dgm:prSet/>
      <dgm:spPr/>
      <dgm:t>
        <a:bodyPr/>
        <a:lstStyle/>
        <a:p>
          <a:endParaRPr lang="tr-TR"/>
        </a:p>
      </dgm:t>
    </dgm:pt>
    <dgm:pt modelId="{2CFAAC0F-3B24-4021-92F2-C0B68341DB0A}" type="sibTrans" cxnId="{696902FE-7A2F-42F3-A20C-39B0F1206658}">
      <dgm:prSet/>
      <dgm:spPr/>
      <dgm:t>
        <a:bodyPr/>
        <a:lstStyle/>
        <a:p>
          <a:endParaRPr lang="tr-TR"/>
        </a:p>
      </dgm:t>
    </dgm:pt>
    <dgm:pt modelId="{D62E7553-E5B2-4874-8FAD-F668DADA3697}">
      <dgm:prSet custT="1"/>
      <dgm:spPr/>
      <dgm:t>
        <a:bodyPr anchor="ctr"/>
        <a:lstStyle/>
        <a:p>
          <a:pPr algn="just" rtl="0"/>
          <a:r>
            <a:rPr lang="tr-TR" sz="2400" dirty="0" smtClean="0"/>
            <a:t>Maliye Bakanlığınca belirlenecek ekonomik kodlardan yapılan ve bütçede ödeneği öngörülmüş olmakla birlikte, oluştuğu yer ve zamanda ödeneği bulunmayan giderler; </a:t>
          </a:r>
          <a:endParaRPr lang="tr-TR" sz="2400" dirty="0"/>
        </a:p>
      </dgm:t>
    </dgm:pt>
    <dgm:pt modelId="{472BD746-E19A-4050-A02F-65E38C248B54}" type="parTrans" cxnId="{47139E2B-EAEA-4AD5-97F5-04E60516644C}">
      <dgm:prSet/>
      <dgm:spPr/>
      <dgm:t>
        <a:bodyPr/>
        <a:lstStyle/>
        <a:p>
          <a:endParaRPr lang="tr-TR"/>
        </a:p>
      </dgm:t>
    </dgm:pt>
    <dgm:pt modelId="{62690FE1-11F5-45F6-8B87-C0DC9D7ADBAF}" type="sibTrans" cxnId="{47139E2B-EAEA-4AD5-97F5-04E60516644C}">
      <dgm:prSet/>
      <dgm:spPr/>
      <dgm:t>
        <a:bodyPr/>
        <a:lstStyle/>
        <a:p>
          <a:endParaRPr lang="tr-TR"/>
        </a:p>
      </dgm:t>
    </dgm:pt>
    <dgm:pt modelId="{B7DDBD89-C3CB-4A14-9E33-9871E14E752B}">
      <dgm:prSet custT="1"/>
      <dgm:spPr/>
      <dgm:t>
        <a:bodyPr anchor="ctr"/>
        <a:lstStyle/>
        <a:p>
          <a:pPr algn="just" rtl="0"/>
          <a:r>
            <a:rPr lang="tr-TR" sz="2400" smtClean="0"/>
            <a:t>dayanağını oluşturan harcama belgeleri de eklenmek suretiyle usûlüne göre gerçekleştirilerek ilgili hesaplara alınır ve ödeneğinin gelmesini müteakip ödenir. </a:t>
          </a:r>
          <a:endParaRPr lang="tr-TR" sz="2400"/>
        </a:p>
      </dgm:t>
    </dgm:pt>
    <dgm:pt modelId="{612F8256-F79A-48B5-9207-A9F643179367}" type="parTrans" cxnId="{BBBF1C58-4131-41D9-B5DF-30FA3E7FA674}">
      <dgm:prSet/>
      <dgm:spPr/>
      <dgm:t>
        <a:bodyPr/>
        <a:lstStyle/>
        <a:p>
          <a:endParaRPr lang="tr-TR"/>
        </a:p>
      </dgm:t>
    </dgm:pt>
    <dgm:pt modelId="{133B772D-1CE6-4CCA-A766-63F206EF5B0D}" type="sibTrans" cxnId="{BBBF1C58-4131-41D9-B5DF-30FA3E7FA674}">
      <dgm:prSet/>
      <dgm:spPr/>
      <dgm:t>
        <a:bodyPr/>
        <a:lstStyle/>
        <a:p>
          <a:endParaRPr lang="tr-TR"/>
        </a:p>
      </dgm:t>
    </dgm:pt>
    <dgm:pt modelId="{71DE554F-016D-4841-8803-29E99167653C}">
      <dgm:prSet custT="1"/>
      <dgm:spPr/>
      <dgm:t>
        <a:bodyPr anchor="ctr"/>
        <a:lstStyle/>
        <a:p>
          <a:pPr algn="just" rtl="0"/>
          <a:r>
            <a:rPr lang="tr-TR" sz="2400" dirty="0" smtClean="0"/>
            <a:t>Bu tutarlara ilişkin ödenek gönderme belgeleri, en geç malî yılın sonuna kadar muhasebe birimine gönderilerek muhasebeleştirme işlemleri tamamlanır.</a:t>
          </a:r>
          <a:endParaRPr lang="tr-TR" sz="2400" dirty="0"/>
        </a:p>
      </dgm:t>
    </dgm:pt>
    <dgm:pt modelId="{1746914F-D52F-4718-93AF-03A5036F6F9D}" type="parTrans" cxnId="{FEA0C341-09D5-4F40-B8E2-9DE24F157272}">
      <dgm:prSet/>
      <dgm:spPr/>
      <dgm:t>
        <a:bodyPr/>
        <a:lstStyle/>
        <a:p>
          <a:endParaRPr lang="tr-TR"/>
        </a:p>
      </dgm:t>
    </dgm:pt>
    <dgm:pt modelId="{BE85CDC1-6F1B-47D7-976A-A0E58EBE35C2}" type="sibTrans" cxnId="{FEA0C341-09D5-4F40-B8E2-9DE24F157272}">
      <dgm:prSet/>
      <dgm:spPr/>
      <dgm:t>
        <a:bodyPr/>
        <a:lstStyle/>
        <a:p>
          <a:endParaRPr lang="tr-TR"/>
        </a:p>
      </dgm:t>
    </dgm:pt>
    <dgm:pt modelId="{A77673F9-5D84-49D8-BA49-8DA880077738}" type="pres">
      <dgm:prSet presAssocID="{9D19316D-0295-43D4-82E4-88A8A98193B5}" presName="vert0" presStyleCnt="0">
        <dgm:presLayoutVars>
          <dgm:dir/>
          <dgm:animOne val="branch"/>
          <dgm:animLvl val="lvl"/>
        </dgm:presLayoutVars>
      </dgm:prSet>
      <dgm:spPr/>
      <dgm:t>
        <a:bodyPr/>
        <a:lstStyle/>
        <a:p>
          <a:endParaRPr lang="en-US"/>
        </a:p>
      </dgm:t>
    </dgm:pt>
    <dgm:pt modelId="{CD192CDB-747F-4ACB-8201-DEE2226AD3EE}" type="pres">
      <dgm:prSet presAssocID="{5E2D8677-0398-42CE-8AEC-DB29C2F35CE3}" presName="thickLine" presStyleLbl="alignNode1" presStyleIdx="0" presStyleCnt="4"/>
      <dgm:spPr/>
    </dgm:pt>
    <dgm:pt modelId="{372811FA-672D-4DBE-90F0-17AC20010F15}" type="pres">
      <dgm:prSet presAssocID="{5E2D8677-0398-42CE-8AEC-DB29C2F35CE3}" presName="horz1" presStyleCnt="0"/>
      <dgm:spPr/>
    </dgm:pt>
    <dgm:pt modelId="{08695932-354A-4202-A3A3-39782DC1C1D0}" type="pres">
      <dgm:prSet presAssocID="{5E2D8677-0398-42CE-8AEC-DB29C2F35CE3}" presName="tx1" presStyleLbl="revTx" presStyleIdx="0" presStyleCnt="4"/>
      <dgm:spPr/>
      <dgm:t>
        <a:bodyPr/>
        <a:lstStyle/>
        <a:p>
          <a:endParaRPr lang="tr-TR"/>
        </a:p>
      </dgm:t>
    </dgm:pt>
    <dgm:pt modelId="{6EB84163-1CF4-447B-A3DC-F2F8D92E5C02}" type="pres">
      <dgm:prSet presAssocID="{5E2D8677-0398-42CE-8AEC-DB29C2F35CE3}" presName="vert1" presStyleCnt="0"/>
      <dgm:spPr/>
    </dgm:pt>
    <dgm:pt modelId="{DA47B282-9738-4D3D-925A-6CECB05AAB19}" type="pres">
      <dgm:prSet presAssocID="{D62E7553-E5B2-4874-8FAD-F668DADA3697}" presName="thickLine" presStyleLbl="alignNode1" presStyleIdx="1" presStyleCnt="4"/>
      <dgm:spPr/>
    </dgm:pt>
    <dgm:pt modelId="{2424000A-8BF0-4A72-9060-6CD548280EC8}" type="pres">
      <dgm:prSet presAssocID="{D62E7553-E5B2-4874-8FAD-F668DADA3697}" presName="horz1" presStyleCnt="0"/>
      <dgm:spPr/>
    </dgm:pt>
    <dgm:pt modelId="{E999CB81-C582-4137-9622-D252921F0F81}" type="pres">
      <dgm:prSet presAssocID="{D62E7553-E5B2-4874-8FAD-F668DADA3697}" presName="tx1" presStyleLbl="revTx" presStyleIdx="1" presStyleCnt="4"/>
      <dgm:spPr/>
      <dgm:t>
        <a:bodyPr/>
        <a:lstStyle/>
        <a:p>
          <a:endParaRPr lang="tr-TR"/>
        </a:p>
      </dgm:t>
    </dgm:pt>
    <dgm:pt modelId="{B86AEED7-24B7-4F7C-BEF3-984536CE9CA1}" type="pres">
      <dgm:prSet presAssocID="{D62E7553-E5B2-4874-8FAD-F668DADA3697}" presName="vert1" presStyleCnt="0"/>
      <dgm:spPr/>
    </dgm:pt>
    <dgm:pt modelId="{F55AF97A-961E-4999-887C-03027D22B38D}" type="pres">
      <dgm:prSet presAssocID="{B7DDBD89-C3CB-4A14-9E33-9871E14E752B}" presName="thickLine" presStyleLbl="alignNode1" presStyleIdx="2" presStyleCnt="4"/>
      <dgm:spPr/>
    </dgm:pt>
    <dgm:pt modelId="{4F47D23F-CCF9-4699-8D6B-7C17F6CC4368}" type="pres">
      <dgm:prSet presAssocID="{B7DDBD89-C3CB-4A14-9E33-9871E14E752B}" presName="horz1" presStyleCnt="0"/>
      <dgm:spPr/>
    </dgm:pt>
    <dgm:pt modelId="{C6EA684D-8DA9-4676-B6D3-3AE2F1A24748}" type="pres">
      <dgm:prSet presAssocID="{B7DDBD89-C3CB-4A14-9E33-9871E14E752B}" presName="tx1" presStyleLbl="revTx" presStyleIdx="2" presStyleCnt="4"/>
      <dgm:spPr/>
      <dgm:t>
        <a:bodyPr/>
        <a:lstStyle/>
        <a:p>
          <a:endParaRPr lang="tr-TR"/>
        </a:p>
      </dgm:t>
    </dgm:pt>
    <dgm:pt modelId="{C39FF38F-A148-4365-B5B5-7395E42D2347}" type="pres">
      <dgm:prSet presAssocID="{B7DDBD89-C3CB-4A14-9E33-9871E14E752B}" presName="vert1" presStyleCnt="0"/>
      <dgm:spPr/>
    </dgm:pt>
    <dgm:pt modelId="{37801922-EBF7-47AF-966D-7A06D24A9EC1}" type="pres">
      <dgm:prSet presAssocID="{71DE554F-016D-4841-8803-29E99167653C}" presName="thickLine" presStyleLbl="alignNode1" presStyleIdx="3" presStyleCnt="4"/>
      <dgm:spPr/>
    </dgm:pt>
    <dgm:pt modelId="{D108AC78-783F-433F-B4A7-863F869BA516}" type="pres">
      <dgm:prSet presAssocID="{71DE554F-016D-4841-8803-29E99167653C}" presName="horz1" presStyleCnt="0"/>
      <dgm:spPr/>
    </dgm:pt>
    <dgm:pt modelId="{490E32E3-9F60-4873-A649-891A04D36507}" type="pres">
      <dgm:prSet presAssocID="{71DE554F-016D-4841-8803-29E99167653C}" presName="tx1" presStyleLbl="revTx" presStyleIdx="3" presStyleCnt="4"/>
      <dgm:spPr/>
      <dgm:t>
        <a:bodyPr/>
        <a:lstStyle/>
        <a:p>
          <a:endParaRPr lang="tr-TR"/>
        </a:p>
      </dgm:t>
    </dgm:pt>
    <dgm:pt modelId="{C4A5F2B3-12C5-4D11-BB72-4546FF6B4AC6}" type="pres">
      <dgm:prSet presAssocID="{71DE554F-016D-4841-8803-29E99167653C}" presName="vert1" presStyleCnt="0"/>
      <dgm:spPr/>
    </dgm:pt>
  </dgm:ptLst>
  <dgm:cxnLst>
    <dgm:cxn modelId="{696902FE-7A2F-42F3-A20C-39B0F1206658}" srcId="{9D19316D-0295-43D4-82E4-88A8A98193B5}" destId="{5E2D8677-0398-42CE-8AEC-DB29C2F35CE3}" srcOrd="0" destOrd="0" parTransId="{4EAED8ED-FD0B-4DB6-BA06-19C1AC44634F}" sibTransId="{2CFAAC0F-3B24-4021-92F2-C0B68341DB0A}"/>
    <dgm:cxn modelId="{FEA0C341-09D5-4F40-B8E2-9DE24F157272}" srcId="{9D19316D-0295-43D4-82E4-88A8A98193B5}" destId="{71DE554F-016D-4841-8803-29E99167653C}" srcOrd="3" destOrd="0" parTransId="{1746914F-D52F-4718-93AF-03A5036F6F9D}" sibTransId="{BE85CDC1-6F1B-47D7-976A-A0E58EBE35C2}"/>
    <dgm:cxn modelId="{47139E2B-EAEA-4AD5-97F5-04E60516644C}" srcId="{9D19316D-0295-43D4-82E4-88A8A98193B5}" destId="{D62E7553-E5B2-4874-8FAD-F668DADA3697}" srcOrd="1" destOrd="0" parTransId="{472BD746-E19A-4050-A02F-65E38C248B54}" sibTransId="{62690FE1-11F5-45F6-8B87-C0DC9D7ADBAF}"/>
    <dgm:cxn modelId="{3950293A-DBF0-4AF5-A2E5-D05C31A3EF54}" type="presOf" srcId="{D62E7553-E5B2-4874-8FAD-F668DADA3697}" destId="{E999CB81-C582-4137-9622-D252921F0F81}" srcOrd="0" destOrd="0" presId="urn:microsoft.com/office/officeart/2008/layout/LinedList"/>
    <dgm:cxn modelId="{DDBCFACD-5495-4917-A7C1-1A9BF0548991}" type="presOf" srcId="{B7DDBD89-C3CB-4A14-9E33-9871E14E752B}" destId="{C6EA684D-8DA9-4676-B6D3-3AE2F1A24748}" srcOrd="0" destOrd="0" presId="urn:microsoft.com/office/officeart/2008/layout/LinedList"/>
    <dgm:cxn modelId="{285F408B-7C32-4526-B628-D816AA2F13D6}" type="presOf" srcId="{71DE554F-016D-4841-8803-29E99167653C}" destId="{490E32E3-9F60-4873-A649-891A04D36507}" srcOrd="0" destOrd="0" presId="urn:microsoft.com/office/officeart/2008/layout/LinedList"/>
    <dgm:cxn modelId="{2BF78149-BB63-4D1A-A3A2-E6A3FE10EE47}" type="presOf" srcId="{9D19316D-0295-43D4-82E4-88A8A98193B5}" destId="{A77673F9-5D84-49D8-BA49-8DA880077738}" srcOrd="0" destOrd="0" presId="urn:microsoft.com/office/officeart/2008/layout/LinedList"/>
    <dgm:cxn modelId="{BBBF1C58-4131-41D9-B5DF-30FA3E7FA674}" srcId="{9D19316D-0295-43D4-82E4-88A8A98193B5}" destId="{B7DDBD89-C3CB-4A14-9E33-9871E14E752B}" srcOrd="2" destOrd="0" parTransId="{612F8256-F79A-48B5-9207-A9F643179367}" sibTransId="{133B772D-1CE6-4CCA-A766-63F206EF5B0D}"/>
    <dgm:cxn modelId="{306CFF6B-A57C-46ED-957C-06C3956F4708}" type="presOf" srcId="{5E2D8677-0398-42CE-8AEC-DB29C2F35CE3}" destId="{08695932-354A-4202-A3A3-39782DC1C1D0}" srcOrd="0" destOrd="0" presId="urn:microsoft.com/office/officeart/2008/layout/LinedList"/>
    <dgm:cxn modelId="{C719E287-4DFB-4023-90A2-AD2BCB9E9469}" type="presParOf" srcId="{A77673F9-5D84-49D8-BA49-8DA880077738}" destId="{CD192CDB-747F-4ACB-8201-DEE2226AD3EE}" srcOrd="0" destOrd="0" presId="urn:microsoft.com/office/officeart/2008/layout/LinedList"/>
    <dgm:cxn modelId="{35FBAA96-48A8-437C-B0AE-D98D0084559E}" type="presParOf" srcId="{A77673F9-5D84-49D8-BA49-8DA880077738}" destId="{372811FA-672D-4DBE-90F0-17AC20010F15}" srcOrd="1" destOrd="0" presId="urn:microsoft.com/office/officeart/2008/layout/LinedList"/>
    <dgm:cxn modelId="{401C0976-D4EC-4D44-B6C8-7E2BE30520DB}" type="presParOf" srcId="{372811FA-672D-4DBE-90F0-17AC20010F15}" destId="{08695932-354A-4202-A3A3-39782DC1C1D0}" srcOrd="0" destOrd="0" presId="urn:microsoft.com/office/officeart/2008/layout/LinedList"/>
    <dgm:cxn modelId="{43A91DE0-6BEF-40D8-987C-11A399784B00}" type="presParOf" srcId="{372811FA-672D-4DBE-90F0-17AC20010F15}" destId="{6EB84163-1CF4-447B-A3DC-F2F8D92E5C02}" srcOrd="1" destOrd="0" presId="urn:microsoft.com/office/officeart/2008/layout/LinedList"/>
    <dgm:cxn modelId="{BE4CE8EA-19A8-49E4-91AB-CA3D10AAC50D}" type="presParOf" srcId="{A77673F9-5D84-49D8-BA49-8DA880077738}" destId="{DA47B282-9738-4D3D-925A-6CECB05AAB19}" srcOrd="2" destOrd="0" presId="urn:microsoft.com/office/officeart/2008/layout/LinedList"/>
    <dgm:cxn modelId="{DFE9375A-34B3-4119-B949-2419FFA5351E}" type="presParOf" srcId="{A77673F9-5D84-49D8-BA49-8DA880077738}" destId="{2424000A-8BF0-4A72-9060-6CD548280EC8}" srcOrd="3" destOrd="0" presId="urn:microsoft.com/office/officeart/2008/layout/LinedList"/>
    <dgm:cxn modelId="{5B287AEE-9F85-4721-B503-709DA0028A86}" type="presParOf" srcId="{2424000A-8BF0-4A72-9060-6CD548280EC8}" destId="{E999CB81-C582-4137-9622-D252921F0F81}" srcOrd="0" destOrd="0" presId="urn:microsoft.com/office/officeart/2008/layout/LinedList"/>
    <dgm:cxn modelId="{849FCE61-5A98-4BDF-B48D-8FD9080A67DF}" type="presParOf" srcId="{2424000A-8BF0-4A72-9060-6CD548280EC8}" destId="{B86AEED7-24B7-4F7C-BEF3-984536CE9CA1}" srcOrd="1" destOrd="0" presId="urn:microsoft.com/office/officeart/2008/layout/LinedList"/>
    <dgm:cxn modelId="{9E13F956-56E8-46B7-B0DE-57D6501D4762}" type="presParOf" srcId="{A77673F9-5D84-49D8-BA49-8DA880077738}" destId="{F55AF97A-961E-4999-887C-03027D22B38D}" srcOrd="4" destOrd="0" presId="urn:microsoft.com/office/officeart/2008/layout/LinedList"/>
    <dgm:cxn modelId="{4F779AD4-0F92-4493-B5C6-0BD5794DE0F5}" type="presParOf" srcId="{A77673F9-5D84-49D8-BA49-8DA880077738}" destId="{4F47D23F-CCF9-4699-8D6B-7C17F6CC4368}" srcOrd="5" destOrd="0" presId="urn:microsoft.com/office/officeart/2008/layout/LinedList"/>
    <dgm:cxn modelId="{6E658979-1AC6-4EB5-890A-861DCA3D15C9}" type="presParOf" srcId="{4F47D23F-CCF9-4699-8D6B-7C17F6CC4368}" destId="{C6EA684D-8DA9-4676-B6D3-3AE2F1A24748}" srcOrd="0" destOrd="0" presId="urn:microsoft.com/office/officeart/2008/layout/LinedList"/>
    <dgm:cxn modelId="{7C9C8D7B-30FF-4517-8527-13450028878F}" type="presParOf" srcId="{4F47D23F-CCF9-4699-8D6B-7C17F6CC4368}" destId="{C39FF38F-A148-4365-B5B5-7395E42D2347}" srcOrd="1" destOrd="0" presId="urn:microsoft.com/office/officeart/2008/layout/LinedList"/>
    <dgm:cxn modelId="{3703A20D-0551-4D3D-9C34-B3AC71F1596F}" type="presParOf" srcId="{A77673F9-5D84-49D8-BA49-8DA880077738}" destId="{37801922-EBF7-47AF-966D-7A06D24A9EC1}" srcOrd="6" destOrd="0" presId="urn:microsoft.com/office/officeart/2008/layout/LinedList"/>
    <dgm:cxn modelId="{70B10973-6E7D-4056-B418-F5BC9DBB821F}" type="presParOf" srcId="{A77673F9-5D84-49D8-BA49-8DA880077738}" destId="{D108AC78-783F-433F-B4A7-863F869BA516}" srcOrd="7" destOrd="0" presId="urn:microsoft.com/office/officeart/2008/layout/LinedList"/>
    <dgm:cxn modelId="{22C450B2-74F8-4FFC-8F0B-7594569D3B31}" type="presParOf" srcId="{D108AC78-783F-433F-B4A7-863F869BA516}" destId="{490E32E3-9F60-4873-A649-891A04D36507}" srcOrd="0" destOrd="0" presId="urn:microsoft.com/office/officeart/2008/layout/LinedList"/>
    <dgm:cxn modelId="{F1DE9621-9D6E-4D12-A58D-6A759E570B6E}" type="presParOf" srcId="{D108AC78-783F-433F-B4A7-863F869BA516}" destId="{C4A5F2B3-12C5-4D11-BB72-4546FF6B4AC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1FEDAA8-4FD8-4C0B-A218-9389E7EE5C4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1A7931CB-89C1-4C11-842F-83296273E634}">
      <dgm:prSet/>
      <dgm:spPr/>
      <dgm:t>
        <a:bodyPr anchor="ctr"/>
        <a:lstStyle/>
        <a:p>
          <a:pPr algn="just" rtl="0"/>
          <a:r>
            <a:rPr lang="tr-TR" dirty="0" smtClean="0"/>
            <a:t>Muhasebe sistemi; karar, kontrol ve hesap verme süreçlerinin etkili çalışmasını sağlayacak ve malî raporların düzenlenmesi ile kesin hesabın çıkarılmasına temel olacak şekilde kurulur ve yürütülür.</a:t>
          </a:r>
          <a:endParaRPr lang="tr-TR" dirty="0"/>
        </a:p>
      </dgm:t>
    </dgm:pt>
    <dgm:pt modelId="{80309FFB-4D59-4738-BFB8-D8823F586F5D}" type="parTrans" cxnId="{E030E0B2-9C6D-4492-8460-F2BC5810C3E9}">
      <dgm:prSet/>
      <dgm:spPr/>
      <dgm:t>
        <a:bodyPr/>
        <a:lstStyle/>
        <a:p>
          <a:endParaRPr lang="tr-TR"/>
        </a:p>
      </dgm:t>
    </dgm:pt>
    <dgm:pt modelId="{45F59E4B-4AA1-49E0-9D9A-A2CDE9B008F7}" type="sibTrans" cxnId="{E030E0B2-9C6D-4492-8460-F2BC5810C3E9}">
      <dgm:prSet/>
      <dgm:spPr/>
      <dgm:t>
        <a:bodyPr/>
        <a:lstStyle/>
        <a:p>
          <a:endParaRPr lang="tr-TR"/>
        </a:p>
      </dgm:t>
    </dgm:pt>
    <dgm:pt modelId="{53B9FE1D-E0EE-41EF-A979-1D1CB0CCD2F7}">
      <dgm:prSet/>
      <dgm:spPr/>
      <dgm:t>
        <a:bodyPr anchor="ctr"/>
        <a:lstStyle/>
        <a:p>
          <a:pPr algn="just" rtl="0"/>
          <a:r>
            <a:rPr lang="tr-TR" dirty="0" smtClean="0"/>
            <a:t>Kamu hesapları, kamu idarelerinin gelir, gider ve varlıkları ile malî sonuç doğuran ve öz kaynağın artmasına veya azalmasına neden olan her türlü işlemlerle garantilerin ve yükümlülüklerin belirlenmiş bir düzen içinde hesaplara kaydedilerek, yönetim ve denetim yetkilileriyle kamuoyuna gerekli bilgilerin sağlanması amacıyla tutulur.</a:t>
          </a:r>
          <a:endParaRPr lang="tr-TR" dirty="0"/>
        </a:p>
      </dgm:t>
    </dgm:pt>
    <dgm:pt modelId="{348E8C7E-80DC-446A-87FA-F1142ED86E56}" type="parTrans" cxnId="{B1BB7515-7447-4692-8BC4-A4DE383F344B}">
      <dgm:prSet/>
      <dgm:spPr/>
      <dgm:t>
        <a:bodyPr/>
        <a:lstStyle/>
        <a:p>
          <a:endParaRPr lang="tr-TR"/>
        </a:p>
      </dgm:t>
    </dgm:pt>
    <dgm:pt modelId="{2D58A151-2B72-45A4-A42D-6BA956761EA0}" type="sibTrans" cxnId="{B1BB7515-7447-4692-8BC4-A4DE383F344B}">
      <dgm:prSet/>
      <dgm:spPr/>
      <dgm:t>
        <a:bodyPr/>
        <a:lstStyle/>
        <a:p>
          <a:endParaRPr lang="tr-TR"/>
        </a:p>
      </dgm:t>
    </dgm:pt>
    <dgm:pt modelId="{7E7567C5-6C56-4571-BB15-D2FFC2A9B93B}" type="pres">
      <dgm:prSet presAssocID="{A1FEDAA8-4FD8-4C0B-A218-9389E7EE5C41}" presName="vert0" presStyleCnt="0">
        <dgm:presLayoutVars>
          <dgm:dir/>
          <dgm:animOne val="branch"/>
          <dgm:animLvl val="lvl"/>
        </dgm:presLayoutVars>
      </dgm:prSet>
      <dgm:spPr/>
      <dgm:t>
        <a:bodyPr/>
        <a:lstStyle/>
        <a:p>
          <a:endParaRPr lang="en-US"/>
        </a:p>
      </dgm:t>
    </dgm:pt>
    <dgm:pt modelId="{42C9F5C7-BBC3-445C-9534-49C4BC6E3848}" type="pres">
      <dgm:prSet presAssocID="{1A7931CB-89C1-4C11-842F-83296273E634}" presName="thickLine" presStyleLbl="alignNode1" presStyleIdx="0" presStyleCnt="2"/>
      <dgm:spPr/>
    </dgm:pt>
    <dgm:pt modelId="{F898C3B2-DCC9-40F8-AFF3-A6EAD124470A}" type="pres">
      <dgm:prSet presAssocID="{1A7931CB-89C1-4C11-842F-83296273E634}" presName="horz1" presStyleCnt="0"/>
      <dgm:spPr/>
    </dgm:pt>
    <dgm:pt modelId="{79A65625-5B5D-42E8-A8AB-EAA3A6653A3C}" type="pres">
      <dgm:prSet presAssocID="{1A7931CB-89C1-4C11-842F-83296273E634}" presName="tx1" presStyleLbl="revTx" presStyleIdx="0" presStyleCnt="2" custScaleY="64350"/>
      <dgm:spPr/>
      <dgm:t>
        <a:bodyPr/>
        <a:lstStyle/>
        <a:p>
          <a:endParaRPr lang="tr-TR"/>
        </a:p>
      </dgm:t>
    </dgm:pt>
    <dgm:pt modelId="{5D1E398C-13DA-4678-B7C7-7BCA230852F5}" type="pres">
      <dgm:prSet presAssocID="{1A7931CB-89C1-4C11-842F-83296273E634}" presName="vert1" presStyleCnt="0"/>
      <dgm:spPr/>
    </dgm:pt>
    <dgm:pt modelId="{A6856DAC-1094-4F90-A72F-642F5888FAF4}" type="pres">
      <dgm:prSet presAssocID="{53B9FE1D-E0EE-41EF-A979-1D1CB0CCD2F7}" presName="thickLine" presStyleLbl="alignNode1" presStyleIdx="1" presStyleCnt="2"/>
      <dgm:spPr/>
    </dgm:pt>
    <dgm:pt modelId="{B3E27DD2-0B37-49EA-887D-2D60CA209626}" type="pres">
      <dgm:prSet presAssocID="{53B9FE1D-E0EE-41EF-A979-1D1CB0CCD2F7}" presName="horz1" presStyleCnt="0"/>
      <dgm:spPr/>
    </dgm:pt>
    <dgm:pt modelId="{1A33380B-677D-40D2-B4E9-B3ABE1C5E910}" type="pres">
      <dgm:prSet presAssocID="{53B9FE1D-E0EE-41EF-A979-1D1CB0CCD2F7}" presName="tx1" presStyleLbl="revTx" presStyleIdx="1" presStyleCnt="2"/>
      <dgm:spPr/>
      <dgm:t>
        <a:bodyPr/>
        <a:lstStyle/>
        <a:p>
          <a:endParaRPr lang="tr-TR"/>
        </a:p>
      </dgm:t>
    </dgm:pt>
    <dgm:pt modelId="{6321225D-00BD-4E10-ABC7-4D33BE49676B}" type="pres">
      <dgm:prSet presAssocID="{53B9FE1D-E0EE-41EF-A979-1D1CB0CCD2F7}" presName="vert1" presStyleCnt="0"/>
      <dgm:spPr/>
    </dgm:pt>
  </dgm:ptLst>
  <dgm:cxnLst>
    <dgm:cxn modelId="{5B3AA532-EB56-4A06-A34E-BF70C61712FE}" type="presOf" srcId="{53B9FE1D-E0EE-41EF-A979-1D1CB0CCD2F7}" destId="{1A33380B-677D-40D2-B4E9-B3ABE1C5E910}" srcOrd="0" destOrd="0" presId="urn:microsoft.com/office/officeart/2008/layout/LinedList"/>
    <dgm:cxn modelId="{5237405A-CB3C-4D4E-866E-F778FCE683BA}" type="presOf" srcId="{A1FEDAA8-4FD8-4C0B-A218-9389E7EE5C41}" destId="{7E7567C5-6C56-4571-BB15-D2FFC2A9B93B}" srcOrd="0" destOrd="0" presId="urn:microsoft.com/office/officeart/2008/layout/LinedList"/>
    <dgm:cxn modelId="{73679603-05CA-411B-A6E4-A22FF846F305}" type="presOf" srcId="{1A7931CB-89C1-4C11-842F-83296273E634}" destId="{79A65625-5B5D-42E8-A8AB-EAA3A6653A3C}" srcOrd="0" destOrd="0" presId="urn:microsoft.com/office/officeart/2008/layout/LinedList"/>
    <dgm:cxn modelId="{E030E0B2-9C6D-4492-8460-F2BC5810C3E9}" srcId="{A1FEDAA8-4FD8-4C0B-A218-9389E7EE5C41}" destId="{1A7931CB-89C1-4C11-842F-83296273E634}" srcOrd="0" destOrd="0" parTransId="{80309FFB-4D59-4738-BFB8-D8823F586F5D}" sibTransId="{45F59E4B-4AA1-49E0-9D9A-A2CDE9B008F7}"/>
    <dgm:cxn modelId="{B1BB7515-7447-4692-8BC4-A4DE383F344B}" srcId="{A1FEDAA8-4FD8-4C0B-A218-9389E7EE5C41}" destId="{53B9FE1D-E0EE-41EF-A979-1D1CB0CCD2F7}" srcOrd="1" destOrd="0" parTransId="{348E8C7E-80DC-446A-87FA-F1142ED86E56}" sibTransId="{2D58A151-2B72-45A4-A42D-6BA956761EA0}"/>
    <dgm:cxn modelId="{2781C0D7-C0D0-45EA-843F-AC432DFD641E}" type="presParOf" srcId="{7E7567C5-6C56-4571-BB15-D2FFC2A9B93B}" destId="{42C9F5C7-BBC3-445C-9534-49C4BC6E3848}" srcOrd="0" destOrd="0" presId="urn:microsoft.com/office/officeart/2008/layout/LinedList"/>
    <dgm:cxn modelId="{A6D87CD6-DC4E-4CD5-AF69-6BBDBBCEB437}" type="presParOf" srcId="{7E7567C5-6C56-4571-BB15-D2FFC2A9B93B}" destId="{F898C3B2-DCC9-40F8-AFF3-A6EAD124470A}" srcOrd="1" destOrd="0" presId="urn:microsoft.com/office/officeart/2008/layout/LinedList"/>
    <dgm:cxn modelId="{5D08772E-D76C-43CE-A321-96522F26BC22}" type="presParOf" srcId="{F898C3B2-DCC9-40F8-AFF3-A6EAD124470A}" destId="{79A65625-5B5D-42E8-A8AB-EAA3A6653A3C}" srcOrd="0" destOrd="0" presId="urn:microsoft.com/office/officeart/2008/layout/LinedList"/>
    <dgm:cxn modelId="{4B69F72D-C9A5-4AE6-8E0D-8A0B04D5072C}" type="presParOf" srcId="{F898C3B2-DCC9-40F8-AFF3-A6EAD124470A}" destId="{5D1E398C-13DA-4678-B7C7-7BCA230852F5}" srcOrd="1" destOrd="0" presId="urn:microsoft.com/office/officeart/2008/layout/LinedList"/>
    <dgm:cxn modelId="{566E5EDC-805C-463B-97F0-FE5955CBCF23}" type="presParOf" srcId="{7E7567C5-6C56-4571-BB15-D2FFC2A9B93B}" destId="{A6856DAC-1094-4F90-A72F-642F5888FAF4}" srcOrd="2" destOrd="0" presId="urn:microsoft.com/office/officeart/2008/layout/LinedList"/>
    <dgm:cxn modelId="{D5FEF26A-20B2-4B32-8951-EC930E6D5F92}" type="presParOf" srcId="{7E7567C5-6C56-4571-BB15-D2FFC2A9B93B}" destId="{B3E27DD2-0B37-49EA-887D-2D60CA209626}" srcOrd="3" destOrd="0" presId="urn:microsoft.com/office/officeart/2008/layout/LinedList"/>
    <dgm:cxn modelId="{DE6E1185-762A-4D1F-B2D7-F7CC95BF2355}" type="presParOf" srcId="{B3E27DD2-0B37-49EA-887D-2D60CA209626}" destId="{1A33380B-677D-40D2-B4E9-B3ABE1C5E910}" srcOrd="0" destOrd="0" presId="urn:microsoft.com/office/officeart/2008/layout/LinedList"/>
    <dgm:cxn modelId="{4715049B-8C65-4202-ADE4-44C93C272A31}" type="presParOf" srcId="{B3E27DD2-0B37-49EA-887D-2D60CA209626}" destId="{6321225D-00BD-4E10-ABC7-4D33BE49676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40EE326-CEA9-4BCE-B480-64D0C4C5579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1A74D397-643D-435D-9536-B5507A925478}">
      <dgm:prSet/>
      <dgm:spPr/>
      <dgm:t>
        <a:bodyPr anchor="ctr"/>
        <a:lstStyle/>
        <a:p>
          <a:pPr algn="just" rtl="0"/>
          <a:r>
            <a:rPr lang="tr-TR" dirty="0" smtClean="0"/>
            <a:t>Bir ekonomik değer yaratıldığında, başka bir şekle dönüştürüldüğünde, mübadeleye konu edildiğinde, el değiştirdiğinde veya yok olduğunda muhasebeleştirilir. </a:t>
          </a:r>
          <a:endParaRPr lang="tr-TR" dirty="0"/>
        </a:p>
      </dgm:t>
    </dgm:pt>
    <dgm:pt modelId="{9446F21E-8B88-40F6-AE9D-733909EAD882}" type="parTrans" cxnId="{42B45DF8-B97B-481B-8BBD-EE35E02F3AB8}">
      <dgm:prSet/>
      <dgm:spPr/>
      <dgm:t>
        <a:bodyPr/>
        <a:lstStyle/>
        <a:p>
          <a:endParaRPr lang="tr-TR"/>
        </a:p>
      </dgm:t>
    </dgm:pt>
    <dgm:pt modelId="{F8C4D829-64A3-406A-A109-2602D14F22A8}" type="sibTrans" cxnId="{42B45DF8-B97B-481B-8BBD-EE35E02F3AB8}">
      <dgm:prSet/>
      <dgm:spPr/>
      <dgm:t>
        <a:bodyPr/>
        <a:lstStyle/>
        <a:p>
          <a:endParaRPr lang="tr-TR"/>
        </a:p>
      </dgm:t>
    </dgm:pt>
    <dgm:pt modelId="{9664B678-F748-4F06-B2A7-C3E01B27FF2A}">
      <dgm:prSet/>
      <dgm:spPr/>
      <dgm:t>
        <a:bodyPr anchor="ctr"/>
        <a:lstStyle/>
        <a:p>
          <a:pPr rtl="0"/>
          <a:r>
            <a:rPr lang="tr-TR" dirty="0" smtClean="0"/>
            <a:t>Bütün malî işlemlerin muhasebeleştirilmesi ve her muhasebe kaydının belgeye dayanması şarttır.</a:t>
          </a:r>
          <a:endParaRPr lang="tr-TR" dirty="0"/>
        </a:p>
      </dgm:t>
    </dgm:pt>
    <dgm:pt modelId="{2B48911E-0568-44B0-9CD2-40EBF468C598}" type="parTrans" cxnId="{6D3E50A7-EDF1-4AAD-A527-4A641FAB3FD7}">
      <dgm:prSet/>
      <dgm:spPr/>
      <dgm:t>
        <a:bodyPr/>
        <a:lstStyle/>
        <a:p>
          <a:endParaRPr lang="tr-TR"/>
        </a:p>
      </dgm:t>
    </dgm:pt>
    <dgm:pt modelId="{1EBBBB03-98E6-4189-930D-6FA64AC6D646}" type="sibTrans" cxnId="{6D3E50A7-EDF1-4AAD-A527-4A641FAB3FD7}">
      <dgm:prSet/>
      <dgm:spPr/>
      <dgm:t>
        <a:bodyPr/>
        <a:lstStyle/>
        <a:p>
          <a:endParaRPr lang="tr-TR"/>
        </a:p>
      </dgm:t>
    </dgm:pt>
    <dgm:pt modelId="{9F36F15C-D19F-48DD-8AA6-2FCF287F8331}" type="pres">
      <dgm:prSet presAssocID="{D40EE326-CEA9-4BCE-B480-64D0C4C55796}" presName="vert0" presStyleCnt="0">
        <dgm:presLayoutVars>
          <dgm:dir/>
          <dgm:animOne val="branch"/>
          <dgm:animLvl val="lvl"/>
        </dgm:presLayoutVars>
      </dgm:prSet>
      <dgm:spPr/>
      <dgm:t>
        <a:bodyPr/>
        <a:lstStyle/>
        <a:p>
          <a:endParaRPr lang="en-US"/>
        </a:p>
      </dgm:t>
    </dgm:pt>
    <dgm:pt modelId="{740D3FCC-2703-4106-84E0-D9DD17CF2479}" type="pres">
      <dgm:prSet presAssocID="{1A74D397-643D-435D-9536-B5507A925478}" presName="thickLine" presStyleLbl="alignNode1" presStyleIdx="0" presStyleCnt="2"/>
      <dgm:spPr/>
    </dgm:pt>
    <dgm:pt modelId="{53D0668C-EDC2-452F-84F4-349A99A5EF76}" type="pres">
      <dgm:prSet presAssocID="{1A74D397-643D-435D-9536-B5507A925478}" presName="horz1" presStyleCnt="0"/>
      <dgm:spPr/>
    </dgm:pt>
    <dgm:pt modelId="{01787B92-CE4B-4E8C-8F4D-7208DC7DCB28}" type="pres">
      <dgm:prSet presAssocID="{1A74D397-643D-435D-9536-B5507A925478}" presName="tx1" presStyleLbl="revTx" presStyleIdx="0" presStyleCnt="2"/>
      <dgm:spPr/>
      <dgm:t>
        <a:bodyPr/>
        <a:lstStyle/>
        <a:p>
          <a:endParaRPr lang="tr-TR"/>
        </a:p>
      </dgm:t>
    </dgm:pt>
    <dgm:pt modelId="{2826E451-7DB9-4825-8665-7F0EF1F218B8}" type="pres">
      <dgm:prSet presAssocID="{1A74D397-643D-435D-9536-B5507A925478}" presName="vert1" presStyleCnt="0"/>
      <dgm:spPr/>
    </dgm:pt>
    <dgm:pt modelId="{FFD820EB-5336-4700-A89E-26E5F17B358C}" type="pres">
      <dgm:prSet presAssocID="{9664B678-F748-4F06-B2A7-C3E01B27FF2A}" presName="thickLine" presStyleLbl="alignNode1" presStyleIdx="1" presStyleCnt="2"/>
      <dgm:spPr/>
    </dgm:pt>
    <dgm:pt modelId="{BB29A9EB-DEFE-4F89-A22B-215A3C11AF0C}" type="pres">
      <dgm:prSet presAssocID="{9664B678-F748-4F06-B2A7-C3E01B27FF2A}" presName="horz1" presStyleCnt="0"/>
      <dgm:spPr/>
    </dgm:pt>
    <dgm:pt modelId="{9CC206D6-1B24-4D98-8914-A47243A92194}" type="pres">
      <dgm:prSet presAssocID="{9664B678-F748-4F06-B2A7-C3E01B27FF2A}" presName="tx1" presStyleLbl="revTx" presStyleIdx="1" presStyleCnt="2"/>
      <dgm:spPr/>
      <dgm:t>
        <a:bodyPr/>
        <a:lstStyle/>
        <a:p>
          <a:endParaRPr lang="tr-TR"/>
        </a:p>
      </dgm:t>
    </dgm:pt>
    <dgm:pt modelId="{EC94C688-BC4D-4FFC-AE7E-F28FCC12EE8A}" type="pres">
      <dgm:prSet presAssocID="{9664B678-F748-4F06-B2A7-C3E01B27FF2A}" presName="vert1" presStyleCnt="0"/>
      <dgm:spPr/>
    </dgm:pt>
  </dgm:ptLst>
  <dgm:cxnLst>
    <dgm:cxn modelId="{3AE13F71-EC77-4EF0-9F75-396676EA9261}" type="presOf" srcId="{D40EE326-CEA9-4BCE-B480-64D0C4C55796}" destId="{9F36F15C-D19F-48DD-8AA6-2FCF287F8331}" srcOrd="0" destOrd="0" presId="urn:microsoft.com/office/officeart/2008/layout/LinedList"/>
    <dgm:cxn modelId="{F728D1B8-9CA7-474D-A048-B356B4B16547}" type="presOf" srcId="{1A74D397-643D-435D-9536-B5507A925478}" destId="{01787B92-CE4B-4E8C-8F4D-7208DC7DCB28}" srcOrd="0" destOrd="0" presId="urn:microsoft.com/office/officeart/2008/layout/LinedList"/>
    <dgm:cxn modelId="{42B45DF8-B97B-481B-8BBD-EE35E02F3AB8}" srcId="{D40EE326-CEA9-4BCE-B480-64D0C4C55796}" destId="{1A74D397-643D-435D-9536-B5507A925478}" srcOrd="0" destOrd="0" parTransId="{9446F21E-8B88-40F6-AE9D-733909EAD882}" sibTransId="{F8C4D829-64A3-406A-A109-2602D14F22A8}"/>
    <dgm:cxn modelId="{6D3E50A7-EDF1-4AAD-A527-4A641FAB3FD7}" srcId="{D40EE326-CEA9-4BCE-B480-64D0C4C55796}" destId="{9664B678-F748-4F06-B2A7-C3E01B27FF2A}" srcOrd="1" destOrd="0" parTransId="{2B48911E-0568-44B0-9CD2-40EBF468C598}" sibTransId="{1EBBBB03-98E6-4189-930D-6FA64AC6D646}"/>
    <dgm:cxn modelId="{BDE36CA0-E866-4717-AF41-6A74B66902A3}" type="presOf" srcId="{9664B678-F748-4F06-B2A7-C3E01B27FF2A}" destId="{9CC206D6-1B24-4D98-8914-A47243A92194}" srcOrd="0" destOrd="0" presId="urn:microsoft.com/office/officeart/2008/layout/LinedList"/>
    <dgm:cxn modelId="{E30DAF82-A250-4303-8BFD-2DC506EC0043}" type="presParOf" srcId="{9F36F15C-D19F-48DD-8AA6-2FCF287F8331}" destId="{740D3FCC-2703-4106-84E0-D9DD17CF2479}" srcOrd="0" destOrd="0" presId="urn:microsoft.com/office/officeart/2008/layout/LinedList"/>
    <dgm:cxn modelId="{8DC347D8-A544-4D15-B0A1-001372E007AB}" type="presParOf" srcId="{9F36F15C-D19F-48DD-8AA6-2FCF287F8331}" destId="{53D0668C-EDC2-452F-84F4-349A99A5EF76}" srcOrd="1" destOrd="0" presId="urn:microsoft.com/office/officeart/2008/layout/LinedList"/>
    <dgm:cxn modelId="{A4E1AE33-CB51-4ED3-933A-2EFFAB9C3E58}" type="presParOf" srcId="{53D0668C-EDC2-452F-84F4-349A99A5EF76}" destId="{01787B92-CE4B-4E8C-8F4D-7208DC7DCB28}" srcOrd="0" destOrd="0" presId="urn:microsoft.com/office/officeart/2008/layout/LinedList"/>
    <dgm:cxn modelId="{E4CEB620-BB1A-4438-A7DD-CA3E8E400B7D}" type="presParOf" srcId="{53D0668C-EDC2-452F-84F4-349A99A5EF76}" destId="{2826E451-7DB9-4825-8665-7F0EF1F218B8}" srcOrd="1" destOrd="0" presId="urn:microsoft.com/office/officeart/2008/layout/LinedList"/>
    <dgm:cxn modelId="{93DCBBA8-CEE3-45BD-ABC7-E700B0713AF0}" type="presParOf" srcId="{9F36F15C-D19F-48DD-8AA6-2FCF287F8331}" destId="{FFD820EB-5336-4700-A89E-26E5F17B358C}" srcOrd="2" destOrd="0" presId="urn:microsoft.com/office/officeart/2008/layout/LinedList"/>
    <dgm:cxn modelId="{1B39F653-7FD0-4CC8-9843-E6FF0A7C29CE}" type="presParOf" srcId="{9F36F15C-D19F-48DD-8AA6-2FCF287F8331}" destId="{BB29A9EB-DEFE-4F89-A22B-215A3C11AF0C}" srcOrd="3" destOrd="0" presId="urn:microsoft.com/office/officeart/2008/layout/LinedList"/>
    <dgm:cxn modelId="{46B17CBF-1B10-49A9-B32C-65C3C0F55664}" type="presParOf" srcId="{BB29A9EB-DEFE-4F89-A22B-215A3C11AF0C}" destId="{9CC206D6-1B24-4D98-8914-A47243A92194}" srcOrd="0" destOrd="0" presId="urn:microsoft.com/office/officeart/2008/layout/LinedList"/>
    <dgm:cxn modelId="{45EFB23F-6F7B-4102-8AA0-9B6CC3200D2C}" type="presParOf" srcId="{BB29A9EB-DEFE-4F89-A22B-215A3C11AF0C}" destId="{EC94C688-BC4D-4FFC-AE7E-F28FCC12EE8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1D5BF7A8-CE3C-4DF6-8380-578C550AF30F}" type="doc">
      <dgm:prSet loTypeId="urn:microsoft.com/office/officeart/2005/8/layout/radial4" loCatId="relationship" qsTypeId="urn:microsoft.com/office/officeart/2005/8/quickstyle/simple1" qsCatId="simple" csTypeId="urn:microsoft.com/office/officeart/2005/8/colors/accent2_4" csCatId="accent2" phldr="1"/>
      <dgm:spPr/>
      <dgm:t>
        <a:bodyPr/>
        <a:lstStyle/>
        <a:p>
          <a:endParaRPr lang="tr-TR"/>
        </a:p>
      </dgm:t>
    </dgm:pt>
    <dgm:pt modelId="{4621C125-D471-4A4D-9439-A0384CC4C0D7}">
      <dgm:prSet custT="1"/>
      <dgm:spPr>
        <a:solidFill>
          <a:schemeClr val="accent3">
            <a:lumMod val="50000"/>
          </a:schemeClr>
        </a:solidFill>
      </dgm:spPr>
      <dgm:t>
        <a:bodyPr/>
        <a:lstStyle/>
        <a:p>
          <a:pPr rtl="0"/>
          <a:r>
            <a:rPr lang="tr-TR" sz="2000" dirty="0" smtClean="0"/>
            <a:t>Kamu gelir ve giderleri tahakkuk ettirildikleri malî yılın hesaplarında gösterilir.</a:t>
          </a:r>
          <a:endParaRPr lang="tr-TR" sz="2000" dirty="0"/>
        </a:p>
      </dgm:t>
    </dgm:pt>
    <dgm:pt modelId="{33B57652-052A-4264-9ACF-B7FE679D598E}" type="parTrans" cxnId="{59C934AD-6B43-4D5B-8C6A-839A8923D645}">
      <dgm:prSet/>
      <dgm:spPr/>
      <dgm:t>
        <a:bodyPr/>
        <a:lstStyle/>
        <a:p>
          <a:endParaRPr lang="tr-TR"/>
        </a:p>
      </dgm:t>
    </dgm:pt>
    <dgm:pt modelId="{F138E24A-2D8F-464A-8E7E-7B14B8CF25ED}" type="sibTrans" cxnId="{59C934AD-6B43-4D5B-8C6A-839A8923D645}">
      <dgm:prSet/>
      <dgm:spPr/>
      <dgm:t>
        <a:bodyPr/>
        <a:lstStyle/>
        <a:p>
          <a:endParaRPr lang="tr-TR"/>
        </a:p>
      </dgm:t>
    </dgm:pt>
    <dgm:pt modelId="{3340D293-4B08-4C84-B843-28CE5E44AA21}">
      <dgm:prSet custT="1"/>
      <dgm:spPr>
        <a:solidFill>
          <a:schemeClr val="accent1"/>
        </a:solidFill>
      </dgm:spPr>
      <dgm:t>
        <a:bodyPr/>
        <a:lstStyle/>
        <a:p>
          <a:pPr rtl="0"/>
          <a:r>
            <a:rPr lang="tr-TR" sz="2400" dirty="0" smtClean="0"/>
            <a:t>Tahakkuk ettirilecek giderler Devlet muhasebesi kayıtlarında ekonomik</a:t>
          </a:r>
          <a:endParaRPr lang="tr-TR" sz="2400" dirty="0"/>
        </a:p>
      </dgm:t>
    </dgm:pt>
    <dgm:pt modelId="{09FA3B98-1AFA-4A15-A785-9CA404CC809C}" type="parTrans" cxnId="{B0AB4B64-F215-4784-81B6-6C48125CBB9C}">
      <dgm:prSet/>
      <dgm:spPr>
        <a:solidFill>
          <a:schemeClr val="accent2">
            <a:lumMod val="50000"/>
          </a:schemeClr>
        </a:solidFill>
      </dgm:spPr>
      <dgm:t>
        <a:bodyPr/>
        <a:lstStyle/>
        <a:p>
          <a:endParaRPr lang="tr-TR"/>
        </a:p>
      </dgm:t>
    </dgm:pt>
    <dgm:pt modelId="{627E2C88-29CD-48E6-856F-AEEAFD554F0D}" type="sibTrans" cxnId="{B0AB4B64-F215-4784-81B6-6C48125CBB9C}">
      <dgm:prSet/>
      <dgm:spPr/>
      <dgm:t>
        <a:bodyPr/>
        <a:lstStyle/>
        <a:p>
          <a:endParaRPr lang="tr-TR"/>
        </a:p>
      </dgm:t>
    </dgm:pt>
    <dgm:pt modelId="{6DCA197B-9921-4288-B280-763FB3274718}">
      <dgm:prSet custT="1"/>
      <dgm:spPr>
        <a:solidFill>
          <a:schemeClr val="accent1"/>
        </a:solidFill>
      </dgm:spPr>
      <dgm:t>
        <a:bodyPr/>
        <a:lstStyle/>
        <a:p>
          <a:pPr rtl="0"/>
          <a:r>
            <a:rPr lang="tr-TR" sz="2400" dirty="0" smtClean="0"/>
            <a:t>sınıflandırmanın dördüncü düzeyini de kapsayacak şekilde gösterilir.</a:t>
          </a:r>
          <a:endParaRPr lang="tr-TR" sz="2400" dirty="0"/>
        </a:p>
      </dgm:t>
    </dgm:pt>
    <dgm:pt modelId="{F9E43EB7-7E3A-4C5E-9FF6-1B0064052FB0}" type="parTrans" cxnId="{A87F3CF6-3F73-4DA4-8E9E-9DCC39D3B602}">
      <dgm:prSet/>
      <dgm:spPr>
        <a:solidFill>
          <a:schemeClr val="accent2">
            <a:lumMod val="75000"/>
          </a:schemeClr>
        </a:solidFill>
      </dgm:spPr>
      <dgm:t>
        <a:bodyPr/>
        <a:lstStyle/>
        <a:p>
          <a:endParaRPr lang="tr-TR"/>
        </a:p>
      </dgm:t>
    </dgm:pt>
    <dgm:pt modelId="{09D0BC47-518C-4F71-994B-8AEE466CAA7E}" type="sibTrans" cxnId="{A87F3CF6-3F73-4DA4-8E9E-9DCC39D3B602}">
      <dgm:prSet/>
      <dgm:spPr/>
      <dgm:t>
        <a:bodyPr/>
        <a:lstStyle/>
        <a:p>
          <a:endParaRPr lang="tr-TR"/>
        </a:p>
      </dgm:t>
    </dgm:pt>
    <dgm:pt modelId="{3650BBE2-77E0-455F-B2F2-A2F3D51EFED6}">
      <dgm:prSet custT="1"/>
      <dgm:spPr>
        <a:solidFill>
          <a:schemeClr val="accent1"/>
        </a:solidFill>
      </dgm:spPr>
      <dgm:t>
        <a:bodyPr/>
        <a:lstStyle/>
        <a:p>
          <a:pPr rtl="0"/>
          <a:r>
            <a:rPr lang="tr-TR" sz="2400" dirty="0" smtClean="0"/>
            <a:t>Bütçe gelirleri tahsil edildiği, bütçe giderleri ise ödendiği yılda muhasebeleştirilir.</a:t>
          </a:r>
          <a:endParaRPr lang="tr-TR" sz="2400" dirty="0"/>
        </a:p>
      </dgm:t>
    </dgm:pt>
    <dgm:pt modelId="{E3B5ACD9-AC8E-4AB1-9D72-2482FD2C8628}" type="parTrans" cxnId="{1061A67D-182F-4AD7-A856-30A626496FB7}">
      <dgm:prSet/>
      <dgm:spPr>
        <a:solidFill>
          <a:schemeClr val="accent2">
            <a:lumMod val="50000"/>
          </a:schemeClr>
        </a:solidFill>
      </dgm:spPr>
      <dgm:t>
        <a:bodyPr/>
        <a:lstStyle/>
        <a:p>
          <a:endParaRPr lang="tr-TR"/>
        </a:p>
      </dgm:t>
    </dgm:pt>
    <dgm:pt modelId="{5BC084CF-AB35-42EF-AF64-CE97A9466166}" type="sibTrans" cxnId="{1061A67D-182F-4AD7-A856-30A626496FB7}">
      <dgm:prSet/>
      <dgm:spPr/>
      <dgm:t>
        <a:bodyPr/>
        <a:lstStyle/>
        <a:p>
          <a:endParaRPr lang="tr-TR"/>
        </a:p>
      </dgm:t>
    </dgm:pt>
    <dgm:pt modelId="{D20499EA-123E-4D22-854B-829989054EA2}" type="pres">
      <dgm:prSet presAssocID="{1D5BF7A8-CE3C-4DF6-8380-578C550AF30F}" presName="cycle" presStyleCnt="0">
        <dgm:presLayoutVars>
          <dgm:chMax val="1"/>
          <dgm:dir/>
          <dgm:animLvl val="ctr"/>
          <dgm:resizeHandles val="exact"/>
        </dgm:presLayoutVars>
      </dgm:prSet>
      <dgm:spPr/>
      <dgm:t>
        <a:bodyPr/>
        <a:lstStyle/>
        <a:p>
          <a:endParaRPr lang="en-US"/>
        </a:p>
      </dgm:t>
    </dgm:pt>
    <dgm:pt modelId="{D25B0B42-7C39-43C1-A750-4799472AE3ED}" type="pres">
      <dgm:prSet presAssocID="{4621C125-D471-4A4D-9439-A0384CC4C0D7}" presName="centerShape" presStyleLbl="node0" presStyleIdx="0" presStyleCnt="1" custScaleX="184244" custScaleY="104477" custLinFactNeighborX="-1836" custLinFactNeighborY="-2885"/>
      <dgm:spPr/>
      <dgm:t>
        <a:bodyPr/>
        <a:lstStyle/>
        <a:p>
          <a:endParaRPr lang="en-US"/>
        </a:p>
      </dgm:t>
    </dgm:pt>
    <dgm:pt modelId="{00352B45-F545-4630-A2B0-C1B0CA363BDF}" type="pres">
      <dgm:prSet presAssocID="{09FA3B98-1AFA-4A15-A785-9CA404CC809C}" presName="parTrans" presStyleLbl="bgSibTrans2D1" presStyleIdx="0" presStyleCnt="3"/>
      <dgm:spPr/>
      <dgm:t>
        <a:bodyPr/>
        <a:lstStyle/>
        <a:p>
          <a:endParaRPr lang="en-US"/>
        </a:p>
      </dgm:t>
    </dgm:pt>
    <dgm:pt modelId="{26CF4D2D-AAAE-45F1-BBDF-FA4A1512FE9C}" type="pres">
      <dgm:prSet presAssocID="{3340D293-4B08-4C84-B843-28CE5E44AA21}" presName="node" presStyleLbl="node1" presStyleIdx="0" presStyleCnt="3" custScaleX="161591" custScaleY="120388" custRadScaleRad="144577" custRadScaleInc="-9827">
        <dgm:presLayoutVars>
          <dgm:bulletEnabled val="1"/>
        </dgm:presLayoutVars>
      </dgm:prSet>
      <dgm:spPr/>
      <dgm:t>
        <a:bodyPr/>
        <a:lstStyle/>
        <a:p>
          <a:endParaRPr lang="en-US"/>
        </a:p>
      </dgm:t>
    </dgm:pt>
    <dgm:pt modelId="{91B36524-173F-497E-A408-3FBCA4FABBC5}" type="pres">
      <dgm:prSet presAssocID="{F9E43EB7-7E3A-4C5E-9FF6-1B0064052FB0}" presName="parTrans" presStyleLbl="bgSibTrans2D1" presStyleIdx="1" presStyleCnt="3"/>
      <dgm:spPr/>
      <dgm:t>
        <a:bodyPr/>
        <a:lstStyle/>
        <a:p>
          <a:endParaRPr lang="en-US"/>
        </a:p>
      </dgm:t>
    </dgm:pt>
    <dgm:pt modelId="{CA464C6A-D77D-4743-B6AB-F6CE53AEA6BC}" type="pres">
      <dgm:prSet presAssocID="{6DCA197B-9921-4288-B280-763FB3274718}" presName="node" presStyleLbl="node1" presStyleIdx="1" presStyleCnt="3" custScaleX="144479" custScaleY="118091" custRadScaleRad="96341" custRadScaleInc="-1560">
        <dgm:presLayoutVars>
          <dgm:bulletEnabled val="1"/>
        </dgm:presLayoutVars>
      </dgm:prSet>
      <dgm:spPr/>
      <dgm:t>
        <a:bodyPr/>
        <a:lstStyle/>
        <a:p>
          <a:endParaRPr lang="en-US"/>
        </a:p>
      </dgm:t>
    </dgm:pt>
    <dgm:pt modelId="{616F7570-4ABC-4DA8-8603-944A43C0E9E5}" type="pres">
      <dgm:prSet presAssocID="{E3B5ACD9-AC8E-4AB1-9D72-2482FD2C8628}" presName="parTrans" presStyleLbl="bgSibTrans2D1" presStyleIdx="2" presStyleCnt="3" custLinFactNeighborX="551" custLinFactNeighborY="16977"/>
      <dgm:spPr/>
      <dgm:t>
        <a:bodyPr/>
        <a:lstStyle/>
        <a:p>
          <a:endParaRPr lang="en-US"/>
        </a:p>
      </dgm:t>
    </dgm:pt>
    <dgm:pt modelId="{B718DB2B-A145-4D62-8F2C-A61900ABAB28}" type="pres">
      <dgm:prSet presAssocID="{3650BBE2-77E0-455F-B2F2-A2F3D51EFED6}" presName="node" presStyleLbl="node1" presStyleIdx="2" presStyleCnt="3" custScaleX="181563" custScaleY="113360" custRadScaleRad="147655" custRadScaleInc="8108">
        <dgm:presLayoutVars>
          <dgm:bulletEnabled val="1"/>
        </dgm:presLayoutVars>
      </dgm:prSet>
      <dgm:spPr/>
      <dgm:t>
        <a:bodyPr/>
        <a:lstStyle/>
        <a:p>
          <a:endParaRPr lang="en-US"/>
        </a:p>
      </dgm:t>
    </dgm:pt>
  </dgm:ptLst>
  <dgm:cxnLst>
    <dgm:cxn modelId="{B0AB4B64-F215-4784-81B6-6C48125CBB9C}" srcId="{4621C125-D471-4A4D-9439-A0384CC4C0D7}" destId="{3340D293-4B08-4C84-B843-28CE5E44AA21}" srcOrd="0" destOrd="0" parTransId="{09FA3B98-1AFA-4A15-A785-9CA404CC809C}" sibTransId="{627E2C88-29CD-48E6-856F-AEEAFD554F0D}"/>
    <dgm:cxn modelId="{5E90EAAD-0BC8-4772-8DB0-CCEDF6CEF75D}" type="presOf" srcId="{3340D293-4B08-4C84-B843-28CE5E44AA21}" destId="{26CF4D2D-AAAE-45F1-BBDF-FA4A1512FE9C}" srcOrd="0" destOrd="0" presId="urn:microsoft.com/office/officeart/2005/8/layout/radial4"/>
    <dgm:cxn modelId="{A768EC43-1323-432F-90DC-2CAD4A4483E7}" type="presOf" srcId="{09FA3B98-1AFA-4A15-A785-9CA404CC809C}" destId="{00352B45-F545-4630-A2B0-C1B0CA363BDF}" srcOrd="0" destOrd="0" presId="urn:microsoft.com/office/officeart/2005/8/layout/radial4"/>
    <dgm:cxn modelId="{7E749C05-D659-4C9B-9384-926D4E84C9F7}" type="presOf" srcId="{E3B5ACD9-AC8E-4AB1-9D72-2482FD2C8628}" destId="{616F7570-4ABC-4DA8-8603-944A43C0E9E5}" srcOrd="0" destOrd="0" presId="urn:microsoft.com/office/officeart/2005/8/layout/radial4"/>
    <dgm:cxn modelId="{1061A67D-182F-4AD7-A856-30A626496FB7}" srcId="{4621C125-D471-4A4D-9439-A0384CC4C0D7}" destId="{3650BBE2-77E0-455F-B2F2-A2F3D51EFED6}" srcOrd="2" destOrd="0" parTransId="{E3B5ACD9-AC8E-4AB1-9D72-2482FD2C8628}" sibTransId="{5BC084CF-AB35-42EF-AF64-CE97A9466166}"/>
    <dgm:cxn modelId="{A87F3CF6-3F73-4DA4-8E9E-9DCC39D3B602}" srcId="{4621C125-D471-4A4D-9439-A0384CC4C0D7}" destId="{6DCA197B-9921-4288-B280-763FB3274718}" srcOrd="1" destOrd="0" parTransId="{F9E43EB7-7E3A-4C5E-9FF6-1B0064052FB0}" sibTransId="{09D0BC47-518C-4F71-994B-8AEE466CAA7E}"/>
    <dgm:cxn modelId="{0BAE53B6-D577-48F9-92DB-0306700E3238}" type="presOf" srcId="{4621C125-D471-4A4D-9439-A0384CC4C0D7}" destId="{D25B0B42-7C39-43C1-A750-4799472AE3ED}" srcOrd="0" destOrd="0" presId="urn:microsoft.com/office/officeart/2005/8/layout/radial4"/>
    <dgm:cxn modelId="{1FE3FBA7-5582-4F70-AB74-49883373B679}" type="presOf" srcId="{F9E43EB7-7E3A-4C5E-9FF6-1B0064052FB0}" destId="{91B36524-173F-497E-A408-3FBCA4FABBC5}" srcOrd="0" destOrd="0" presId="urn:microsoft.com/office/officeart/2005/8/layout/radial4"/>
    <dgm:cxn modelId="{85773015-62D8-4F1D-80C7-A723C36B8A55}" type="presOf" srcId="{3650BBE2-77E0-455F-B2F2-A2F3D51EFED6}" destId="{B718DB2B-A145-4D62-8F2C-A61900ABAB28}" srcOrd="0" destOrd="0" presId="urn:microsoft.com/office/officeart/2005/8/layout/radial4"/>
    <dgm:cxn modelId="{40757FF3-564A-4C1C-B6EB-FDF4A5D07E33}" type="presOf" srcId="{6DCA197B-9921-4288-B280-763FB3274718}" destId="{CA464C6A-D77D-4743-B6AB-F6CE53AEA6BC}" srcOrd="0" destOrd="0" presId="urn:microsoft.com/office/officeart/2005/8/layout/radial4"/>
    <dgm:cxn modelId="{59C934AD-6B43-4D5B-8C6A-839A8923D645}" srcId="{1D5BF7A8-CE3C-4DF6-8380-578C550AF30F}" destId="{4621C125-D471-4A4D-9439-A0384CC4C0D7}" srcOrd="0" destOrd="0" parTransId="{33B57652-052A-4264-9ACF-B7FE679D598E}" sibTransId="{F138E24A-2D8F-464A-8E7E-7B14B8CF25ED}"/>
    <dgm:cxn modelId="{D803F1FC-DCD6-4A6D-997D-3ED05C44450E}" type="presOf" srcId="{1D5BF7A8-CE3C-4DF6-8380-578C550AF30F}" destId="{D20499EA-123E-4D22-854B-829989054EA2}" srcOrd="0" destOrd="0" presId="urn:microsoft.com/office/officeart/2005/8/layout/radial4"/>
    <dgm:cxn modelId="{94C3BF8B-D902-43BD-95F3-F8611A944AF2}" type="presParOf" srcId="{D20499EA-123E-4D22-854B-829989054EA2}" destId="{D25B0B42-7C39-43C1-A750-4799472AE3ED}" srcOrd="0" destOrd="0" presId="urn:microsoft.com/office/officeart/2005/8/layout/radial4"/>
    <dgm:cxn modelId="{86818E7C-392F-4790-8C1D-71B1CDD81ACB}" type="presParOf" srcId="{D20499EA-123E-4D22-854B-829989054EA2}" destId="{00352B45-F545-4630-A2B0-C1B0CA363BDF}" srcOrd="1" destOrd="0" presId="urn:microsoft.com/office/officeart/2005/8/layout/radial4"/>
    <dgm:cxn modelId="{8DB982A6-1D16-4000-8ABC-EDC124988A75}" type="presParOf" srcId="{D20499EA-123E-4D22-854B-829989054EA2}" destId="{26CF4D2D-AAAE-45F1-BBDF-FA4A1512FE9C}" srcOrd="2" destOrd="0" presId="urn:microsoft.com/office/officeart/2005/8/layout/radial4"/>
    <dgm:cxn modelId="{A7628822-C1B5-4DFC-A12F-5FEDDB0C1338}" type="presParOf" srcId="{D20499EA-123E-4D22-854B-829989054EA2}" destId="{91B36524-173F-497E-A408-3FBCA4FABBC5}" srcOrd="3" destOrd="0" presId="urn:microsoft.com/office/officeart/2005/8/layout/radial4"/>
    <dgm:cxn modelId="{D8D9DA5A-4DB2-4397-866A-7F323196D99E}" type="presParOf" srcId="{D20499EA-123E-4D22-854B-829989054EA2}" destId="{CA464C6A-D77D-4743-B6AB-F6CE53AEA6BC}" srcOrd="4" destOrd="0" presId="urn:microsoft.com/office/officeart/2005/8/layout/radial4"/>
    <dgm:cxn modelId="{0FA8C022-BE11-4D3D-9D08-2050853C37B6}" type="presParOf" srcId="{D20499EA-123E-4D22-854B-829989054EA2}" destId="{616F7570-4ABC-4DA8-8603-944A43C0E9E5}" srcOrd="5" destOrd="0" presId="urn:microsoft.com/office/officeart/2005/8/layout/radial4"/>
    <dgm:cxn modelId="{F8139CAC-9691-457E-B226-EECCEA086B2B}" type="presParOf" srcId="{D20499EA-123E-4D22-854B-829989054EA2}" destId="{B718DB2B-A145-4D62-8F2C-A61900ABAB2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5FCD6FA-05E6-4E93-8580-E318074D172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tr-TR"/>
        </a:p>
      </dgm:t>
    </dgm:pt>
    <dgm:pt modelId="{C1EBD16D-C445-4DB5-982A-14B5318656BA}">
      <dgm:prSet/>
      <dgm:spPr/>
      <dgm:t>
        <a:bodyPr anchor="ctr"/>
        <a:lstStyle/>
        <a:p>
          <a:pPr algn="just" rtl="0"/>
          <a:r>
            <a:rPr lang="tr-TR" dirty="0" smtClean="0"/>
            <a:t>Kamu hesapları malî yıl esasına göre tutulur. Malî yılın bitimine kadar fiilen yapılmış olan ödemelerden mahsup edilememiş olanların, ödenekleri saklı tutulmak suretiyle, mahsup işlemleri malî yılın bitimini izleyen bir ay içinde</a:t>
          </a:r>
          <a:endParaRPr lang="tr-TR" dirty="0"/>
        </a:p>
      </dgm:t>
    </dgm:pt>
    <dgm:pt modelId="{C0BDDAD3-35BA-4A4D-A3CD-1561897E06F7}" type="parTrans" cxnId="{15F23008-204F-4641-B77B-F727E46EBC2F}">
      <dgm:prSet/>
      <dgm:spPr/>
      <dgm:t>
        <a:bodyPr/>
        <a:lstStyle/>
        <a:p>
          <a:endParaRPr lang="tr-TR"/>
        </a:p>
      </dgm:t>
    </dgm:pt>
    <dgm:pt modelId="{5C81A02A-52D1-4D5A-A410-F980E4D0048E}" type="sibTrans" cxnId="{15F23008-204F-4641-B77B-F727E46EBC2F}">
      <dgm:prSet/>
      <dgm:spPr/>
      <dgm:t>
        <a:bodyPr/>
        <a:lstStyle/>
        <a:p>
          <a:endParaRPr lang="tr-TR"/>
        </a:p>
      </dgm:t>
    </dgm:pt>
    <dgm:pt modelId="{B88C8179-56B0-4FD9-A30C-A520EB13BFA5}">
      <dgm:prSet/>
      <dgm:spPr/>
      <dgm:t>
        <a:bodyPr anchor="ctr"/>
        <a:lstStyle/>
        <a:p>
          <a:pPr algn="just" rtl="0"/>
          <a:r>
            <a:rPr lang="tr-TR" dirty="0" smtClean="0"/>
            <a:t>yapılabilir. Zorunlu hallerde bu süre, Maliye Bakanlığı tarafından bütçe giderleri için bir ay, diğer işlemlerde iki ayı geçmemek üzere uzatılabilir.</a:t>
          </a:r>
          <a:endParaRPr lang="tr-TR" dirty="0"/>
        </a:p>
      </dgm:t>
    </dgm:pt>
    <dgm:pt modelId="{DBE7548B-0E99-481F-880C-5D365E8C9479}" type="parTrans" cxnId="{6A29F22C-846E-4D14-9A30-F07BDFD4F16C}">
      <dgm:prSet/>
      <dgm:spPr/>
      <dgm:t>
        <a:bodyPr/>
        <a:lstStyle/>
        <a:p>
          <a:endParaRPr lang="tr-TR"/>
        </a:p>
      </dgm:t>
    </dgm:pt>
    <dgm:pt modelId="{2B8E134E-6172-47D3-A106-40597A809387}" type="sibTrans" cxnId="{6A29F22C-846E-4D14-9A30-F07BDFD4F16C}">
      <dgm:prSet/>
      <dgm:spPr/>
      <dgm:t>
        <a:bodyPr/>
        <a:lstStyle/>
        <a:p>
          <a:endParaRPr lang="tr-TR"/>
        </a:p>
      </dgm:t>
    </dgm:pt>
    <dgm:pt modelId="{40596068-0BA9-494C-9AA6-6423941F5A71}" type="pres">
      <dgm:prSet presAssocID="{F5FCD6FA-05E6-4E93-8580-E318074D172C}" presName="vert0" presStyleCnt="0">
        <dgm:presLayoutVars>
          <dgm:dir/>
          <dgm:animOne val="branch"/>
          <dgm:animLvl val="lvl"/>
        </dgm:presLayoutVars>
      </dgm:prSet>
      <dgm:spPr/>
      <dgm:t>
        <a:bodyPr/>
        <a:lstStyle/>
        <a:p>
          <a:endParaRPr lang="en-US"/>
        </a:p>
      </dgm:t>
    </dgm:pt>
    <dgm:pt modelId="{F725E62D-A82A-4BA0-B0BE-8C32AA8013F3}" type="pres">
      <dgm:prSet presAssocID="{C1EBD16D-C445-4DB5-982A-14B5318656BA}" presName="thickLine" presStyleLbl="alignNode1" presStyleIdx="0" presStyleCnt="2"/>
      <dgm:spPr/>
    </dgm:pt>
    <dgm:pt modelId="{9DFDF0C5-C594-4485-A78C-1F318B484267}" type="pres">
      <dgm:prSet presAssocID="{C1EBD16D-C445-4DB5-982A-14B5318656BA}" presName="horz1" presStyleCnt="0"/>
      <dgm:spPr/>
    </dgm:pt>
    <dgm:pt modelId="{C489A3ED-3791-4269-A513-DFD56903F55B}" type="pres">
      <dgm:prSet presAssocID="{C1EBD16D-C445-4DB5-982A-14B5318656BA}" presName="tx1" presStyleLbl="revTx" presStyleIdx="0" presStyleCnt="2"/>
      <dgm:spPr/>
      <dgm:t>
        <a:bodyPr/>
        <a:lstStyle/>
        <a:p>
          <a:endParaRPr lang="tr-TR"/>
        </a:p>
      </dgm:t>
    </dgm:pt>
    <dgm:pt modelId="{4E5EF735-6584-4EB1-B9FD-3D4D59B87FF8}" type="pres">
      <dgm:prSet presAssocID="{C1EBD16D-C445-4DB5-982A-14B5318656BA}" presName="vert1" presStyleCnt="0"/>
      <dgm:spPr/>
    </dgm:pt>
    <dgm:pt modelId="{992A98F5-D69C-4D47-B39C-5E47D5EA65E2}" type="pres">
      <dgm:prSet presAssocID="{B88C8179-56B0-4FD9-A30C-A520EB13BFA5}" presName="thickLine" presStyleLbl="alignNode1" presStyleIdx="1" presStyleCnt="2"/>
      <dgm:spPr/>
    </dgm:pt>
    <dgm:pt modelId="{7AEAB5B3-B728-4662-88C6-F082E496BD17}" type="pres">
      <dgm:prSet presAssocID="{B88C8179-56B0-4FD9-A30C-A520EB13BFA5}" presName="horz1" presStyleCnt="0"/>
      <dgm:spPr/>
    </dgm:pt>
    <dgm:pt modelId="{19C2F480-6814-427D-B968-6C9B479D9005}" type="pres">
      <dgm:prSet presAssocID="{B88C8179-56B0-4FD9-A30C-A520EB13BFA5}" presName="tx1" presStyleLbl="revTx" presStyleIdx="1" presStyleCnt="2"/>
      <dgm:spPr/>
      <dgm:t>
        <a:bodyPr/>
        <a:lstStyle/>
        <a:p>
          <a:endParaRPr lang="tr-TR"/>
        </a:p>
      </dgm:t>
    </dgm:pt>
    <dgm:pt modelId="{4917A633-4D7E-452D-A6FF-95C3FE168C49}" type="pres">
      <dgm:prSet presAssocID="{B88C8179-56B0-4FD9-A30C-A520EB13BFA5}" presName="vert1" presStyleCnt="0"/>
      <dgm:spPr/>
    </dgm:pt>
  </dgm:ptLst>
  <dgm:cxnLst>
    <dgm:cxn modelId="{2A4B1A2E-BC9F-4725-AA49-B3EB5A17666D}" type="presOf" srcId="{C1EBD16D-C445-4DB5-982A-14B5318656BA}" destId="{C489A3ED-3791-4269-A513-DFD56903F55B}" srcOrd="0" destOrd="0" presId="urn:microsoft.com/office/officeart/2008/layout/LinedList"/>
    <dgm:cxn modelId="{15F23008-204F-4641-B77B-F727E46EBC2F}" srcId="{F5FCD6FA-05E6-4E93-8580-E318074D172C}" destId="{C1EBD16D-C445-4DB5-982A-14B5318656BA}" srcOrd="0" destOrd="0" parTransId="{C0BDDAD3-35BA-4A4D-A3CD-1561897E06F7}" sibTransId="{5C81A02A-52D1-4D5A-A410-F980E4D0048E}"/>
    <dgm:cxn modelId="{E13EADA0-29FD-4F8E-B04E-F73EA1E2B2D9}" type="presOf" srcId="{B88C8179-56B0-4FD9-A30C-A520EB13BFA5}" destId="{19C2F480-6814-427D-B968-6C9B479D9005}" srcOrd="0" destOrd="0" presId="urn:microsoft.com/office/officeart/2008/layout/LinedList"/>
    <dgm:cxn modelId="{325E7829-BD4A-4367-B970-34155A354598}" type="presOf" srcId="{F5FCD6FA-05E6-4E93-8580-E318074D172C}" destId="{40596068-0BA9-494C-9AA6-6423941F5A71}" srcOrd="0" destOrd="0" presId="urn:microsoft.com/office/officeart/2008/layout/LinedList"/>
    <dgm:cxn modelId="{6A29F22C-846E-4D14-9A30-F07BDFD4F16C}" srcId="{F5FCD6FA-05E6-4E93-8580-E318074D172C}" destId="{B88C8179-56B0-4FD9-A30C-A520EB13BFA5}" srcOrd="1" destOrd="0" parTransId="{DBE7548B-0E99-481F-880C-5D365E8C9479}" sibTransId="{2B8E134E-6172-47D3-A106-40597A809387}"/>
    <dgm:cxn modelId="{2AC830BA-0D51-41F0-843A-13E6CED32BCA}" type="presParOf" srcId="{40596068-0BA9-494C-9AA6-6423941F5A71}" destId="{F725E62D-A82A-4BA0-B0BE-8C32AA8013F3}" srcOrd="0" destOrd="0" presId="urn:microsoft.com/office/officeart/2008/layout/LinedList"/>
    <dgm:cxn modelId="{11E45EC6-62FC-4B99-9316-CA406B58C12E}" type="presParOf" srcId="{40596068-0BA9-494C-9AA6-6423941F5A71}" destId="{9DFDF0C5-C594-4485-A78C-1F318B484267}" srcOrd="1" destOrd="0" presId="urn:microsoft.com/office/officeart/2008/layout/LinedList"/>
    <dgm:cxn modelId="{C67597D1-2CFF-4C82-9AAA-ECE24AE88DA5}" type="presParOf" srcId="{9DFDF0C5-C594-4485-A78C-1F318B484267}" destId="{C489A3ED-3791-4269-A513-DFD56903F55B}" srcOrd="0" destOrd="0" presId="urn:microsoft.com/office/officeart/2008/layout/LinedList"/>
    <dgm:cxn modelId="{A0B41331-630A-42AC-9147-A8A8869BE502}" type="presParOf" srcId="{9DFDF0C5-C594-4485-A78C-1F318B484267}" destId="{4E5EF735-6584-4EB1-B9FD-3D4D59B87FF8}" srcOrd="1" destOrd="0" presId="urn:microsoft.com/office/officeart/2008/layout/LinedList"/>
    <dgm:cxn modelId="{939E1392-1EFF-4B4B-A571-8B94A6B85C09}" type="presParOf" srcId="{40596068-0BA9-494C-9AA6-6423941F5A71}" destId="{992A98F5-D69C-4D47-B39C-5E47D5EA65E2}" srcOrd="2" destOrd="0" presId="urn:microsoft.com/office/officeart/2008/layout/LinedList"/>
    <dgm:cxn modelId="{BAA5F386-7513-4CE6-B552-8466AC6DC33A}" type="presParOf" srcId="{40596068-0BA9-494C-9AA6-6423941F5A71}" destId="{7AEAB5B3-B728-4662-88C6-F082E496BD17}" srcOrd="3" destOrd="0" presId="urn:microsoft.com/office/officeart/2008/layout/LinedList"/>
    <dgm:cxn modelId="{404AE891-D382-4D36-B92E-D1E51E508A26}" type="presParOf" srcId="{7AEAB5B3-B728-4662-88C6-F082E496BD17}" destId="{19C2F480-6814-427D-B968-6C9B479D9005}" srcOrd="0" destOrd="0" presId="urn:microsoft.com/office/officeart/2008/layout/LinedList"/>
    <dgm:cxn modelId="{7FECEE60-B4D0-4CAE-84ED-623B04265CDE}" type="presParOf" srcId="{7AEAB5B3-B728-4662-88C6-F082E496BD17}" destId="{4917A633-4D7E-452D-A6FF-95C3FE168C4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31CD126-E6D2-41F6-BC10-2A509F003A1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ADABFEB7-517E-4E68-BCCA-0EF57BD03BA4}">
      <dgm:prSet/>
      <dgm:spPr/>
      <dgm:t>
        <a:bodyPr/>
        <a:lstStyle/>
        <a:p>
          <a:pPr rtl="0"/>
          <a:r>
            <a:rPr lang="tr-TR" smtClean="0"/>
            <a:t>Harcama yetkilisi ile muhasebe yetkilisi görevi aynı kişide birleşemez. Malî hizmetler biriminde ön malî kontrol görevini yürütenler malî işlem sürecinde görev alamazlar. </a:t>
          </a:r>
          <a:endParaRPr lang="tr-TR" dirty="0" smtClean="0"/>
        </a:p>
      </dgm:t>
    </dgm:pt>
    <dgm:pt modelId="{EAB796A3-7F3B-4CA6-92C8-8D29E4668404}" type="parTrans" cxnId="{74D2D2CD-EC68-470C-AD7B-960A6716CFD2}">
      <dgm:prSet/>
      <dgm:spPr/>
      <dgm:t>
        <a:bodyPr/>
        <a:lstStyle/>
        <a:p>
          <a:endParaRPr lang="en-US"/>
        </a:p>
      </dgm:t>
    </dgm:pt>
    <dgm:pt modelId="{69627EC6-8C46-4505-A357-9C7556FF7AA9}" type="sibTrans" cxnId="{74D2D2CD-EC68-470C-AD7B-960A6716CFD2}">
      <dgm:prSet/>
      <dgm:spPr/>
      <dgm:t>
        <a:bodyPr/>
        <a:lstStyle/>
        <a:p>
          <a:endParaRPr lang="en-US"/>
        </a:p>
      </dgm:t>
    </dgm:pt>
    <dgm:pt modelId="{73C10BB1-F6EF-4F9A-A407-D4A5C0C20A37}">
      <dgm:prSet/>
      <dgm:spPr/>
      <dgm:t>
        <a:bodyPr/>
        <a:lstStyle/>
        <a:p>
          <a:pPr rtl="0"/>
          <a:r>
            <a:rPr lang="tr-TR" dirty="0" smtClean="0"/>
            <a:t>İdarelerin malî hizmetler birimlerinde malî hizmetler uzman yardımcısı ve malî hizmetler uzmanı </a:t>
          </a:r>
          <a:r>
            <a:rPr lang="tr-TR" dirty="0" smtClean="0"/>
            <a:t>çalıştırılabilir.</a:t>
          </a:r>
          <a:endParaRPr lang="tr-TR" dirty="0"/>
        </a:p>
      </dgm:t>
    </dgm:pt>
    <dgm:pt modelId="{4F37CACD-C51C-4738-9FC0-8C7D041C4E6B}" type="parTrans" cxnId="{CF504BA5-BA72-456E-9ADC-AE81068E7E34}">
      <dgm:prSet/>
      <dgm:spPr/>
      <dgm:t>
        <a:bodyPr/>
        <a:lstStyle/>
        <a:p>
          <a:endParaRPr lang="en-US"/>
        </a:p>
      </dgm:t>
    </dgm:pt>
    <dgm:pt modelId="{E795AE50-2153-4E03-8937-D409B428F8A0}" type="sibTrans" cxnId="{CF504BA5-BA72-456E-9ADC-AE81068E7E34}">
      <dgm:prSet/>
      <dgm:spPr/>
      <dgm:t>
        <a:bodyPr/>
        <a:lstStyle/>
        <a:p>
          <a:endParaRPr lang="en-US"/>
        </a:p>
      </dgm:t>
    </dgm:pt>
    <dgm:pt modelId="{EF816A69-28D2-4613-ACEA-16082B37DE74}" type="pres">
      <dgm:prSet presAssocID="{831CD126-E6D2-41F6-BC10-2A509F003A1F}" presName="vert0" presStyleCnt="0">
        <dgm:presLayoutVars>
          <dgm:dir/>
          <dgm:animOne val="branch"/>
          <dgm:animLvl val="lvl"/>
        </dgm:presLayoutVars>
      </dgm:prSet>
      <dgm:spPr/>
      <dgm:t>
        <a:bodyPr/>
        <a:lstStyle/>
        <a:p>
          <a:endParaRPr lang="en-US"/>
        </a:p>
      </dgm:t>
    </dgm:pt>
    <dgm:pt modelId="{881CDF36-F13A-4DC8-9C2F-0C5E56F8728C}" type="pres">
      <dgm:prSet presAssocID="{ADABFEB7-517E-4E68-BCCA-0EF57BD03BA4}" presName="thickLine" presStyleLbl="alignNode1" presStyleIdx="0" presStyleCnt="2"/>
      <dgm:spPr/>
    </dgm:pt>
    <dgm:pt modelId="{DA4B7A31-B815-4325-82D8-DE1EBD3E5CEC}" type="pres">
      <dgm:prSet presAssocID="{ADABFEB7-517E-4E68-BCCA-0EF57BD03BA4}" presName="horz1" presStyleCnt="0"/>
      <dgm:spPr/>
    </dgm:pt>
    <dgm:pt modelId="{195837D3-5627-4781-A276-6CBFFB15F246}" type="pres">
      <dgm:prSet presAssocID="{ADABFEB7-517E-4E68-BCCA-0EF57BD03BA4}" presName="tx1" presStyleLbl="revTx" presStyleIdx="0" presStyleCnt="2"/>
      <dgm:spPr/>
      <dgm:t>
        <a:bodyPr/>
        <a:lstStyle/>
        <a:p>
          <a:endParaRPr lang="tr-TR"/>
        </a:p>
      </dgm:t>
    </dgm:pt>
    <dgm:pt modelId="{0742BDAC-0B0A-40DD-9F76-29A637F4C1DC}" type="pres">
      <dgm:prSet presAssocID="{ADABFEB7-517E-4E68-BCCA-0EF57BD03BA4}" presName="vert1" presStyleCnt="0"/>
      <dgm:spPr/>
    </dgm:pt>
    <dgm:pt modelId="{215D56E9-0E1B-48A7-86F8-4F875E7390AB}" type="pres">
      <dgm:prSet presAssocID="{73C10BB1-F6EF-4F9A-A407-D4A5C0C20A37}" presName="thickLine" presStyleLbl="alignNode1" presStyleIdx="1" presStyleCnt="2"/>
      <dgm:spPr/>
    </dgm:pt>
    <dgm:pt modelId="{8BB98C8E-9A21-42C3-9608-3331DE33B5BE}" type="pres">
      <dgm:prSet presAssocID="{73C10BB1-F6EF-4F9A-A407-D4A5C0C20A37}" presName="horz1" presStyleCnt="0"/>
      <dgm:spPr/>
    </dgm:pt>
    <dgm:pt modelId="{C8CAA1AE-E70C-46E1-B4FD-0C6741447917}" type="pres">
      <dgm:prSet presAssocID="{73C10BB1-F6EF-4F9A-A407-D4A5C0C20A37}" presName="tx1" presStyleLbl="revTx" presStyleIdx="1" presStyleCnt="2"/>
      <dgm:spPr/>
      <dgm:t>
        <a:bodyPr/>
        <a:lstStyle/>
        <a:p>
          <a:endParaRPr lang="tr-TR"/>
        </a:p>
      </dgm:t>
    </dgm:pt>
    <dgm:pt modelId="{13575E39-5FE8-4152-973B-A04D39F8011A}" type="pres">
      <dgm:prSet presAssocID="{73C10BB1-F6EF-4F9A-A407-D4A5C0C20A37}" presName="vert1" presStyleCnt="0"/>
      <dgm:spPr/>
    </dgm:pt>
  </dgm:ptLst>
  <dgm:cxnLst>
    <dgm:cxn modelId="{79116871-C230-4639-AB27-440B4AE7BEC3}" type="presOf" srcId="{ADABFEB7-517E-4E68-BCCA-0EF57BD03BA4}" destId="{195837D3-5627-4781-A276-6CBFFB15F246}" srcOrd="0" destOrd="0" presId="urn:microsoft.com/office/officeart/2008/layout/LinedList"/>
    <dgm:cxn modelId="{CF504BA5-BA72-456E-9ADC-AE81068E7E34}" srcId="{831CD126-E6D2-41F6-BC10-2A509F003A1F}" destId="{73C10BB1-F6EF-4F9A-A407-D4A5C0C20A37}" srcOrd="1" destOrd="0" parTransId="{4F37CACD-C51C-4738-9FC0-8C7D041C4E6B}" sibTransId="{E795AE50-2153-4E03-8937-D409B428F8A0}"/>
    <dgm:cxn modelId="{997C1C5C-A000-4555-BC7E-8BC76D1B640F}" type="presOf" srcId="{831CD126-E6D2-41F6-BC10-2A509F003A1F}" destId="{EF816A69-28D2-4613-ACEA-16082B37DE74}" srcOrd="0" destOrd="0" presId="urn:microsoft.com/office/officeart/2008/layout/LinedList"/>
    <dgm:cxn modelId="{5D597F8F-804B-4587-BCB4-12EA0ACEF8E5}" type="presOf" srcId="{73C10BB1-F6EF-4F9A-A407-D4A5C0C20A37}" destId="{C8CAA1AE-E70C-46E1-B4FD-0C6741447917}" srcOrd="0" destOrd="0" presId="urn:microsoft.com/office/officeart/2008/layout/LinedList"/>
    <dgm:cxn modelId="{74D2D2CD-EC68-470C-AD7B-960A6716CFD2}" srcId="{831CD126-E6D2-41F6-BC10-2A509F003A1F}" destId="{ADABFEB7-517E-4E68-BCCA-0EF57BD03BA4}" srcOrd="0" destOrd="0" parTransId="{EAB796A3-7F3B-4CA6-92C8-8D29E4668404}" sibTransId="{69627EC6-8C46-4505-A357-9C7556FF7AA9}"/>
    <dgm:cxn modelId="{3FFF0CF9-AC3C-47E7-8C3A-7ED5196DEAF5}" type="presParOf" srcId="{EF816A69-28D2-4613-ACEA-16082B37DE74}" destId="{881CDF36-F13A-4DC8-9C2F-0C5E56F8728C}" srcOrd="0" destOrd="0" presId="urn:microsoft.com/office/officeart/2008/layout/LinedList"/>
    <dgm:cxn modelId="{8C137F6C-317C-4B96-A897-BBAB5AD633E5}" type="presParOf" srcId="{EF816A69-28D2-4613-ACEA-16082B37DE74}" destId="{DA4B7A31-B815-4325-82D8-DE1EBD3E5CEC}" srcOrd="1" destOrd="0" presId="urn:microsoft.com/office/officeart/2008/layout/LinedList"/>
    <dgm:cxn modelId="{9EB342E0-F8D9-47F0-8DDC-6154B583AEAA}" type="presParOf" srcId="{DA4B7A31-B815-4325-82D8-DE1EBD3E5CEC}" destId="{195837D3-5627-4781-A276-6CBFFB15F246}" srcOrd="0" destOrd="0" presId="urn:microsoft.com/office/officeart/2008/layout/LinedList"/>
    <dgm:cxn modelId="{A807907F-6563-4C01-8376-3A8858F5C295}" type="presParOf" srcId="{DA4B7A31-B815-4325-82D8-DE1EBD3E5CEC}" destId="{0742BDAC-0B0A-40DD-9F76-29A637F4C1DC}" srcOrd="1" destOrd="0" presId="urn:microsoft.com/office/officeart/2008/layout/LinedList"/>
    <dgm:cxn modelId="{1BD2C18E-4FF9-4595-A5DB-CB26ACEF3955}" type="presParOf" srcId="{EF816A69-28D2-4613-ACEA-16082B37DE74}" destId="{215D56E9-0E1B-48A7-86F8-4F875E7390AB}" srcOrd="2" destOrd="0" presId="urn:microsoft.com/office/officeart/2008/layout/LinedList"/>
    <dgm:cxn modelId="{62D4DA66-0089-48C6-B5D2-F7D863031E4E}" type="presParOf" srcId="{EF816A69-28D2-4613-ACEA-16082B37DE74}" destId="{8BB98C8E-9A21-42C3-9608-3331DE33B5BE}" srcOrd="3" destOrd="0" presId="urn:microsoft.com/office/officeart/2008/layout/LinedList"/>
    <dgm:cxn modelId="{9E360C36-84B7-4956-B0FB-0E192F30CB96}" type="presParOf" srcId="{8BB98C8E-9A21-42C3-9608-3331DE33B5BE}" destId="{C8CAA1AE-E70C-46E1-B4FD-0C6741447917}" srcOrd="0" destOrd="0" presId="urn:microsoft.com/office/officeart/2008/layout/LinedList"/>
    <dgm:cxn modelId="{2CF86272-B817-419A-8350-B2F1B7EC9439}" type="presParOf" srcId="{8BB98C8E-9A21-42C3-9608-3331DE33B5BE}" destId="{13575E39-5FE8-4152-973B-A04D39F801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250507-320D-43E6-B4B4-0782FA8DA4B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50FE99E5-B99D-46DA-A8F6-72AF7E7EA156}">
      <dgm:prSet/>
      <dgm:spPr>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b="1" dirty="0" smtClean="0">
              <a:solidFill>
                <a:srgbClr val="002060"/>
              </a:solidFill>
            </a:rPr>
            <a:t>Kamu hizmetlerinin istenilen düzeyde ve kalitede sunulabilmesi için;</a:t>
          </a:r>
          <a:endParaRPr lang="tr-TR" b="1" dirty="0">
            <a:solidFill>
              <a:srgbClr val="002060"/>
            </a:solidFill>
          </a:endParaRPr>
        </a:p>
      </dgm:t>
    </dgm:pt>
    <dgm:pt modelId="{BD0E1C49-CF41-42E9-A5CB-A4CE2A0739EA}" type="parTrans" cxnId="{38112546-4650-427E-ABCB-6070A9298709}">
      <dgm:prSet/>
      <dgm:spPr/>
      <dgm:t>
        <a:bodyPr/>
        <a:lstStyle/>
        <a:p>
          <a:endParaRPr lang="tr-TR"/>
        </a:p>
      </dgm:t>
    </dgm:pt>
    <dgm:pt modelId="{DA825BEE-A8A8-4DB6-ADCC-41C9A9BC9FAA}" type="sibTrans" cxnId="{38112546-4650-427E-ABCB-6070A9298709}">
      <dgm:prSet/>
      <dgm:spPr/>
      <dgm:t>
        <a:bodyPr/>
        <a:lstStyle/>
        <a:p>
          <a:endParaRPr lang="tr-TR"/>
        </a:p>
      </dgm:t>
    </dgm:pt>
    <dgm:pt modelId="{08A64993-E471-4006-9EED-D03A12F2A878}">
      <dgm:prSet/>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b="1" dirty="0" smtClean="0">
              <a:solidFill>
                <a:srgbClr val="002060"/>
              </a:solidFill>
            </a:rPr>
            <a:t>Bütçeleri ile program ve proje bazında kaynak tahsislerini; </a:t>
          </a:r>
          <a:endParaRPr lang="tr-TR" b="1" dirty="0">
            <a:solidFill>
              <a:srgbClr val="002060"/>
            </a:solidFill>
          </a:endParaRPr>
        </a:p>
      </dgm:t>
    </dgm:pt>
    <dgm:pt modelId="{C4E5941C-1188-4E57-843B-EA8EFE0B5B6A}" type="parTrans" cxnId="{959C086F-4F04-47C2-9EEC-B06F31A6D2FD}">
      <dgm:prSet/>
      <dgm:spPr/>
      <dgm:t>
        <a:bodyPr/>
        <a:lstStyle/>
        <a:p>
          <a:endParaRPr lang="tr-TR"/>
        </a:p>
      </dgm:t>
    </dgm:pt>
    <dgm:pt modelId="{5F66D497-C032-4DC7-A846-512AEDD00284}" type="sibTrans" cxnId="{959C086F-4F04-47C2-9EEC-B06F31A6D2FD}">
      <dgm:prSet/>
      <dgm:spPr/>
      <dgm:t>
        <a:bodyPr/>
        <a:lstStyle/>
        <a:p>
          <a:endParaRPr lang="tr-TR"/>
        </a:p>
      </dgm:t>
    </dgm:pt>
    <dgm:pt modelId="{39BAD730-0BA6-4F14-9283-1C62A6B6EE8B}">
      <dgm:prSet/>
      <dgm:spPr>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b="1" dirty="0" smtClean="0">
              <a:solidFill>
                <a:srgbClr val="002060"/>
              </a:solidFill>
            </a:rPr>
            <a:t>Stratejik planlarına, </a:t>
          </a:r>
          <a:endParaRPr lang="tr-TR" b="1" dirty="0">
            <a:solidFill>
              <a:srgbClr val="002060"/>
            </a:solidFill>
          </a:endParaRPr>
        </a:p>
      </dgm:t>
    </dgm:pt>
    <dgm:pt modelId="{8979BA32-4E2B-489C-9F59-A3B7C92F5255}" type="parTrans" cxnId="{A746CA64-C8BB-4833-A669-22063CA6E8FD}">
      <dgm:prSet/>
      <dgm:spPr/>
      <dgm:t>
        <a:bodyPr/>
        <a:lstStyle/>
        <a:p>
          <a:endParaRPr lang="tr-TR"/>
        </a:p>
      </dgm:t>
    </dgm:pt>
    <dgm:pt modelId="{D1557837-14A3-4B52-AFED-4549190E99DD}" type="sibTrans" cxnId="{A746CA64-C8BB-4833-A669-22063CA6E8FD}">
      <dgm:prSet/>
      <dgm:spPr/>
      <dgm:t>
        <a:bodyPr/>
        <a:lstStyle/>
        <a:p>
          <a:endParaRPr lang="tr-TR"/>
        </a:p>
      </dgm:t>
    </dgm:pt>
    <dgm:pt modelId="{A5CD5F2E-93BB-43E4-B5D8-7D4DADF3863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b="1" dirty="0" smtClean="0">
              <a:solidFill>
                <a:srgbClr val="002060"/>
              </a:solidFill>
            </a:rPr>
            <a:t>Yıllık amaç ve hedefleri ile</a:t>
          </a:r>
          <a:endParaRPr lang="tr-TR" b="1" dirty="0">
            <a:solidFill>
              <a:srgbClr val="002060"/>
            </a:solidFill>
          </a:endParaRPr>
        </a:p>
      </dgm:t>
    </dgm:pt>
    <dgm:pt modelId="{9DFCF478-D45C-4CBB-8EE5-E78547FA70E0}" type="parTrans" cxnId="{BADBEB3D-C986-4513-A95D-B2C45EE70990}">
      <dgm:prSet/>
      <dgm:spPr/>
      <dgm:t>
        <a:bodyPr/>
        <a:lstStyle/>
        <a:p>
          <a:endParaRPr lang="tr-TR"/>
        </a:p>
      </dgm:t>
    </dgm:pt>
    <dgm:pt modelId="{10FAE9AB-82BA-45DF-8588-3AF746D925F5}" type="sibTrans" cxnId="{BADBEB3D-C986-4513-A95D-B2C45EE70990}">
      <dgm:prSet/>
      <dgm:spPr/>
      <dgm:t>
        <a:bodyPr/>
        <a:lstStyle/>
        <a:p>
          <a:endParaRPr lang="tr-TR"/>
        </a:p>
      </dgm:t>
    </dgm:pt>
    <dgm:pt modelId="{989D54A0-EC29-4C42-B56C-47527E1F9ED0}">
      <dgm:prSet/>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tr-TR" b="1" dirty="0" smtClean="0">
              <a:solidFill>
                <a:srgbClr val="002060"/>
              </a:solidFill>
            </a:rPr>
            <a:t>Performans göstergelerine dayandırmak zorundadırlar.</a:t>
          </a:r>
          <a:endParaRPr lang="tr-TR" b="1" dirty="0">
            <a:solidFill>
              <a:srgbClr val="002060"/>
            </a:solidFill>
          </a:endParaRPr>
        </a:p>
      </dgm:t>
    </dgm:pt>
    <dgm:pt modelId="{D9FF8AB9-C59A-499D-BA29-92FA89E6EAF7}" type="parTrans" cxnId="{F6ABFC51-FF4B-4796-B3D0-09C5290122EB}">
      <dgm:prSet/>
      <dgm:spPr/>
      <dgm:t>
        <a:bodyPr/>
        <a:lstStyle/>
        <a:p>
          <a:endParaRPr lang="tr-TR"/>
        </a:p>
      </dgm:t>
    </dgm:pt>
    <dgm:pt modelId="{F00936C1-188A-4642-8AE5-35F28C892464}" type="sibTrans" cxnId="{F6ABFC51-FF4B-4796-B3D0-09C5290122EB}">
      <dgm:prSet/>
      <dgm:spPr/>
      <dgm:t>
        <a:bodyPr/>
        <a:lstStyle/>
        <a:p>
          <a:endParaRPr lang="tr-TR"/>
        </a:p>
      </dgm:t>
    </dgm:pt>
    <dgm:pt modelId="{F859019F-9FD5-48F6-B9F7-B42341CA4F1A}" type="pres">
      <dgm:prSet presAssocID="{29250507-320D-43E6-B4B4-0782FA8DA4B8}" presName="outerComposite" presStyleCnt="0">
        <dgm:presLayoutVars>
          <dgm:chMax val="5"/>
          <dgm:dir/>
          <dgm:resizeHandles val="exact"/>
        </dgm:presLayoutVars>
      </dgm:prSet>
      <dgm:spPr/>
      <dgm:t>
        <a:bodyPr/>
        <a:lstStyle/>
        <a:p>
          <a:endParaRPr lang="tr-TR"/>
        </a:p>
      </dgm:t>
    </dgm:pt>
    <dgm:pt modelId="{FBF9A9A9-EA3B-49C1-99CF-115EF9718D30}" type="pres">
      <dgm:prSet presAssocID="{29250507-320D-43E6-B4B4-0782FA8DA4B8}" presName="dummyMaxCanvas" presStyleCnt="0">
        <dgm:presLayoutVars/>
      </dgm:prSet>
      <dgm:spPr/>
    </dgm:pt>
    <dgm:pt modelId="{B77F1894-66B8-4591-A814-F5E0EF8EB573}" type="pres">
      <dgm:prSet presAssocID="{29250507-320D-43E6-B4B4-0782FA8DA4B8}" presName="FiveNodes_1" presStyleLbl="node1" presStyleIdx="0" presStyleCnt="5">
        <dgm:presLayoutVars>
          <dgm:bulletEnabled val="1"/>
        </dgm:presLayoutVars>
      </dgm:prSet>
      <dgm:spPr/>
      <dgm:t>
        <a:bodyPr/>
        <a:lstStyle/>
        <a:p>
          <a:endParaRPr lang="tr-TR"/>
        </a:p>
      </dgm:t>
    </dgm:pt>
    <dgm:pt modelId="{5105B365-8123-4302-9669-0A743E48BFB5}" type="pres">
      <dgm:prSet presAssocID="{29250507-320D-43E6-B4B4-0782FA8DA4B8}" presName="FiveNodes_2" presStyleLbl="node1" presStyleIdx="1" presStyleCnt="5">
        <dgm:presLayoutVars>
          <dgm:bulletEnabled val="1"/>
        </dgm:presLayoutVars>
      </dgm:prSet>
      <dgm:spPr/>
      <dgm:t>
        <a:bodyPr/>
        <a:lstStyle/>
        <a:p>
          <a:endParaRPr lang="tr-TR"/>
        </a:p>
      </dgm:t>
    </dgm:pt>
    <dgm:pt modelId="{8361D293-37CF-4C86-90C9-F8F6AC923F37}" type="pres">
      <dgm:prSet presAssocID="{29250507-320D-43E6-B4B4-0782FA8DA4B8}" presName="FiveNodes_3" presStyleLbl="node1" presStyleIdx="2" presStyleCnt="5">
        <dgm:presLayoutVars>
          <dgm:bulletEnabled val="1"/>
        </dgm:presLayoutVars>
      </dgm:prSet>
      <dgm:spPr/>
      <dgm:t>
        <a:bodyPr/>
        <a:lstStyle/>
        <a:p>
          <a:endParaRPr lang="tr-TR"/>
        </a:p>
      </dgm:t>
    </dgm:pt>
    <dgm:pt modelId="{6A255DD3-714F-4071-96F9-21577B21DDDF}" type="pres">
      <dgm:prSet presAssocID="{29250507-320D-43E6-B4B4-0782FA8DA4B8}" presName="FiveNodes_4" presStyleLbl="node1" presStyleIdx="3" presStyleCnt="5" custLinFactNeighborX="1235" custLinFactNeighborY="-1522">
        <dgm:presLayoutVars>
          <dgm:bulletEnabled val="1"/>
        </dgm:presLayoutVars>
      </dgm:prSet>
      <dgm:spPr/>
      <dgm:t>
        <a:bodyPr/>
        <a:lstStyle/>
        <a:p>
          <a:endParaRPr lang="tr-TR"/>
        </a:p>
      </dgm:t>
    </dgm:pt>
    <dgm:pt modelId="{D2128407-4204-4DBA-B083-11A8533EC8D2}" type="pres">
      <dgm:prSet presAssocID="{29250507-320D-43E6-B4B4-0782FA8DA4B8}" presName="FiveNodes_5" presStyleLbl="node1" presStyleIdx="4" presStyleCnt="5">
        <dgm:presLayoutVars>
          <dgm:bulletEnabled val="1"/>
        </dgm:presLayoutVars>
      </dgm:prSet>
      <dgm:spPr/>
      <dgm:t>
        <a:bodyPr/>
        <a:lstStyle/>
        <a:p>
          <a:endParaRPr lang="tr-TR"/>
        </a:p>
      </dgm:t>
    </dgm:pt>
    <dgm:pt modelId="{7038BBFC-98FB-4A07-AEF8-547C5DF698D9}" type="pres">
      <dgm:prSet presAssocID="{29250507-320D-43E6-B4B4-0782FA8DA4B8}" presName="FiveConn_1-2" presStyleLbl="fgAccFollowNode1" presStyleIdx="0" presStyleCnt="4">
        <dgm:presLayoutVars>
          <dgm:bulletEnabled val="1"/>
        </dgm:presLayoutVars>
      </dgm:prSet>
      <dgm:spPr/>
      <dgm:t>
        <a:bodyPr/>
        <a:lstStyle/>
        <a:p>
          <a:endParaRPr lang="tr-TR"/>
        </a:p>
      </dgm:t>
    </dgm:pt>
    <dgm:pt modelId="{AA448720-9ECF-48B7-939C-D9B3723A9293}" type="pres">
      <dgm:prSet presAssocID="{29250507-320D-43E6-B4B4-0782FA8DA4B8}" presName="FiveConn_2-3" presStyleLbl="fgAccFollowNode1" presStyleIdx="1" presStyleCnt="4">
        <dgm:presLayoutVars>
          <dgm:bulletEnabled val="1"/>
        </dgm:presLayoutVars>
      </dgm:prSet>
      <dgm:spPr/>
      <dgm:t>
        <a:bodyPr/>
        <a:lstStyle/>
        <a:p>
          <a:endParaRPr lang="tr-TR"/>
        </a:p>
      </dgm:t>
    </dgm:pt>
    <dgm:pt modelId="{BC835C2C-D51E-4799-9347-5EAA9B372B25}" type="pres">
      <dgm:prSet presAssocID="{29250507-320D-43E6-B4B4-0782FA8DA4B8}" presName="FiveConn_3-4" presStyleLbl="fgAccFollowNode1" presStyleIdx="2" presStyleCnt="4">
        <dgm:presLayoutVars>
          <dgm:bulletEnabled val="1"/>
        </dgm:presLayoutVars>
      </dgm:prSet>
      <dgm:spPr/>
      <dgm:t>
        <a:bodyPr/>
        <a:lstStyle/>
        <a:p>
          <a:endParaRPr lang="tr-TR"/>
        </a:p>
      </dgm:t>
    </dgm:pt>
    <dgm:pt modelId="{046D42FB-4539-4150-9AF0-3E989C854C69}" type="pres">
      <dgm:prSet presAssocID="{29250507-320D-43E6-B4B4-0782FA8DA4B8}" presName="FiveConn_4-5" presStyleLbl="fgAccFollowNode1" presStyleIdx="3" presStyleCnt="4">
        <dgm:presLayoutVars>
          <dgm:bulletEnabled val="1"/>
        </dgm:presLayoutVars>
      </dgm:prSet>
      <dgm:spPr/>
      <dgm:t>
        <a:bodyPr/>
        <a:lstStyle/>
        <a:p>
          <a:endParaRPr lang="tr-TR"/>
        </a:p>
      </dgm:t>
    </dgm:pt>
    <dgm:pt modelId="{4E090E0E-3729-4554-B27B-A1F74776197F}" type="pres">
      <dgm:prSet presAssocID="{29250507-320D-43E6-B4B4-0782FA8DA4B8}" presName="FiveNodes_1_text" presStyleLbl="node1" presStyleIdx="4" presStyleCnt="5">
        <dgm:presLayoutVars>
          <dgm:bulletEnabled val="1"/>
        </dgm:presLayoutVars>
      </dgm:prSet>
      <dgm:spPr/>
      <dgm:t>
        <a:bodyPr/>
        <a:lstStyle/>
        <a:p>
          <a:endParaRPr lang="tr-TR"/>
        </a:p>
      </dgm:t>
    </dgm:pt>
    <dgm:pt modelId="{6030642A-8427-40A8-925F-9B5882920AD6}" type="pres">
      <dgm:prSet presAssocID="{29250507-320D-43E6-B4B4-0782FA8DA4B8}" presName="FiveNodes_2_text" presStyleLbl="node1" presStyleIdx="4" presStyleCnt="5">
        <dgm:presLayoutVars>
          <dgm:bulletEnabled val="1"/>
        </dgm:presLayoutVars>
      </dgm:prSet>
      <dgm:spPr/>
      <dgm:t>
        <a:bodyPr/>
        <a:lstStyle/>
        <a:p>
          <a:endParaRPr lang="tr-TR"/>
        </a:p>
      </dgm:t>
    </dgm:pt>
    <dgm:pt modelId="{53DB6172-C599-4324-A1DA-717407A93F16}" type="pres">
      <dgm:prSet presAssocID="{29250507-320D-43E6-B4B4-0782FA8DA4B8}" presName="FiveNodes_3_text" presStyleLbl="node1" presStyleIdx="4" presStyleCnt="5">
        <dgm:presLayoutVars>
          <dgm:bulletEnabled val="1"/>
        </dgm:presLayoutVars>
      </dgm:prSet>
      <dgm:spPr/>
      <dgm:t>
        <a:bodyPr/>
        <a:lstStyle/>
        <a:p>
          <a:endParaRPr lang="tr-TR"/>
        </a:p>
      </dgm:t>
    </dgm:pt>
    <dgm:pt modelId="{3DBFAC1C-2313-45BF-BEE5-857A1FC85671}" type="pres">
      <dgm:prSet presAssocID="{29250507-320D-43E6-B4B4-0782FA8DA4B8}" presName="FiveNodes_4_text" presStyleLbl="node1" presStyleIdx="4" presStyleCnt="5">
        <dgm:presLayoutVars>
          <dgm:bulletEnabled val="1"/>
        </dgm:presLayoutVars>
      </dgm:prSet>
      <dgm:spPr/>
      <dgm:t>
        <a:bodyPr/>
        <a:lstStyle/>
        <a:p>
          <a:endParaRPr lang="tr-TR"/>
        </a:p>
      </dgm:t>
    </dgm:pt>
    <dgm:pt modelId="{5184F269-A965-4279-B1AC-64AB354B771D}" type="pres">
      <dgm:prSet presAssocID="{29250507-320D-43E6-B4B4-0782FA8DA4B8}" presName="FiveNodes_5_text" presStyleLbl="node1" presStyleIdx="4" presStyleCnt="5">
        <dgm:presLayoutVars>
          <dgm:bulletEnabled val="1"/>
        </dgm:presLayoutVars>
      </dgm:prSet>
      <dgm:spPr/>
      <dgm:t>
        <a:bodyPr/>
        <a:lstStyle/>
        <a:p>
          <a:endParaRPr lang="tr-TR"/>
        </a:p>
      </dgm:t>
    </dgm:pt>
  </dgm:ptLst>
  <dgm:cxnLst>
    <dgm:cxn modelId="{959C086F-4F04-47C2-9EEC-B06F31A6D2FD}" srcId="{29250507-320D-43E6-B4B4-0782FA8DA4B8}" destId="{08A64993-E471-4006-9EED-D03A12F2A878}" srcOrd="1" destOrd="0" parTransId="{C4E5941C-1188-4E57-843B-EA8EFE0B5B6A}" sibTransId="{5F66D497-C032-4DC7-A846-512AEDD00284}"/>
    <dgm:cxn modelId="{38112546-4650-427E-ABCB-6070A9298709}" srcId="{29250507-320D-43E6-B4B4-0782FA8DA4B8}" destId="{50FE99E5-B99D-46DA-A8F6-72AF7E7EA156}" srcOrd="0" destOrd="0" parTransId="{BD0E1C49-CF41-42E9-A5CB-A4CE2A0739EA}" sibTransId="{DA825BEE-A8A8-4DB6-ADCC-41C9A9BC9FAA}"/>
    <dgm:cxn modelId="{D11D50D7-18CD-4CC1-9028-0B9FD815FDE2}" type="presOf" srcId="{10FAE9AB-82BA-45DF-8588-3AF746D925F5}" destId="{046D42FB-4539-4150-9AF0-3E989C854C69}" srcOrd="0" destOrd="0" presId="urn:microsoft.com/office/officeart/2005/8/layout/vProcess5"/>
    <dgm:cxn modelId="{983014D0-9BDF-426B-881B-239D7CE91611}" type="presOf" srcId="{989D54A0-EC29-4C42-B56C-47527E1F9ED0}" destId="{D2128407-4204-4DBA-B083-11A8533EC8D2}" srcOrd="0" destOrd="0" presId="urn:microsoft.com/office/officeart/2005/8/layout/vProcess5"/>
    <dgm:cxn modelId="{1C886F51-CDAA-49DA-98FE-FA4EACB26349}" type="presOf" srcId="{08A64993-E471-4006-9EED-D03A12F2A878}" destId="{5105B365-8123-4302-9669-0A743E48BFB5}" srcOrd="0" destOrd="0" presId="urn:microsoft.com/office/officeart/2005/8/layout/vProcess5"/>
    <dgm:cxn modelId="{3B2ED901-F7AC-4C4D-88C3-95D16C1A8492}" type="presOf" srcId="{5F66D497-C032-4DC7-A846-512AEDD00284}" destId="{AA448720-9ECF-48B7-939C-D9B3723A9293}" srcOrd="0" destOrd="0" presId="urn:microsoft.com/office/officeart/2005/8/layout/vProcess5"/>
    <dgm:cxn modelId="{14D58B71-510E-4BC2-8D6F-A535FF670442}" type="presOf" srcId="{DA825BEE-A8A8-4DB6-ADCC-41C9A9BC9FAA}" destId="{7038BBFC-98FB-4A07-AEF8-547C5DF698D9}" srcOrd="0" destOrd="0" presId="urn:microsoft.com/office/officeart/2005/8/layout/vProcess5"/>
    <dgm:cxn modelId="{BADBEB3D-C986-4513-A95D-B2C45EE70990}" srcId="{29250507-320D-43E6-B4B4-0782FA8DA4B8}" destId="{A5CD5F2E-93BB-43E4-B5D8-7D4DADF3863B}" srcOrd="3" destOrd="0" parTransId="{9DFCF478-D45C-4CBB-8EE5-E78547FA70E0}" sibTransId="{10FAE9AB-82BA-45DF-8588-3AF746D925F5}"/>
    <dgm:cxn modelId="{6223E24B-E909-44A8-993E-643264C337D9}" type="presOf" srcId="{29250507-320D-43E6-B4B4-0782FA8DA4B8}" destId="{F859019F-9FD5-48F6-B9F7-B42341CA4F1A}" srcOrd="0" destOrd="0" presId="urn:microsoft.com/office/officeart/2005/8/layout/vProcess5"/>
    <dgm:cxn modelId="{F6ABFC51-FF4B-4796-B3D0-09C5290122EB}" srcId="{29250507-320D-43E6-B4B4-0782FA8DA4B8}" destId="{989D54A0-EC29-4C42-B56C-47527E1F9ED0}" srcOrd="4" destOrd="0" parTransId="{D9FF8AB9-C59A-499D-BA29-92FA89E6EAF7}" sibTransId="{F00936C1-188A-4642-8AE5-35F28C892464}"/>
    <dgm:cxn modelId="{A746CA64-C8BB-4833-A669-22063CA6E8FD}" srcId="{29250507-320D-43E6-B4B4-0782FA8DA4B8}" destId="{39BAD730-0BA6-4F14-9283-1C62A6B6EE8B}" srcOrd="2" destOrd="0" parTransId="{8979BA32-4E2B-489C-9F59-A3B7C92F5255}" sibTransId="{D1557837-14A3-4B52-AFED-4549190E99DD}"/>
    <dgm:cxn modelId="{11A5C818-67B3-4BBE-9B28-0786D0AD6D08}" type="presOf" srcId="{A5CD5F2E-93BB-43E4-B5D8-7D4DADF3863B}" destId="{3DBFAC1C-2313-45BF-BEE5-857A1FC85671}" srcOrd="1" destOrd="0" presId="urn:microsoft.com/office/officeart/2005/8/layout/vProcess5"/>
    <dgm:cxn modelId="{C17A4766-E8C1-4EED-A0A3-F53CE2774FCB}" type="presOf" srcId="{D1557837-14A3-4B52-AFED-4549190E99DD}" destId="{BC835C2C-D51E-4799-9347-5EAA9B372B25}" srcOrd="0" destOrd="0" presId="urn:microsoft.com/office/officeart/2005/8/layout/vProcess5"/>
    <dgm:cxn modelId="{5FE56F03-4264-4238-987B-F6C2848D850D}" type="presOf" srcId="{A5CD5F2E-93BB-43E4-B5D8-7D4DADF3863B}" destId="{6A255DD3-714F-4071-96F9-21577B21DDDF}" srcOrd="0" destOrd="0" presId="urn:microsoft.com/office/officeart/2005/8/layout/vProcess5"/>
    <dgm:cxn modelId="{E3B6E267-F370-4D49-B532-D71D331BECC0}" type="presOf" srcId="{08A64993-E471-4006-9EED-D03A12F2A878}" destId="{6030642A-8427-40A8-925F-9B5882920AD6}" srcOrd="1" destOrd="0" presId="urn:microsoft.com/office/officeart/2005/8/layout/vProcess5"/>
    <dgm:cxn modelId="{AAC63BC5-8BA7-4C78-B372-1D27C53B6E88}" type="presOf" srcId="{50FE99E5-B99D-46DA-A8F6-72AF7E7EA156}" destId="{4E090E0E-3729-4554-B27B-A1F74776197F}" srcOrd="1" destOrd="0" presId="urn:microsoft.com/office/officeart/2005/8/layout/vProcess5"/>
    <dgm:cxn modelId="{B0AFD0A4-9EEC-4B58-9F73-C5E659DD59C5}" type="presOf" srcId="{989D54A0-EC29-4C42-B56C-47527E1F9ED0}" destId="{5184F269-A965-4279-B1AC-64AB354B771D}" srcOrd="1" destOrd="0" presId="urn:microsoft.com/office/officeart/2005/8/layout/vProcess5"/>
    <dgm:cxn modelId="{3BF5AEAD-B369-4780-A85A-1377C86DF169}" type="presOf" srcId="{50FE99E5-B99D-46DA-A8F6-72AF7E7EA156}" destId="{B77F1894-66B8-4591-A814-F5E0EF8EB573}" srcOrd="0" destOrd="0" presId="urn:microsoft.com/office/officeart/2005/8/layout/vProcess5"/>
    <dgm:cxn modelId="{E853F59C-1F72-4F00-950B-7A8EBD15B9AF}" type="presOf" srcId="{39BAD730-0BA6-4F14-9283-1C62A6B6EE8B}" destId="{53DB6172-C599-4324-A1DA-717407A93F16}" srcOrd="1" destOrd="0" presId="urn:microsoft.com/office/officeart/2005/8/layout/vProcess5"/>
    <dgm:cxn modelId="{E71F48E3-0ED3-47B4-B7FA-4D0BA30DB931}" type="presOf" srcId="{39BAD730-0BA6-4F14-9283-1C62A6B6EE8B}" destId="{8361D293-37CF-4C86-90C9-F8F6AC923F37}" srcOrd="0" destOrd="0" presId="urn:microsoft.com/office/officeart/2005/8/layout/vProcess5"/>
    <dgm:cxn modelId="{484ED58C-A171-4FB9-97A9-1FEF2EFA459B}" type="presParOf" srcId="{F859019F-9FD5-48F6-B9F7-B42341CA4F1A}" destId="{FBF9A9A9-EA3B-49C1-99CF-115EF9718D30}" srcOrd="0" destOrd="0" presId="urn:microsoft.com/office/officeart/2005/8/layout/vProcess5"/>
    <dgm:cxn modelId="{8F72FAD8-E168-46A7-A80F-57C0FEC77F1C}" type="presParOf" srcId="{F859019F-9FD5-48F6-B9F7-B42341CA4F1A}" destId="{B77F1894-66B8-4591-A814-F5E0EF8EB573}" srcOrd="1" destOrd="0" presId="urn:microsoft.com/office/officeart/2005/8/layout/vProcess5"/>
    <dgm:cxn modelId="{3649C458-1D87-40FC-A23D-B553E193B991}" type="presParOf" srcId="{F859019F-9FD5-48F6-B9F7-B42341CA4F1A}" destId="{5105B365-8123-4302-9669-0A743E48BFB5}" srcOrd="2" destOrd="0" presId="urn:microsoft.com/office/officeart/2005/8/layout/vProcess5"/>
    <dgm:cxn modelId="{C3AD24B5-F648-46D7-8D82-BC53F3A3FF38}" type="presParOf" srcId="{F859019F-9FD5-48F6-B9F7-B42341CA4F1A}" destId="{8361D293-37CF-4C86-90C9-F8F6AC923F37}" srcOrd="3" destOrd="0" presId="urn:microsoft.com/office/officeart/2005/8/layout/vProcess5"/>
    <dgm:cxn modelId="{1EF7486E-33D5-4EC4-A116-353A522D353E}" type="presParOf" srcId="{F859019F-9FD5-48F6-B9F7-B42341CA4F1A}" destId="{6A255DD3-714F-4071-96F9-21577B21DDDF}" srcOrd="4" destOrd="0" presId="urn:microsoft.com/office/officeart/2005/8/layout/vProcess5"/>
    <dgm:cxn modelId="{58E208AB-E5E8-4719-87CF-9B4F36D3BF8D}" type="presParOf" srcId="{F859019F-9FD5-48F6-B9F7-B42341CA4F1A}" destId="{D2128407-4204-4DBA-B083-11A8533EC8D2}" srcOrd="5" destOrd="0" presId="urn:microsoft.com/office/officeart/2005/8/layout/vProcess5"/>
    <dgm:cxn modelId="{69D84C42-DE6B-40A2-9659-B7FCA4598141}" type="presParOf" srcId="{F859019F-9FD5-48F6-B9F7-B42341CA4F1A}" destId="{7038BBFC-98FB-4A07-AEF8-547C5DF698D9}" srcOrd="6" destOrd="0" presId="urn:microsoft.com/office/officeart/2005/8/layout/vProcess5"/>
    <dgm:cxn modelId="{A1324CF7-DD06-4AD8-AE7D-A34613407B93}" type="presParOf" srcId="{F859019F-9FD5-48F6-B9F7-B42341CA4F1A}" destId="{AA448720-9ECF-48B7-939C-D9B3723A9293}" srcOrd="7" destOrd="0" presId="urn:microsoft.com/office/officeart/2005/8/layout/vProcess5"/>
    <dgm:cxn modelId="{9DDD53C6-9915-4B3D-81C7-67EC7B9919B4}" type="presParOf" srcId="{F859019F-9FD5-48F6-B9F7-B42341CA4F1A}" destId="{BC835C2C-D51E-4799-9347-5EAA9B372B25}" srcOrd="8" destOrd="0" presId="urn:microsoft.com/office/officeart/2005/8/layout/vProcess5"/>
    <dgm:cxn modelId="{7E778EAB-4035-47BB-9B04-F5210D60AAFE}" type="presParOf" srcId="{F859019F-9FD5-48F6-B9F7-B42341CA4F1A}" destId="{046D42FB-4539-4150-9AF0-3E989C854C69}" srcOrd="9" destOrd="0" presId="urn:microsoft.com/office/officeart/2005/8/layout/vProcess5"/>
    <dgm:cxn modelId="{F5268ADF-6B72-4E1B-B103-C9CF13CD397B}" type="presParOf" srcId="{F859019F-9FD5-48F6-B9F7-B42341CA4F1A}" destId="{4E090E0E-3729-4554-B27B-A1F74776197F}" srcOrd="10" destOrd="0" presId="urn:microsoft.com/office/officeart/2005/8/layout/vProcess5"/>
    <dgm:cxn modelId="{AA3C1C5E-872C-48FB-8B2A-1068C12682D6}" type="presParOf" srcId="{F859019F-9FD5-48F6-B9F7-B42341CA4F1A}" destId="{6030642A-8427-40A8-925F-9B5882920AD6}" srcOrd="11" destOrd="0" presId="urn:microsoft.com/office/officeart/2005/8/layout/vProcess5"/>
    <dgm:cxn modelId="{DEC2B7D5-7188-47F2-A6AD-614B7332DF3C}" type="presParOf" srcId="{F859019F-9FD5-48F6-B9F7-B42341CA4F1A}" destId="{53DB6172-C599-4324-A1DA-717407A93F16}" srcOrd="12" destOrd="0" presId="urn:microsoft.com/office/officeart/2005/8/layout/vProcess5"/>
    <dgm:cxn modelId="{C91B8D42-C0C9-4758-95A0-862F13CD821F}" type="presParOf" srcId="{F859019F-9FD5-48F6-B9F7-B42341CA4F1A}" destId="{3DBFAC1C-2313-45BF-BEE5-857A1FC85671}" srcOrd="13" destOrd="0" presId="urn:microsoft.com/office/officeart/2005/8/layout/vProcess5"/>
    <dgm:cxn modelId="{CFDB4792-8DD0-4281-BA5F-CA34C8AF73C7}" type="presParOf" srcId="{F859019F-9FD5-48F6-B9F7-B42341CA4F1A}" destId="{5184F269-A965-4279-B1AC-64AB354B771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F6BD10-C286-42D8-901C-99ED2520134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DF0604D-C0DE-4C54-A4C2-FEAD34D77462}" type="pres">
      <dgm:prSet presAssocID="{B6F6BD10-C286-42D8-901C-99ED25201341}" presName="hierChild1" presStyleCnt="0">
        <dgm:presLayoutVars>
          <dgm:chPref val="1"/>
          <dgm:dir/>
          <dgm:animOne val="branch"/>
          <dgm:animLvl val="lvl"/>
          <dgm:resizeHandles/>
        </dgm:presLayoutVars>
      </dgm:prSet>
      <dgm:spPr/>
      <dgm:t>
        <a:bodyPr/>
        <a:lstStyle/>
        <a:p>
          <a:endParaRPr lang="tr-TR"/>
        </a:p>
      </dgm:t>
    </dgm:pt>
  </dgm:ptLst>
  <dgm:cxnLst>
    <dgm:cxn modelId="{9D1F71A0-5BFF-418B-819C-8271CAF7207F}" type="presOf" srcId="{B6F6BD10-C286-42D8-901C-99ED25201341}" destId="{0DF0604D-C0DE-4C54-A4C2-FEAD34D77462}" srcOrd="0"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089532-7A33-4623-ADEA-4D3DAB67FD2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B195AFF-F8CD-4097-B8F8-2E7C6FDF42EC}" type="pres">
      <dgm:prSet presAssocID="{B4089532-7A33-4623-ADEA-4D3DAB67FD28}" presName="hierChild1" presStyleCnt="0">
        <dgm:presLayoutVars>
          <dgm:chPref val="1"/>
          <dgm:dir/>
          <dgm:animOne val="branch"/>
          <dgm:animLvl val="lvl"/>
          <dgm:resizeHandles/>
        </dgm:presLayoutVars>
      </dgm:prSet>
      <dgm:spPr/>
      <dgm:t>
        <a:bodyPr/>
        <a:lstStyle/>
        <a:p>
          <a:endParaRPr lang="tr-TR"/>
        </a:p>
      </dgm:t>
    </dgm:pt>
  </dgm:ptLst>
  <dgm:cxnLst>
    <dgm:cxn modelId="{B1279805-A0F6-47D6-B298-45E128FB66B9}" type="presOf" srcId="{B4089532-7A33-4623-ADEA-4D3DAB67FD28}" destId="{8B195AFF-F8CD-4097-B8F8-2E7C6FDF42EC}" srcOrd="0"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9DEE64-3F11-4838-BE73-A87A9274B6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B16B3D0-2D34-4570-A01D-44A141012080}" type="pres">
      <dgm:prSet presAssocID="{689DEE64-3F11-4838-BE73-A87A9274B69D}" presName="hierChild1" presStyleCnt="0">
        <dgm:presLayoutVars>
          <dgm:chPref val="1"/>
          <dgm:dir/>
          <dgm:animOne val="branch"/>
          <dgm:animLvl val="lvl"/>
          <dgm:resizeHandles/>
        </dgm:presLayoutVars>
      </dgm:prSet>
      <dgm:spPr/>
      <dgm:t>
        <a:bodyPr/>
        <a:lstStyle/>
        <a:p>
          <a:endParaRPr lang="tr-TR"/>
        </a:p>
      </dgm:t>
    </dgm:pt>
  </dgm:ptLst>
  <dgm:cxnLst>
    <dgm:cxn modelId="{3B131D6B-3B6C-4CA2-93C4-713348F15C82}" type="presOf" srcId="{689DEE64-3F11-4838-BE73-A87A9274B69D}" destId="{DB16B3D0-2D34-4570-A01D-44A141012080}" srcOrd="0" destOrd="0" presId="urn:microsoft.com/office/officeart/2005/8/layout/hierarchy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95333E-BDB2-4530-B46B-197CFC27DD4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2BF1FD9-222F-476E-BAD3-F4C343020F91}" type="pres">
      <dgm:prSet presAssocID="{A095333E-BDB2-4530-B46B-197CFC27DD4A}" presName="hierChild1" presStyleCnt="0">
        <dgm:presLayoutVars>
          <dgm:chPref val="1"/>
          <dgm:dir/>
          <dgm:animOne val="branch"/>
          <dgm:animLvl val="lvl"/>
          <dgm:resizeHandles/>
        </dgm:presLayoutVars>
      </dgm:prSet>
      <dgm:spPr/>
      <dgm:t>
        <a:bodyPr/>
        <a:lstStyle/>
        <a:p>
          <a:endParaRPr lang="tr-TR"/>
        </a:p>
      </dgm:t>
    </dgm:pt>
  </dgm:ptLst>
  <dgm:cxnLst>
    <dgm:cxn modelId="{1A6743E7-5264-4366-A73D-C088678C5A5B}" type="presOf" srcId="{A095333E-BDB2-4530-B46B-197CFC27DD4A}" destId="{82BF1FD9-222F-476E-BAD3-F4C343020F91}" srcOrd="0" destOrd="0" presId="urn:microsoft.com/office/officeart/2005/8/layout/hierarchy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FE1DD-9580-4AE9-BCC0-2F1DAC14E628}">
      <dsp:nvSpPr>
        <dsp:cNvPr id="0" name=""/>
        <dsp:cNvSpPr/>
      </dsp:nvSpPr>
      <dsp:spPr>
        <a:xfrm>
          <a:off x="0" y="138748"/>
          <a:ext cx="11102838" cy="691526"/>
        </a:xfrm>
        <a:prstGeom prst="roundRect">
          <a:avLst>
            <a:gd name="adj" fmla="val 10000"/>
          </a:avLst>
        </a:prstGeom>
        <a:solidFill>
          <a:srgbClr val="FFC000"/>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u="none" kern="1200" dirty="0" smtClean="0">
              <a:solidFill>
                <a:schemeClr val="bg2">
                  <a:lumMod val="10000"/>
                </a:schemeClr>
              </a:solidFill>
            </a:rPr>
            <a:t>G</a:t>
          </a:r>
          <a:r>
            <a:rPr lang="tr-TR" sz="4000" b="1" u="none" kern="1200" dirty="0" smtClean="0">
              <a:solidFill>
                <a:schemeClr val="bg2">
                  <a:lumMod val="10000"/>
                </a:schemeClr>
              </a:solidFill>
            </a:rPr>
            <a:t>ENEL YÖNETİM</a:t>
          </a:r>
          <a:endParaRPr lang="tr-TR" sz="4000" b="1" u="none" kern="1200" dirty="0">
            <a:solidFill>
              <a:schemeClr val="bg2">
                <a:lumMod val="10000"/>
              </a:schemeClr>
            </a:solidFill>
          </a:endParaRPr>
        </a:p>
      </dsp:txBody>
      <dsp:txXfrm>
        <a:off x="20254" y="159002"/>
        <a:ext cx="11062330" cy="651018"/>
      </dsp:txXfrm>
    </dsp:sp>
    <dsp:sp modelId="{9E784AE5-8877-4617-B9D3-E9D07E8DEE88}">
      <dsp:nvSpPr>
        <dsp:cNvPr id="0" name=""/>
        <dsp:cNvSpPr/>
      </dsp:nvSpPr>
      <dsp:spPr>
        <a:xfrm>
          <a:off x="0" y="1163730"/>
          <a:ext cx="3504683" cy="3660805"/>
        </a:xfrm>
        <a:prstGeom prst="roundRect">
          <a:avLst>
            <a:gd name="adj" fmla="val 10000"/>
          </a:avLst>
        </a:prstGeom>
        <a:solidFill>
          <a:schemeClr val="accent3">
            <a:lumMod val="40000"/>
            <a:lumOff val="60000"/>
          </a:schemeClr>
        </a:solidFill>
        <a:ln w="19050" cap="rnd"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tr-TR" sz="2400"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tr-TR" sz="2400" b="1" kern="1200" dirty="0" smtClean="0">
              <a:solidFill>
                <a:schemeClr val="tx1"/>
              </a:solidFill>
            </a:rPr>
            <a:t>MERKEZİ YÖNETİM       </a:t>
          </a: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1-</a:t>
          </a:r>
          <a:r>
            <a:rPr lang="tr-TR" sz="2400" kern="1200" dirty="0" smtClean="0">
              <a:solidFill>
                <a:schemeClr val="tx1"/>
              </a:solidFill>
            </a:rPr>
            <a:t> </a:t>
          </a:r>
          <a:r>
            <a:rPr lang="tr-TR" sz="1800" kern="1200" dirty="0" smtClean="0">
              <a:solidFill>
                <a:schemeClr val="tx1"/>
              </a:solidFill>
            </a:rPr>
            <a:t>GENEL BÜTÇELİ İDARELER (I SAYILI CETVEL) </a:t>
          </a:r>
        </a:p>
        <a:p>
          <a:pPr marL="0" marR="0" lvl="0" indent="0" algn="l" defTabSz="914400" eaLnBrk="1" fontAlgn="auto" latinLnBrk="0" hangingPunct="1">
            <a:lnSpc>
              <a:spcPct val="100000"/>
            </a:lnSpc>
            <a:spcBef>
              <a:spcPct val="0"/>
            </a:spcBef>
            <a:spcAft>
              <a:spcPts val="0"/>
            </a:spcAft>
            <a:buClrTx/>
            <a:buSzTx/>
            <a:buFontTx/>
            <a:buNone/>
            <a:tabLst/>
            <a:defRPr/>
          </a:pPr>
          <a:endParaRPr lang="tr-TR" sz="1800"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2- ÖZEL BÜTÇELİ İDARELER (II SAYILI CETVEL)    </a:t>
          </a: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                </a:t>
          </a: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3-DÜZENLEYİCİ VE DENETLEYİCİ KURUMLAR (III SAYILI CETVEL)</a:t>
          </a:r>
        </a:p>
        <a:p>
          <a:pPr marL="0" marR="0" lvl="0" indent="0" algn="ctr" defTabSz="914400" eaLnBrk="1" fontAlgn="auto" latinLnBrk="0" hangingPunct="1">
            <a:lnSpc>
              <a:spcPct val="100000"/>
            </a:lnSpc>
            <a:spcBef>
              <a:spcPct val="0"/>
            </a:spcBef>
            <a:spcAft>
              <a:spcPts val="0"/>
            </a:spcAft>
            <a:buClrTx/>
            <a:buSzTx/>
            <a:buFontTx/>
            <a:buNone/>
            <a:tabLst/>
            <a:defRPr/>
          </a:pPr>
          <a:endParaRPr lang="tr-TR" sz="1800" kern="1200" dirty="0" smtClean="0">
            <a:solidFill>
              <a:schemeClr val="tx1"/>
            </a:solidFill>
          </a:endParaRPr>
        </a:p>
        <a:p>
          <a:pPr lvl="0" algn="ctr" defTabSz="844550">
            <a:lnSpc>
              <a:spcPct val="90000"/>
            </a:lnSpc>
            <a:spcBef>
              <a:spcPct val="0"/>
            </a:spcBef>
            <a:spcAft>
              <a:spcPct val="35000"/>
            </a:spcAft>
          </a:pPr>
          <a:endParaRPr lang="tr-TR" sz="1800" kern="1200" dirty="0">
            <a:solidFill>
              <a:schemeClr val="tx1"/>
            </a:solidFill>
          </a:endParaRPr>
        </a:p>
      </dsp:txBody>
      <dsp:txXfrm>
        <a:off x="102649" y="1266379"/>
        <a:ext cx="3299385" cy="3455507"/>
      </dsp:txXfrm>
    </dsp:sp>
    <dsp:sp modelId="{5F7B83C9-FF0B-4801-AD85-4EDD92A8781A}">
      <dsp:nvSpPr>
        <dsp:cNvPr id="0" name=""/>
        <dsp:cNvSpPr/>
      </dsp:nvSpPr>
      <dsp:spPr>
        <a:xfrm>
          <a:off x="3760277" y="1184451"/>
          <a:ext cx="3504683" cy="3640084"/>
        </a:xfrm>
        <a:prstGeom prst="roundRect">
          <a:avLst>
            <a:gd name="adj" fmla="val 10000"/>
          </a:avLst>
        </a:prstGeom>
        <a:solidFill>
          <a:schemeClr val="accent2">
            <a:lumMod val="40000"/>
            <a:lumOff val="6000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400" b="1" kern="1200" dirty="0" smtClean="0">
              <a:solidFill>
                <a:schemeClr val="tx1"/>
              </a:solidFill>
            </a:rPr>
            <a:t>SOSYAL GÜVENLİK KURUMLARI </a:t>
          </a: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(IV SAYILI CETVEL)</a:t>
          </a:r>
        </a:p>
        <a:p>
          <a:pPr marL="0" marR="0" lvl="0" indent="0" algn="l" defTabSz="914400" eaLnBrk="1" fontAlgn="auto" latinLnBrk="0" hangingPunct="1">
            <a:lnSpc>
              <a:spcPct val="100000"/>
            </a:lnSpc>
            <a:spcBef>
              <a:spcPct val="0"/>
            </a:spcBef>
            <a:spcAft>
              <a:spcPts val="0"/>
            </a:spcAft>
            <a:buClrTx/>
            <a:buSzTx/>
            <a:buFontTx/>
            <a:buNone/>
            <a:tabLst/>
            <a:defRPr/>
          </a:pPr>
          <a:endParaRPr lang="tr-TR" sz="1800"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1- SOSYAL GÜVENLİK KURUMU</a:t>
          </a:r>
        </a:p>
        <a:p>
          <a:pPr marL="0" marR="0" lvl="0" indent="0" algn="l" defTabSz="311150" eaLnBrk="1" fontAlgn="auto" latinLnBrk="0" hangingPunct="1">
            <a:lnSpc>
              <a:spcPct val="90000"/>
            </a:lnSpc>
            <a:spcBef>
              <a:spcPct val="0"/>
            </a:spcBef>
            <a:spcAft>
              <a:spcPct val="35000"/>
            </a:spcAft>
            <a:buClrTx/>
            <a:buSzTx/>
            <a:buFontTx/>
            <a:buNone/>
            <a:tabLst/>
            <a:defRPr/>
          </a:pPr>
          <a:r>
            <a:rPr lang="tr-TR" sz="1800" kern="1200" dirty="0" smtClean="0">
              <a:solidFill>
                <a:schemeClr val="tx1"/>
              </a:solidFill>
            </a:rPr>
            <a:t>2- TÜRKİYE İŞ KURUMU GENEL MÜDÜRLÜĞÜ </a:t>
          </a:r>
        </a:p>
        <a:p>
          <a:pPr lvl="0" algn="l" defTabSz="311150">
            <a:lnSpc>
              <a:spcPct val="90000"/>
            </a:lnSpc>
            <a:spcBef>
              <a:spcPct val="0"/>
            </a:spcBef>
            <a:spcAft>
              <a:spcPct val="35000"/>
            </a:spcAft>
          </a:pPr>
          <a:endParaRPr lang="tr-TR" sz="1800" kern="1200" dirty="0">
            <a:solidFill>
              <a:schemeClr val="tx1"/>
            </a:solidFill>
          </a:endParaRPr>
        </a:p>
      </dsp:txBody>
      <dsp:txXfrm>
        <a:off x="3862926" y="1287100"/>
        <a:ext cx="3299385" cy="3434786"/>
      </dsp:txXfrm>
    </dsp:sp>
    <dsp:sp modelId="{078585F9-DD54-41AE-8BDF-F3A88971559C}">
      <dsp:nvSpPr>
        <dsp:cNvPr id="0" name=""/>
        <dsp:cNvSpPr/>
      </dsp:nvSpPr>
      <dsp:spPr>
        <a:xfrm>
          <a:off x="7528864" y="1163730"/>
          <a:ext cx="3504683" cy="3660805"/>
        </a:xfrm>
        <a:prstGeom prst="roundRect">
          <a:avLst>
            <a:gd name="adj" fmla="val 10000"/>
          </a:avLst>
        </a:prstGeom>
        <a:solidFill>
          <a:schemeClr val="accent4">
            <a:lumMod val="40000"/>
            <a:lumOff val="6000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400" b="1" kern="1200" dirty="0" smtClean="0">
              <a:solidFill>
                <a:schemeClr val="tx1"/>
              </a:solidFill>
            </a:rPr>
            <a:t>MAHALLİ İDARELER</a:t>
          </a:r>
        </a:p>
        <a:p>
          <a:pPr marL="0" marR="0" lvl="0" indent="0" algn="l" defTabSz="914400" eaLnBrk="1" fontAlgn="auto" latinLnBrk="0" hangingPunct="1">
            <a:lnSpc>
              <a:spcPct val="100000"/>
            </a:lnSpc>
            <a:spcBef>
              <a:spcPct val="0"/>
            </a:spcBef>
            <a:spcAft>
              <a:spcPts val="0"/>
            </a:spcAft>
            <a:buClrTx/>
            <a:buSzTx/>
            <a:buFontTx/>
            <a:buNone/>
            <a:tabLst/>
            <a:defRPr/>
          </a:pPr>
          <a:endParaRPr lang="tr-TR" sz="2400" kern="1200" dirty="0" smtClean="0">
            <a:solidFill>
              <a:schemeClr val="tx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tr-TR" sz="1800" kern="1200" dirty="0" smtClean="0">
              <a:solidFill>
                <a:schemeClr val="tx1"/>
              </a:solidFill>
            </a:rPr>
            <a:t>1-ÖZEL İDARELER</a:t>
          </a:r>
        </a:p>
        <a:p>
          <a:pPr marL="0" marR="0" lvl="0" indent="0" algn="l" defTabSz="311150" eaLnBrk="1" fontAlgn="auto" latinLnBrk="0" hangingPunct="1">
            <a:lnSpc>
              <a:spcPct val="90000"/>
            </a:lnSpc>
            <a:spcBef>
              <a:spcPct val="0"/>
            </a:spcBef>
            <a:spcAft>
              <a:spcPct val="35000"/>
            </a:spcAft>
            <a:buClrTx/>
            <a:buSzTx/>
            <a:buFontTx/>
            <a:buNone/>
            <a:tabLst/>
            <a:defRPr/>
          </a:pPr>
          <a:r>
            <a:rPr lang="tr-TR" sz="1800" kern="1200" dirty="0" smtClean="0">
              <a:solidFill>
                <a:schemeClr val="tx1"/>
              </a:solidFill>
            </a:rPr>
            <a:t>2-BELEDİYELER</a:t>
          </a:r>
        </a:p>
        <a:p>
          <a:pPr marL="0" marR="0" lvl="0" indent="0" algn="l" defTabSz="311150" eaLnBrk="1" fontAlgn="auto" latinLnBrk="0" hangingPunct="1">
            <a:lnSpc>
              <a:spcPct val="90000"/>
            </a:lnSpc>
            <a:spcBef>
              <a:spcPct val="0"/>
            </a:spcBef>
            <a:spcAft>
              <a:spcPct val="35000"/>
            </a:spcAft>
            <a:buClrTx/>
            <a:buSzTx/>
            <a:buFontTx/>
            <a:buNone/>
            <a:tabLst/>
            <a:defRPr/>
          </a:pPr>
          <a:r>
            <a:rPr lang="tr-TR" sz="1800" kern="1200" dirty="0" smtClean="0">
              <a:solidFill>
                <a:schemeClr val="tx1"/>
              </a:solidFill>
            </a:rPr>
            <a:t>3-BAĞLI İDARELER</a:t>
          </a:r>
        </a:p>
        <a:p>
          <a:pPr marL="0" marR="0" lvl="0" indent="0" algn="l" defTabSz="311150" eaLnBrk="1" fontAlgn="auto" latinLnBrk="0" hangingPunct="1">
            <a:lnSpc>
              <a:spcPct val="90000"/>
            </a:lnSpc>
            <a:spcBef>
              <a:spcPct val="0"/>
            </a:spcBef>
            <a:spcAft>
              <a:spcPct val="35000"/>
            </a:spcAft>
            <a:buClrTx/>
            <a:buSzTx/>
            <a:buFontTx/>
            <a:buNone/>
            <a:tabLst/>
            <a:defRPr/>
          </a:pPr>
          <a:r>
            <a:rPr lang="tr-TR" sz="1800" kern="1200" dirty="0" smtClean="0">
              <a:solidFill>
                <a:schemeClr val="tx1"/>
              </a:solidFill>
            </a:rPr>
            <a:t>4-MAHALLİ İDARE BİRLİKLERİ</a:t>
          </a:r>
        </a:p>
        <a:p>
          <a:pPr lvl="0" algn="ctr" defTabSz="311150">
            <a:lnSpc>
              <a:spcPct val="90000"/>
            </a:lnSpc>
            <a:spcBef>
              <a:spcPct val="0"/>
            </a:spcBef>
            <a:spcAft>
              <a:spcPct val="35000"/>
            </a:spcAft>
          </a:pPr>
          <a:endParaRPr lang="tr-TR" sz="1800" kern="1200" dirty="0">
            <a:solidFill>
              <a:schemeClr val="tx1"/>
            </a:solidFill>
          </a:endParaRPr>
        </a:p>
      </dsp:txBody>
      <dsp:txXfrm>
        <a:off x="7631513" y="1266379"/>
        <a:ext cx="3299385" cy="34555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7C17D-82E6-41B3-A366-0AA7BABC5E69}">
      <dsp:nvSpPr>
        <dsp:cNvPr id="0" name=""/>
        <dsp:cNvSpPr/>
      </dsp:nvSpPr>
      <dsp:spPr>
        <a:xfrm>
          <a:off x="4073089" y="1124250"/>
          <a:ext cx="2690058" cy="747953"/>
        </a:xfrm>
        <a:custGeom>
          <a:avLst/>
          <a:gdLst/>
          <a:ahLst/>
          <a:cxnLst/>
          <a:rect l="0" t="0" r="0" b="0"/>
          <a:pathLst>
            <a:path>
              <a:moveTo>
                <a:pt x="0" y="0"/>
              </a:moveTo>
              <a:lnTo>
                <a:pt x="0" y="597091"/>
              </a:lnTo>
              <a:lnTo>
                <a:pt x="2690058" y="597091"/>
              </a:lnTo>
              <a:lnTo>
                <a:pt x="2690058" y="747953"/>
              </a:lnTo>
            </a:path>
          </a:pathLst>
        </a:custGeom>
        <a:noFill/>
        <a:ln w="19050" cap="rnd"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F3882AC-104A-4393-A65A-5DD9974B774C}">
      <dsp:nvSpPr>
        <dsp:cNvPr id="0" name=""/>
        <dsp:cNvSpPr/>
      </dsp:nvSpPr>
      <dsp:spPr>
        <a:xfrm>
          <a:off x="4027369" y="1124250"/>
          <a:ext cx="91440" cy="747953"/>
        </a:xfrm>
        <a:custGeom>
          <a:avLst/>
          <a:gdLst/>
          <a:ahLst/>
          <a:cxnLst/>
          <a:rect l="0" t="0" r="0" b="0"/>
          <a:pathLst>
            <a:path>
              <a:moveTo>
                <a:pt x="45720" y="0"/>
              </a:moveTo>
              <a:lnTo>
                <a:pt x="45720" y="597091"/>
              </a:lnTo>
              <a:lnTo>
                <a:pt x="49335" y="597091"/>
              </a:lnTo>
              <a:lnTo>
                <a:pt x="49335" y="747953"/>
              </a:lnTo>
            </a:path>
          </a:pathLst>
        </a:custGeom>
        <a:noFill/>
        <a:ln w="19050" cap="rnd"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4E84948-1256-4BA5-A5D4-DAB03D5630CF}">
      <dsp:nvSpPr>
        <dsp:cNvPr id="0" name=""/>
        <dsp:cNvSpPr/>
      </dsp:nvSpPr>
      <dsp:spPr>
        <a:xfrm>
          <a:off x="1362561" y="2906295"/>
          <a:ext cx="870920" cy="2062252"/>
        </a:xfrm>
        <a:custGeom>
          <a:avLst/>
          <a:gdLst/>
          <a:ahLst/>
          <a:cxnLst/>
          <a:rect l="0" t="0" r="0" b="0"/>
          <a:pathLst>
            <a:path>
              <a:moveTo>
                <a:pt x="0" y="0"/>
              </a:moveTo>
              <a:lnTo>
                <a:pt x="0" y="1911390"/>
              </a:lnTo>
              <a:lnTo>
                <a:pt x="870920" y="1911390"/>
              </a:lnTo>
              <a:lnTo>
                <a:pt x="870920" y="2062252"/>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688D38-A2B6-4312-BAAC-E1FB253EF51A}">
      <dsp:nvSpPr>
        <dsp:cNvPr id="0" name=""/>
        <dsp:cNvSpPr/>
      </dsp:nvSpPr>
      <dsp:spPr>
        <a:xfrm>
          <a:off x="1362561" y="2906295"/>
          <a:ext cx="504042" cy="1213056"/>
        </a:xfrm>
        <a:custGeom>
          <a:avLst/>
          <a:gdLst/>
          <a:ahLst/>
          <a:cxnLst/>
          <a:rect l="0" t="0" r="0" b="0"/>
          <a:pathLst>
            <a:path>
              <a:moveTo>
                <a:pt x="0" y="0"/>
              </a:moveTo>
              <a:lnTo>
                <a:pt x="0" y="1062195"/>
              </a:lnTo>
              <a:lnTo>
                <a:pt x="504042" y="1062195"/>
              </a:lnTo>
              <a:lnTo>
                <a:pt x="504042" y="1213056"/>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4D99AA4-E329-4054-854B-2A7D52A4BF72}">
      <dsp:nvSpPr>
        <dsp:cNvPr id="0" name=""/>
        <dsp:cNvSpPr/>
      </dsp:nvSpPr>
      <dsp:spPr>
        <a:xfrm>
          <a:off x="1362561" y="2906295"/>
          <a:ext cx="456046" cy="334068"/>
        </a:xfrm>
        <a:custGeom>
          <a:avLst/>
          <a:gdLst/>
          <a:ahLst/>
          <a:cxnLst/>
          <a:rect l="0" t="0" r="0" b="0"/>
          <a:pathLst>
            <a:path>
              <a:moveTo>
                <a:pt x="0" y="0"/>
              </a:moveTo>
              <a:lnTo>
                <a:pt x="0" y="183207"/>
              </a:lnTo>
              <a:lnTo>
                <a:pt x="456046" y="183207"/>
              </a:lnTo>
              <a:lnTo>
                <a:pt x="456046" y="334068"/>
              </a:lnTo>
            </a:path>
          </a:pathLst>
        </a:custGeom>
        <a:noFill/>
        <a:ln w="19050"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4450AD-F35C-49C0-8FA1-A20F6BFDE5F9}">
      <dsp:nvSpPr>
        <dsp:cNvPr id="0" name=""/>
        <dsp:cNvSpPr/>
      </dsp:nvSpPr>
      <dsp:spPr>
        <a:xfrm>
          <a:off x="1362561" y="1124250"/>
          <a:ext cx="2710528" cy="747953"/>
        </a:xfrm>
        <a:custGeom>
          <a:avLst/>
          <a:gdLst/>
          <a:ahLst/>
          <a:cxnLst/>
          <a:rect l="0" t="0" r="0" b="0"/>
          <a:pathLst>
            <a:path>
              <a:moveTo>
                <a:pt x="2710528" y="0"/>
              </a:moveTo>
              <a:lnTo>
                <a:pt x="2710528" y="597091"/>
              </a:lnTo>
              <a:lnTo>
                <a:pt x="0" y="597091"/>
              </a:lnTo>
              <a:lnTo>
                <a:pt x="0" y="747953"/>
              </a:lnTo>
            </a:path>
          </a:pathLst>
        </a:custGeom>
        <a:noFill/>
        <a:ln w="19050" cap="rnd"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52C3CA-8BE4-42D0-9708-8139CED0C746}">
      <dsp:nvSpPr>
        <dsp:cNvPr id="0" name=""/>
        <dsp:cNvSpPr/>
      </dsp:nvSpPr>
      <dsp:spPr>
        <a:xfrm>
          <a:off x="3103665" y="90159"/>
          <a:ext cx="1938848" cy="1034091"/>
        </a:xfrm>
        <a:prstGeom prst="roundRect">
          <a:avLst>
            <a:gd name="adj" fmla="val 10000"/>
          </a:avLst>
        </a:prstGeom>
        <a:solidFill>
          <a:schemeClr val="accent5">
            <a:lumMod val="50000"/>
          </a:schemeClr>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971B19E-9965-48ED-B843-67AAF35A6625}">
      <dsp:nvSpPr>
        <dsp:cNvPr id="0" name=""/>
        <dsp:cNvSpPr/>
      </dsp:nvSpPr>
      <dsp:spPr>
        <a:xfrm>
          <a:off x="3284609" y="262055"/>
          <a:ext cx="1938848" cy="1034091"/>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latin typeface="Comic Sans MS" panose="030F0702030302020204" pitchFamily="66" charset="0"/>
            </a:rPr>
            <a:t>Genel Yönetim Bütçesi</a:t>
          </a:r>
          <a:endParaRPr lang="tr-TR" sz="1400" kern="1200" dirty="0">
            <a:latin typeface="Comic Sans MS" panose="030F0702030302020204" pitchFamily="66" charset="0"/>
          </a:endParaRPr>
        </a:p>
      </dsp:txBody>
      <dsp:txXfrm>
        <a:off x="3314896" y="292342"/>
        <a:ext cx="1878274" cy="973517"/>
      </dsp:txXfrm>
    </dsp:sp>
    <dsp:sp modelId="{2AD877D8-97BC-4E74-AA2B-A8DA9096E186}">
      <dsp:nvSpPr>
        <dsp:cNvPr id="0" name=""/>
        <dsp:cNvSpPr/>
      </dsp:nvSpPr>
      <dsp:spPr>
        <a:xfrm>
          <a:off x="548316" y="1872203"/>
          <a:ext cx="1628490" cy="1034091"/>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480B76B-D768-43B4-89A8-6C751B26D477}">
      <dsp:nvSpPr>
        <dsp:cNvPr id="0" name=""/>
        <dsp:cNvSpPr/>
      </dsp:nvSpPr>
      <dsp:spPr>
        <a:xfrm>
          <a:off x="729259" y="2044100"/>
          <a:ext cx="1628490" cy="1034091"/>
        </a:xfrm>
        <a:prstGeom prst="roundRect">
          <a:avLst>
            <a:gd name="adj" fmla="val 10000"/>
          </a:avLst>
        </a:prstGeom>
        <a:solidFill>
          <a:schemeClr val="accent4">
            <a:lumMod val="40000"/>
            <a:lumOff val="60000"/>
            <a:alpha val="9000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latin typeface="Comic Sans MS" panose="030F0702030302020204" pitchFamily="66" charset="0"/>
            </a:rPr>
            <a:t>Merkezi yönetim Kuruluşları Bütçeleri</a:t>
          </a:r>
          <a:endParaRPr lang="tr-TR" sz="1400" kern="1200" dirty="0">
            <a:latin typeface="Comic Sans MS" panose="030F0702030302020204" pitchFamily="66" charset="0"/>
          </a:endParaRPr>
        </a:p>
      </dsp:txBody>
      <dsp:txXfrm>
        <a:off x="759546" y="2074387"/>
        <a:ext cx="1567916" cy="973517"/>
      </dsp:txXfrm>
    </dsp:sp>
    <dsp:sp modelId="{C2ED2DF1-D23E-4CF0-94C3-5893AEDFE81D}">
      <dsp:nvSpPr>
        <dsp:cNvPr id="0" name=""/>
        <dsp:cNvSpPr/>
      </dsp:nvSpPr>
      <dsp:spPr>
        <a:xfrm>
          <a:off x="1004363" y="3240363"/>
          <a:ext cx="1628490" cy="599369"/>
        </a:xfrm>
        <a:prstGeom prst="roundRect">
          <a:avLst>
            <a:gd name="adj" fmla="val 10000"/>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E97D3CE-2660-4C15-9B04-4F751CCBD540}">
      <dsp:nvSpPr>
        <dsp:cNvPr id="0" name=""/>
        <dsp:cNvSpPr/>
      </dsp:nvSpPr>
      <dsp:spPr>
        <a:xfrm>
          <a:off x="1185306" y="3412260"/>
          <a:ext cx="1628490" cy="599369"/>
        </a:xfrm>
        <a:prstGeom prst="roundRect">
          <a:avLst>
            <a:gd name="adj" fmla="val 10000"/>
          </a:avLst>
        </a:prstGeom>
        <a:solidFill>
          <a:schemeClr val="accent4">
            <a:lumMod val="60000"/>
            <a:lumOff val="40000"/>
            <a:alpha val="9000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latin typeface="Comic Sans MS" panose="030F0702030302020204" pitchFamily="66" charset="0"/>
            </a:rPr>
            <a:t>Genel Bütçe</a:t>
          </a:r>
          <a:endParaRPr lang="tr-TR" sz="1400" kern="1200" dirty="0">
            <a:latin typeface="Comic Sans MS" panose="030F0702030302020204" pitchFamily="66" charset="0"/>
          </a:endParaRPr>
        </a:p>
      </dsp:txBody>
      <dsp:txXfrm>
        <a:off x="1202861" y="3429815"/>
        <a:ext cx="1593380" cy="564259"/>
      </dsp:txXfrm>
    </dsp:sp>
    <dsp:sp modelId="{19D8F86A-3DB3-4C2D-AC08-BC63F7390A7D}">
      <dsp:nvSpPr>
        <dsp:cNvPr id="0" name=""/>
        <dsp:cNvSpPr/>
      </dsp:nvSpPr>
      <dsp:spPr>
        <a:xfrm>
          <a:off x="1052358" y="4119351"/>
          <a:ext cx="1628490" cy="546269"/>
        </a:xfrm>
        <a:prstGeom prst="roundRect">
          <a:avLst>
            <a:gd name="adj" fmla="val 10000"/>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B93C5FE-5377-4E70-826F-491304263676}">
      <dsp:nvSpPr>
        <dsp:cNvPr id="0" name=""/>
        <dsp:cNvSpPr/>
      </dsp:nvSpPr>
      <dsp:spPr>
        <a:xfrm>
          <a:off x="1233301" y="4291248"/>
          <a:ext cx="1628490" cy="546269"/>
        </a:xfrm>
        <a:prstGeom prst="roundRect">
          <a:avLst>
            <a:gd name="adj" fmla="val 10000"/>
          </a:avLst>
        </a:prstGeom>
        <a:solidFill>
          <a:schemeClr val="accent4">
            <a:lumMod val="40000"/>
            <a:lumOff val="60000"/>
            <a:alpha val="9000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latin typeface="Comic Sans MS" panose="030F0702030302020204" pitchFamily="66" charset="0"/>
            </a:rPr>
            <a:t>Özel Bütçe</a:t>
          </a:r>
          <a:endParaRPr lang="tr-TR" sz="1400" kern="1200" dirty="0">
            <a:latin typeface="Comic Sans MS" panose="030F0702030302020204" pitchFamily="66" charset="0"/>
          </a:endParaRPr>
        </a:p>
      </dsp:txBody>
      <dsp:txXfrm>
        <a:off x="1249301" y="4307248"/>
        <a:ext cx="1596490" cy="514269"/>
      </dsp:txXfrm>
    </dsp:sp>
    <dsp:sp modelId="{DE805499-473C-4FD5-B44F-6E1E75BDDACA}">
      <dsp:nvSpPr>
        <dsp:cNvPr id="0" name=""/>
        <dsp:cNvSpPr/>
      </dsp:nvSpPr>
      <dsp:spPr>
        <a:xfrm>
          <a:off x="1053811" y="4968547"/>
          <a:ext cx="2359340" cy="699511"/>
        </a:xfrm>
        <a:prstGeom prst="roundRect">
          <a:avLst>
            <a:gd name="adj" fmla="val 10000"/>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A707DEF-DABB-490C-9021-9797D28F0F05}">
      <dsp:nvSpPr>
        <dsp:cNvPr id="0" name=""/>
        <dsp:cNvSpPr/>
      </dsp:nvSpPr>
      <dsp:spPr>
        <a:xfrm>
          <a:off x="1234754" y="5140443"/>
          <a:ext cx="2359340" cy="699511"/>
        </a:xfrm>
        <a:prstGeom prst="roundRect">
          <a:avLst>
            <a:gd name="adj" fmla="val 10000"/>
          </a:avLst>
        </a:prstGeom>
        <a:solidFill>
          <a:schemeClr val="accent4">
            <a:lumMod val="40000"/>
            <a:lumOff val="60000"/>
            <a:alpha val="9000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latin typeface="Comic Sans MS" panose="030F0702030302020204" pitchFamily="66" charset="0"/>
            </a:rPr>
            <a:t>Düzenleyici ve Denetleyici Kuruluşların Bütçeleri</a:t>
          </a:r>
          <a:endParaRPr lang="tr-TR" sz="1400" kern="1200" dirty="0">
            <a:latin typeface="Comic Sans MS" panose="030F0702030302020204" pitchFamily="66" charset="0"/>
          </a:endParaRPr>
        </a:p>
      </dsp:txBody>
      <dsp:txXfrm>
        <a:off x="1255242" y="5160931"/>
        <a:ext cx="2318364" cy="658535"/>
      </dsp:txXfrm>
    </dsp:sp>
    <dsp:sp modelId="{4C737345-B0E9-40FC-900C-5BC9E07CDC15}">
      <dsp:nvSpPr>
        <dsp:cNvPr id="0" name=""/>
        <dsp:cNvSpPr/>
      </dsp:nvSpPr>
      <dsp:spPr>
        <a:xfrm>
          <a:off x="3262459" y="1872203"/>
          <a:ext cx="1628490" cy="1034091"/>
        </a:xfrm>
        <a:prstGeom prst="roundRect">
          <a:avLst>
            <a:gd name="adj" fmla="val 10000"/>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2B26699-1EF1-4269-8CFD-C2EBDBC49006}">
      <dsp:nvSpPr>
        <dsp:cNvPr id="0" name=""/>
        <dsp:cNvSpPr/>
      </dsp:nvSpPr>
      <dsp:spPr>
        <a:xfrm>
          <a:off x="3443403" y="2044100"/>
          <a:ext cx="1628490" cy="1034091"/>
        </a:xfrm>
        <a:prstGeom prst="roundRect">
          <a:avLst>
            <a:gd name="adj" fmla="val 10000"/>
          </a:avLst>
        </a:prstGeom>
        <a:solidFill>
          <a:schemeClr val="accent4">
            <a:lumMod val="20000"/>
            <a:lumOff val="80000"/>
            <a:alpha val="9000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latin typeface="Comic Sans MS" panose="030F0702030302020204" pitchFamily="66" charset="0"/>
            </a:rPr>
            <a:t>Sosyal Güvenlik Kurumları Bütçeleri</a:t>
          </a:r>
          <a:endParaRPr lang="tr-TR" sz="1400" kern="1200" dirty="0">
            <a:latin typeface="Comic Sans MS" panose="030F0702030302020204" pitchFamily="66" charset="0"/>
          </a:endParaRPr>
        </a:p>
      </dsp:txBody>
      <dsp:txXfrm>
        <a:off x="3473690" y="2074387"/>
        <a:ext cx="1567916" cy="973517"/>
      </dsp:txXfrm>
    </dsp:sp>
    <dsp:sp modelId="{B1277F01-84F0-4B6D-A90C-FDD3630F945D}">
      <dsp:nvSpPr>
        <dsp:cNvPr id="0" name=""/>
        <dsp:cNvSpPr/>
      </dsp:nvSpPr>
      <dsp:spPr>
        <a:xfrm>
          <a:off x="5948902" y="1872203"/>
          <a:ext cx="1628490" cy="1034091"/>
        </a:xfrm>
        <a:prstGeom prst="roundRect">
          <a:avLst>
            <a:gd name="adj" fmla="val 10000"/>
          </a:avLst>
        </a:prstGeom>
        <a:solidFill>
          <a:schemeClr val="accent6">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1DFDB43-231D-479D-A645-A423ADBF0F17}">
      <dsp:nvSpPr>
        <dsp:cNvPr id="0" name=""/>
        <dsp:cNvSpPr/>
      </dsp:nvSpPr>
      <dsp:spPr>
        <a:xfrm>
          <a:off x="6129845" y="2044100"/>
          <a:ext cx="1628490" cy="1034091"/>
        </a:xfrm>
        <a:prstGeom prst="roundRect">
          <a:avLst>
            <a:gd name="adj" fmla="val 10000"/>
          </a:avLst>
        </a:prstGeom>
        <a:solidFill>
          <a:schemeClr val="accent6">
            <a:lumMod val="20000"/>
            <a:lumOff val="80000"/>
            <a:alpha val="9000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latin typeface="Comic Sans MS" panose="030F0702030302020204" pitchFamily="66" charset="0"/>
            </a:rPr>
            <a:t>Mahalli İdarelerin Bütçeleri</a:t>
          </a:r>
          <a:endParaRPr lang="tr-TR" sz="1400" kern="1200" dirty="0">
            <a:latin typeface="Comic Sans MS" panose="030F0702030302020204" pitchFamily="66" charset="0"/>
          </a:endParaRPr>
        </a:p>
      </dsp:txBody>
      <dsp:txXfrm>
        <a:off x="6160132" y="2074387"/>
        <a:ext cx="1567916" cy="9735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CD0F2-40C6-4ADF-9322-2F5CE9FE1314}">
      <dsp:nvSpPr>
        <dsp:cNvPr id="0" name=""/>
        <dsp:cNvSpPr/>
      </dsp:nvSpPr>
      <dsp:spPr>
        <a:xfrm>
          <a:off x="0" y="0"/>
          <a:ext cx="4351337" cy="4351337"/>
        </a:xfrm>
        <a:prstGeom prst="pie">
          <a:avLst>
            <a:gd name="adj1" fmla="val 5400000"/>
            <a:gd name="adj2" fmla="val 16200000"/>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D34434-A3A2-41DE-B5C7-CAE695737BAE}">
      <dsp:nvSpPr>
        <dsp:cNvPr id="0" name=""/>
        <dsp:cNvSpPr/>
      </dsp:nvSpPr>
      <dsp:spPr>
        <a:xfrm>
          <a:off x="2175668" y="0"/>
          <a:ext cx="8339931" cy="4351337"/>
        </a:xfrm>
        <a:prstGeom prst="rect">
          <a:avLst/>
        </a:prstGeom>
        <a:solidFill>
          <a:schemeClr val="accent1">
            <a:lumMod val="20000"/>
            <a:lumOff val="8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tr-TR" sz="2600" kern="1200" dirty="0" smtClean="0">
              <a:solidFill>
                <a:srgbClr val="002060"/>
              </a:solidFill>
            </a:rPr>
            <a:t>Merkezî yönetim kapsamındaki kamu idarelerinin gelir, gider, tahsilat, ödeme, nakit planlaması ve borç yönetimi Hazine birliğini sağlayacak şekilde yürütülür.</a:t>
          </a:r>
          <a:endParaRPr lang="tr-TR" sz="2600" kern="1200" dirty="0">
            <a:solidFill>
              <a:srgbClr val="002060"/>
            </a:solidFill>
          </a:endParaRPr>
        </a:p>
      </dsp:txBody>
      <dsp:txXfrm>
        <a:off x="2175668" y="0"/>
        <a:ext cx="8339931" cy="1305403"/>
      </dsp:txXfrm>
    </dsp:sp>
    <dsp:sp modelId="{33285C93-A16C-4C4C-8433-53F4A0A98AA3}">
      <dsp:nvSpPr>
        <dsp:cNvPr id="0" name=""/>
        <dsp:cNvSpPr/>
      </dsp:nvSpPr>
      <dsp:spPr>
        <a:xfrm>
          <a:off x="761485" y="1305403"/>
          <a:ext cx="2828366" cy="2828366"/>
        </a:xfrm>
        <a:prstGeom prst="pie">
          <a:avLst>
            <a:gd name="adj1" fmla="val 5400000"/>
            <a:gd name="adj2" fmla="val 16200000"/>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2BAE0-5FA6-421F-9367-A20B804898AF}">
      <dsp:nvSpPr>
        <dsp:cNvPr id="0" name=""/>
        <dsp:cNvSpPr/>
      </dsp:nvSpPr>
      <dsp:spPr>
        <a:xfrm>
          <a:off x="2175668" y="1305403"/>
          <a:ext cx="8339931" cy="2828366"/>
        </a:xfrm>
        <a:prstGeom prst="rect">
          <a:avLst/>
        </a:prstGeom>
        <a:solidFill>
          <a:schemeClr val="accent2">
            <a:lumMod val="40000"/>
            <a:lumOff val="6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tr-TR" sz="2600" kern="1200" dirty="0" smtClean="0">
              <a:solidFill>
                <a:srgbClr val="002060"/>
              </a:solidFill>
            </a:rPr>
            <a:t>Bu Kanuna </a:t>
          </a:r>
          <a:r>
            <a:rPr lang="tr-TR" sz="2600" b="1" i="1" u="sng" kern="1200" dirty="0" smtClean="0">
              <a:solidFill>
                <a:srgbClr val="002060"/>
              </a:solidFill>
            </a:rPr>
            <a:t>ekli (I) sayılı cetvelde </a:t>
          </a:r>
          <a:r>
            <a:rPr lang="tr-TR" sz="2600" kern="1200" dirty="0" smtClean="0">
              <a:solidFill>
                <a:srgbClr val="002060"/>
              </a:solidFill>
            </a:rPr>
            <a:t>yer alan kamu idarelerinin tüm gelirleri Hazine veznelerine girer, giderleri bu veznelerden ödenir. </a:t>
          </a:r>
          <a:endParaRPr lang="tr-TR" sz="2600" kern="1200" dirty="0">
            <a:solidFill>
              <a:srgbClr val="002060"/>
            </a:solidFill>
          </a:endParaRPr>
        </a:p>
      </dsp:txBody>
      <dsp:txXfrm>
        <a:off x="2175668" y="1305403"/>
        <a:ext cx="8339931" cy="1305399"/>
      </dsp:txXfrm>
    </dsp:sp>
    <dsp:sp modelId="{8418C435-1F7D-4E19-9BDD-6FFA42CF36CD}">
      <dsp:nvSpPr>
        <dsp:cNvPr id="0" name=""/>
        <dsp:cNvSpPr/>
      </dsp:nvSpPr>
      <dsp:spPr>
        <a:xfrm>
          <a:off x="1522968" y="2610803"/>
          <a:ext cx="1305399" cy="1305399"/>
        </a:xfrm>
        <a:prstGeom prst="pie">
          <a:avLst>
            <a:gd name="adj1" fmla="val 5400000"/>
            <a:gd name="adj2" fmla="val 1620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D1226-AE75-4C12-B0DA-B289EABC301B}">
      <dsp:nvSpPr>
        <dsp:cNvPr id="0" name=""/>
        <dsp:cNvSpPr/>
      </dsp:nvSpPr>
      <dsp:spPr>
        <a:xfrm>
          <a:off x="2175668" y="2610803"/>
          <a:ext cx="8339931" cy="1305399"/>
        </a:xfrm>
        <a:prstGeom prst="rect">
          <a:avLst/>
        </a:prstGeom>
        <a:solidFill>
          <a:schemeClr val="accent1">
            <a:lumMod val="75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tr-TR" sz="2600" kern="1200" dirty="0" smtClean="0">
              <a:solidFill>
                <a:srgbClr val="002060"/>
              </a:solidFill>
            </a:rPr>
            <a:t>Bu idareler özel vezne açamaz.</a:t>
          </a:r>
          <a:endParaRPr lang="tr-TR" sz="2600" kern="1200" dirty="0">
            <a:solidFill>
              <a:srgbClr val="002060"/>
            </a:solidFill>
          </a:endParaRPr>
        </a:p>
      </dsp:txBody>
      <dsp:txXfrm>
        <a:off x="2175668" y="2610803"/>
        <a:ext cx="8339931" cy="13053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B1FB3-37FC-4EBA-BA17-5E0EA756F8D3}">
      <dsp:nvSpPr>
        <dsp:cNvPr id="0" name=""/>
        <dsp:cNvSpPr/>
      </dsp:nvSpPr>
      <dsp:spPr>
        <a:xfrm>
          <a:off x="9242" y="294220"/>
          <a:ext cx="2762398" cy="4056194"/>
        </a:xfrm>
        <a:prstGeom prst="roundRect">
          <a:avLst>
            <a:gd name="adj" fmla="val 10000"/>
          </a:avLst>
        </a:prstGeom>
        <a:solidFill>
          <a:schemeClr val="accent2">
            <a:lumMod val="75000"/>
          </a:schemeClr>
        </a:solidFill>
        <a:ln w="19050"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t>Her türlü kamu kaynağının elde edilmesi ve kullanılmasında denetimin sağlanması amacıyla kamuoyu zamanında bilgilendirilir. Bu amaçla;</a:t>
          </a:r>
          <a:endParaRPr lang="tr-TR" sz="2000" b="1" kern="1200" dirty="0"/>
        </a:p>
      </dsp:txBody>
      <dsp:txXfrm>
        <a:off x="90150" y="375128"/>
        <a:ext cx="2600582" cy="3894378"/>
      </dsp:txXfrm>
    </dsp:sp>
    <dsp:sp modelId="{AB0910B1-54A1-4453-8541-99782C5EF12C}">
      <dsp:nvSpPr>
        <dsp:cNvPr id="0" name=""/>
        <dsp:cNvSpPr/>
      </dsp:nvSpPr>
      <dsp:spPr>
        <a:xfrm rot="34020">
          <a:off x="3057523" y="1999277"/>
          <a:ext cx="606131" cy="685074"/>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tr-TR" sz="3000" kern="1200"/>
        </a:p>
      </dsp:txBody>
      <dsp:txXfrm>
        <a:off x="3057527" y="2135392"/>
        <a:ext cx="424292" cy="411044"/>
      </dsp:txXfrm>
    </dsp:sp>
    <dsp:sp modelId="{B6430AC2-7CA5-4DA4-BE93-73FFFE7B07B5}">
      <dsp:nvSpPr>
        <dsp:cNvPr id="0" name=""/>
        <dsp:cNvSpPr/>
      </dsp:nvSpPr>
      <dsp:spPr>
        <a:xfrm>
          <a:off x="3915229" y="332875"/>
          <a:ext cx="2762398" cy="4056194"/>
        </a:xfrm>
        <a:prstGeom prst="roundRect">
          <a:avLst>
            <a:gd name="adj" fmla="val 10000"/>
          </a:avLst>
        </a:prstGeom>
        <a:solidFill>
          <a:schemeClr val="accent1">
            <a:lumMod val="60000"/>
            <a:lumOff val="40000"/>
          </a:schemeClr>
        </a:solidFill>
        <a:ln w="19050"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chemeClr val="bg2">
                  <a:lumMod val="10000"/>
                </a:schemeClr>
              </a:solidFill>
            </a:rPr>
            <a:t>a) Görev, yetki ve sorumlulukların </a:t>
          </a:r>
          <a:r>
            <a:rPr lang="tr-TR" sz="2000" b="1" u="sng" kern="1200" dirty="0" smtClean="0">
              <a:solidFill>
                <a:schemeClr val="bg2">
                  <a:lumMod val="10000"/>
                </a:schemeClr>
              </a:solidFill>
            </a:rPr>
            <a:t>açık olarak tanımlanması,</a:t>
          </a:r>
          <a:endParaRPr lang="tr-TR" sz="2000" b="1" u="sng" kern="1200" dirty="0">
            <a:solidFill>
              <a:schemeClr val="bg2">
                <a:lumMod val="10000"/>
              </a:schemeClr>
            </a:solidFill>
          </a:endParaRPr>
        </a:p>
      </dsp:txBody>
      <dsp:txXfrm>
        <a:off x="3996137" y="413783"/>
        <a:ext cx="2600582" cy="3894378"/>
      </dsp:txXfrm>
    </dsp:sp>
    <dsp:sp modelId="{460F47C2-86DB-4349-9051-F8EBEB3434EA}">
      <dsp:nvSpPr>
        <dsp:cNvPr id="0" name=""/>
        <dsp:cNvSpPr/>
      </dsp:nvSpPr>
      <dsp:spPr>
        <a:xfrm rot="21565293">
          <a:off x="6944196" y="1998946"/>
          <a:ext cx="565183" cy="685074"/>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tr-TR" sz="3000" kern="1200"/>
        </a:p>
      </dsp:txBody>
      <dsp:txXfrm>
        <a:off x="6944200" y="2136817"/>
        <a:ext cx="395628" cy="411044"/>
      </dsp:txXfrm>
    </dsp:sp>
    <dsp:sp modelId="{FD644F80-CB11-41B0-B71D-2DB4A738DBA4}">
      <dsp:nvSpPr>
        <dsp:cNvPr id="0" name=""/>
        <dsp:cNvSpPr/>
      </dsp:nvSpPr>
      <dsp:spPr>
        <a:xfrm>
          <a:off x="7743958" y="294220"/>
          <a:ext cx="2762398" cy="4056194"/>
        </a:xfrm>
        <a:prstGeom prst="roundRect">
          <a:avLst>
            <a:gd name="adj" fmla="val 10000"/>
          </a:avLst>
        </a:prstGeom>
        <a:solidFill>
          <a:schemeClr val="accent1">
            <a:lumMod val="60000"/>
            <a:lumOff val="40000"/>
          </a:schemeClr>
        </a:solidFill>
        <a:ln w="19050"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solidFill>
                <a:schemeClr val="bg2">
                  <a:lumMod val="10000"/>
                </a:schemeClr>
              </a:solidFill>
            </a:rPr>
            <a:t>b) Hükümet politikaları, kalkınma planları, yıllık programlar, stratejik planlar ile bütçelerin hazırlanması, yetkili organlarda görüşülmesi, uygulanması ve uygulama sonuçları ile raporların </a:t>
          </a:r>
          <a:r>
            <a:rPr lang="tr-TR" sz="2000" b="1" u="sng" kern="1200" dirty="0" smtClean="0">
              <a:solidFill>
                <a:schemeClr val="bg2">
                  <a:lumMod val="10000"/>
                </a:schemeClr>
              </a:solidFill>
            </a:rPr>
            <a:t>kamuoyuna açık ve ulaşılabilir olması,</a:t>
          </a:r>
          <a:endParaRPr lang="tr-TR" sz="2000" b="1" u="sng" kern="1200" dirty="0">
            <a:solidFill>
              <a:schemeClr val="bg2">
                <a:lumMod val="10000"/>
              </a:schemeClr>
            </a:solidFill>
          </a:endParaRPr>
        </a:p>
      </dsp:txBody>
      <dsp:txXfrm>
        <a:off x="7824866" y="375128"/>
        <a:ext cx="2600582" cy="38943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0D182-C1FC-4CB6-947A-44A1F35AC921}">
      <dsp:nvSpPr>
        <dsp:cNvPr id="0" name=""/>
        <dsp:cNvSpPr/>
      </dsp:nvSpPr>
      <dsp:spPr>
        <a:xfrm>
          <a:off x="53003" y="0"/>
          <a:ext cx="2759701" cy="4351337"/>
        </a:xfrm>
        <a:prstGeom prst="roundRect">
          <a:avLst>
            <a:gd name="adj" fmla="val 10000"/>
          </a:avLst>
        </a:prstGeom>
        <a:solidFill>
          <a:schemeClr val="accent1">
            <a:alpha val="90000"/>
            <a:hueOff val="0"/>
            <a:satOff val="0"/>
            <a:lumOff val="0"/>
            <a:alphaOff val="0"/>
          </a:schemeClr>
        </a:solidFill>
        <a:ln w="19050"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bg2">
                  <a:lumMod val="10000"/>
                </a:schemeClr>
              </a:solidFill>
            </a:rPr>
            <a:t>c</a:t>
          </a:r>
          <a:r>
            <a:rPr lang="tr-TR" sz="2100" b="1" kern="1200" dirty="0" smtClean="0">
              <a:solidFill>
                <a:schemeClr val="bg2">
                  <a:lumMod val="10000"/>
                </a:schemeClr>
              </a:solidFill>
            </a:rPr>
            <a:t>) Genel yönetim kapsamındaki kamu idareleri tarafından sağlanan teşvik ve desteklemelerin bir yılı geçmemek üzere belirli dönemler itibarıyla </a:t>
          </a:r>
          <a:r>
            <a:rPr lang="tr-TR" sz="2100" b="1" u="sng" kern="1200" dirty="0" smtClean="0">
              <a:solidFill>
                <a:schemeClr val="bg2">
                  <a:lumMod val="10000"/>
                </a:schemeClr>
              </a:solidFill>
            </a:rPr>
            <a:t>kamuoyuna açıklanması</a:t>
          </a:r>
          <a:r>
            <a:rPr lang="tr-TR" sz="2100" b="1" kern="1200" dirty="0" smtClean="0">
              <a:solidFill>
                <a:schemeClr val="bg2">
                  <a:lumMod val="10000"/>
                </a:schemeClr>
              </a:solidFill>
            </a:rPr>
            <a:t>,</a:t>
          </a:r>
          <a:endParaRPr lang="tr-TR" sz="2100" b="1" kern="1200" dirty="0">
            <a:solidFill>
              <a:schemeClr val="bg2">
                <a:lumMod val="10000"/>
              </a:schemeClr>
            </a:solidFill>
          </a:endParaRPr>
        </a:p>
      </dsp:txBody>
      <dsp:txXfrm>
        <a:off x="133832" y="80829"/>
        <a:ext cx="2598043" cy="4189679"/>
      </dsp:txXfrm>
    </dsp:sp>
    <dsp:sp modelId="{B95B2A6A-8701-4D4E-AE34-03E7B93E7D71}">
      <dsp:nvSpPr>
        <dsp:cNvPr id="0" name=""/>
        <dsp:cNvSpPr/>
      </dsp:nvSpPr>
      <dsp:spPr>
        <a:xfrm>
          <a:off x="3079015" y="1833465"/>
          <a:ext cx="564579" cy="684405"/>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tr-TR" sz="3000" kern="1200"/>
        </a:p>
      </dsp:txBody>
      <dsp:txXfrm>
        <a:off x="3079015" y="1970346"/>
        <a:ext cx="395205" cy="410643"/>
      </dsp:txXfrm>
    </dsp:sp>
    <dsp:sp modelId="{7E131491-555D-452B-95CC-D1D10D481F74}">
      <dsp:nvSpPr>
        <dsp:cNvPr id="0" name=""/>
        <dsp:cNvSpPr/>
      </dsp:nvSpPr>
      <dsp:spPr>
        <a:xfrm>
          <a:off x="3877949" y="0"/>
          <a:ext cx="2759701" cy="4351337"/>
        </a:xfrm>
        <a:prstGeom prst="roundRect">
          <a:avLst>
            <a:gd name="adj" fmla="val 10000"/>
          </a:avLst>
        </a:prstGeom>
        <a:solidFill>
          <a:schemeClr val="accent1">
            <a:alpha val="90000"/>
            <a:hueOff val="0"/>
            <a:satOff val="0"/>
            <a:lumOff val="0"/>
            <a:alphaOff val="-20000"/>
          </a:schemeClr>
        </a:solidFill>
        <a:ln w="19050"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bg2">
                  <a:lumMod val="10000"/>
                </a:schemeClr>
              </a:solidFill>
            </a:rPr>
            <a:t>d) Kamu hesaplarının standart bir muhasebe sistemi ve genel kabul görmüş muhasebe prensiplerine uygun bir </a:t>
          </a:r>
          <a:r>
            <a:rPr lang="tr-TR" sz="2400" b="1" u="sng" kern="1200" dirty="0" smtClean="0">
              <a:solidFill>
                <a:schemeClr val="bg2">
                  <a:lumMod val="10000"/>
                </a:schemeClr>
              </a:solidFill>
            </a:rPr>
            <a:t>muhasebe düzenine göre </a:t>
          </a:r>
          <a:r>
            <a:rPr lang="tr-TR" sz="2400" b="1" kern="1200" dirty="0" smtClean="0">
              <a:solidFill>
                <a:schemeClr val="bg2">
                  <a:lumMod val="10000"/>
                </a:schemeClr>
              </a:solidFill>
            </a:rPr>
            <a:t>oluşturulması zorunludur.</a:t>
          </a:r>
          <a:endParaRPr lang="tr-TR" sz="2400" b="1" kern="1200" dirty="0">
            <a:solidFill>
              <a:schemeClr val="bg2">
                <a:lumMod val="10000"/>
              </a:schemeClr>
            </a:solidFill>
          </a:endParaRPr>
        </a:p>
      </dsp:txBody>
      <dsp:txXfrm>
        <a:off x="3958778" y="80829"/>
        <a:ext cx="2598043" cy="4189679"/>
      </dsp:txXfrm>
    </dsp:sp>
    <dsp:sp modelId="{126507A6-CC18-40C0-83E6-05973AC07FB5}">
      <dsp:nvSpPr>
        <dsp:cNvPr id="0" name=""/>
        <dsp:cNvSpPr/>
      </dsp:nvSpPr>
      <dsp:spPr>
        <a:xfrm>
          <a:off x="6913620" y="1833465"/>
          <a:ext cx="585056" cy="684405"/>
        </a:xfrm>
        <a:prstGeom prst="rightArrow">
          <a:avLst>
            <a:gd name="adj1" fmla="val 60000"/>
            <a:gd name="adj2" fmla="val 50000"/>
          </a:avLst>
        </a:prstGeom>
        <a:solidFill>
          <a:schemeClr val="accent1">
            <a:shade val="90000"/>
            <a:hueOff val="542262"/>
            <a:satOff val="-26961"/>
            <a:lumOff val="383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tr-TR" sz="3000" kern="1200"/>
        </a:p>
      </dsp:txBody>
      <dsp:txXfrm>
        <a:off x="6913620" y="1970346"/>
        <a:ext cx="409539" cy="410643"/>
      </dsp:txXfrm>
    </dsp:sp>
    <dsp:sp modelId="{7F8CCB84-A278-4503-99C1-7C537217561E}">
      <dsp:nvSpPr>
        <dsp:cNvPr id="0" name=""/>
        <dsp:cNvSpPr/>
      </dsp:nvSpPr>
      <dsp:spPr>
        <a:xfrm>
          <a:off x="7741531" y="0"/>
          <a:ext cx="2759701" cy="4351337"/>
        </a:xfrm>
        <a:prstGeom prst="roundRect">
          <a:avLst>
            <a:gd name="adj" fmla="val 10000"/>
          </a:avLst>
        </a:prstGeom>
        <a:solidFill>
          <a:schemeClr val="accent2">
            <a:lumMod val="75000"/>
            <a:alpha val="50000"/>
          </a:schemeClr>
        </a:solidFill>
        <a:ln w="19050"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bg2">
                  <a:lumMod val="10000"/>
                </a:schemeClr>
              </a:solidFill>
            </a:rPr>
            <a:t>Malî saydamlığın sağlanması için gerekli düzenlemelerin yapılması ve önlemlerin alınmasından kamu idareleri sorumlu olup, bu hususlar </a:t>
          </a:r>
          <a:r>
            <a:rPr lang="tr-TR" sz="2400" b="1" u="sng" kern="1200" dirty="0" smtClean="0">
              <a:solidFill>
                <a:schemeClr val="bg2">
                  <a:lumMod val="10000"/>
                </a:schemeClr>
              </a:solidFill>
            </a:rPr>
            <a:t>Maliye Bakanlığınca </a:t>
          </a:r>
          <a:r>
            <a:rPr lang="tr-TR" sz="2400" b="1" kern="1200" dirty="0" smtClean="0">
              <a:solidFill>
                <a:schemeClr val="bg2">
                  <a:lumMod val="10000"/>
                </a:schemeClr>
              </a:solidFill>
            </a:rPr>
            <a:t>izlenir.</a:t>
          </a:r>
          <a:endParaRPr lang="tr-TR" sz="2400" b="1" kern="1200" dirty="0">
            <a:solidFill>
              <a:schemeClr val="bg2">
                <a:lumMod val="10000"/>
              </a:schemeClr>
            </a:solidFill>
          </a:endParaRPr>
        </a:p>
      </dsp:txBody>
      <dsp:txXfrm>
        <a:off x="7822360" y="80829"/>
        <a:ext cx="2598043" cy="418967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8B1D5-408A-4BBF-9BFF-42EF318D3C11}">
      <dsp:nvSpPr>
        <dsp:cNvPr id="0" name=""/>
        <dsp:cNvSpPr/>
      </dsp:nvSpPr>
      <dsp:spPr>
        <a:xfrm rot="16200000">
          <a:off x="-510363" y="513815"/>
          <a:ext cx="3108543" cy="2080912"/>
        </a:xfrm>
        <a:prstGeom prst="flowChartManualOperation">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b="1" kern="1200" dirty="0" smtClean="0"/>
            <a:t>Her türlü kamu kaynağının </a:t>
          </a:r>
          <a:r>
            <a:rPr lang="tr-TR" sz="1800" b="1" kern="1200" dirty="0" smtClean="0">
              <a:solidFill>
                <a:srgbClr val="FFFF00"/>
              </a:solidFill>
            </a:rPr>
            <a:t>elde edilmesi ve kullanılmasında </a:t>
          </a:r>
          <a:r>
            <a:rPr lang="tr-TR" sz="1800" b="1" kern="1200" dirty="0" smtClean="0"/>
            <a:t>görevli ve yetkili olanlar,</a:t>
          </a:r>
          <a:endParaRPr lang="tr-TR" sz="1800" b="1" kern="1200" dirty="0"/>
        </a:p>
      </dsp:txBody>
      <dsp:txXfrm rot="5400000">
        <a:off x="3453" y="621708"/>
        <a:ext cx="2080912" cy="1865125"/>
      </dsp:txXfrm>
    </dsp:sp>
    <dsp:sp modelId="{D67B5F02-D0FF-46D5-B9FE-F189F27E73C4}">
      <dsp:nvSpPr>
        <dsp:cNvPr id="0" name=""/>
        <dsp:cNvSpPr/>
      </dsp:nvSpPr>
      <dsp:spPr>
        <a:xfrm rot="16200000">
          <a:off x="1726617" y="513815"/>
          <a:ext cx="3108543" cy="2080912"/>
        </a:xfrm>
        <a:prstGeom prst="flowChartManualOperation">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b="1" kern="1200" dirty="0" smtClean="0"/>
            <a:t>kaynakların etkili, ekonomik, verimli ve </a:t>
          </a:r>
          <a:r>
            <a:rPr lang="tr-TR" sz="1800" b="1" kern="1200" dirty="0" smtClean="0">
              <a:solidFill>
                <a:srgbClr val="FFFF00"/>
              </a:solidFill>
            </a:rPr>
            <a:t>hukuka uygun </a:t>
          </a:r>
          <a:r>
            <a:rPr lang="tr-TR" sz="1800" b="1" kern="1200" dirty="0" smtClean="0"/>
            <a:t>olarak </a:t>
          </a:r>
          <a:endParaRPr lang="tr-TR" sz="1800" b="1" kern="1200" dirty="0"/>
        </a:p>
      </dsp:txBody>
      <dsp:txXfrm rot="5400000">
        <a:off x="2240433" y="621708"/>
        <a:ext cx="2080912" cy="1865125"/>
      </dsp:txXfrm>
    </dsp:sp>
    <dsp:sp modelId="{B7C4079F-9B51-4BBC-83A6-AFFC6A0CA501}">
      <dsp:nvSpPr>
        <dsp:cNvPr id="0" name=""/>
        <dsp:cNvSpPr/>
      </dsp:nvSpPr>
      <dsp:spPr>
        <a:xfrm rot="16200000">
          <a:off x="3963597" y="513815"/>
          <a:ext cx="3108543" cy="2080912"/>
        </a:xfrm>
        <a:prstGeom prst="flowChartManualOperation">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b="1" kern="1200" dirty="0" smtClean="0"/>
            <a:t>elde edilmesinden, kullanılmasından, muhasebeleştirilmesinden,</a:t>
          </a:r>
          <a:endParaRPr lang="tr-TR" sz="1800" b="1" kern="1200" dirty="0"/>
        </a:p>
      </dsp:txBody>
      <dsp:txXfrm rot="5400000">
        <a:off x="4477413" y="621708"/>
        <a:ext cx="2080912" cy="1865125"/>
      </dsp:txXfrm>
    </dsp:sp>
    <dsp:sp modelId="{DDF36C37-2591-4CFA-A082-37624B41599C}">
      <dsp:nvSpPr>
        <dsp:cNvPr id="0" name=""/>
        <dsp:cNvSpPr/>
      </dsp:nvSpPr>
      <dsp:spPr>
        <a:xfrm rot="16200000">
          <a:off x="6275501" y="438892"/>
          <a:ext cx="3108543" cy="2230758"/>
        </a:xfrm>
        <a:prstGeom prst="flowChartManualOperation">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b="1" kern="1200" dirty="0" smtClean="0"/>
            <a:t>raporlanmasından ve kötüye kullanılmaması için gerekli önlemlerin alınmasından sorumludur ve</a:t>
          </a:r>
          <a:endParaRPr lang="tr-TR" sz="1800" b="1" kern="1200" dirty="0"/>
        </a:p>
      </dsp:txBody>
      <dsp:txXfrm rot="5400000">
        <a:off x="6714394" y="621708"/>
        <a:ext cx="2230758" cy="1865125"/>
      </dsp:txXfrm>
    </dsp:sp>
    <dsp:sp modelId="{7322161B-0AB9-47B9-A604-CF998579AEC5}">
      <dsp:nvSpPr>
        <dsp:cNvPr id="0" name=""/>
        <dsp:cNvSpPr/>
      </dsp:nvSpPr>
      <dsp:spPr>
        <a:xfrm rot="16200000">
          <a:off x="8587405" y="513815"/>
          <a:ext cx="3108543" cy="2080912"/>
        </a:xfrm>
        <a:prstGeom prst="flowChartManualOperation">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kern="1200" dirty="0" smtClean="0">
              <a:solidFill>
                <a:srgbClr val="FFFF00"/>
              </a:solidFill>
            </a:rPr>
            <a:t> </a:t>
          </a:r>
          <a:r>
            <a:rPr lang="tr-TR" sz="1800" b="1" kern="1200" dirty="0" smtClean="0">
              <a:solidFill>
                <a:srgbClr val="FFFF00"/>
              </a:solidFill>
            </a:rPr>
            <a:t>yetkili kılınmış mercilere </a:t>
          </a:r>
          <a:r>
            <a:rPr lang="tr-TR" sz="1800" b="1" kern="1200" dirty="0" smtClean="0"/>
            <a:t>hesap vermek zorundadır.</a:t>
          </a:r>
          <a:endParaRPr lang="tr-TR" sz="1800" b="1" kern="1200" dirty="0"/>
        </a:p>
      </dsp:txBody>
      <dsp:txXfrm rot="5400000">
        <a:off x="9101221" y="621708"/>
        <a:ext cx="2080912" cy="18651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1606E-D939-47E2-AE71-4A6F541E007B}">
      <dsp:nvSpPr>
        <dsp:cNvPr id="0" name=""/>
        <dsp:cNvSpPr/>
      </dsp:nvSpPr>
      <dsp:spPr>
        <a:xfrm>
          <a:off x="0" y="0"/>
          <a:ext cx="10903788" cy="52339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Bakan</a:t>
          </a:r>
          <a:endParaRPr lang="tr-TR" sz="2800" kern="1200" dirty="0"/>
        </a:p>
      </dsp:txBody>
      <dsp:txXfrm>
        <a:off x="25550" y="25550"/>
        <a:ext cx="10852688" cy="472292"/>
      </dsp:txXfrm>
    </dsp:sp>
    <dsp:sp modelId="{F1B48E5A-BD77-4AF0-B38B-AC3AEE3BD1AF}">
      <dsp:nvSpPr>
        <dsp:cNvPr id="0" name=""/>
        <dsp:cNvSpPr/>
      </dsp:nvSpPr>
      <dsp:spPr>
        <a:xfrm>
          <a:off x="0" y="536074"/>
          <a:ext cx="10903788" cy="523392"/>
        </a:xfrm>
        <a:prstGeom prst="roundRect">
          <a:avLst/>
        </a:prstGeom>
        <a:gradFill flip="none" rotWithShape="1">
          <a:gsLst>
            <a:gs pos="0">
              <a:schemeClr val="accent1">
                <a:hueOff val="0"/>
                <a:satOff val="0"/>
                <a:lumOff val="0"/>
                <a:alphaOff val="0"/>
                <a:tint val="65000"/>
                <a:lumMod val="110000"/>
              </a:schemeClr>
            </a:gs>
            <a:gs pos="88000">
              <a:schemeClr val="accent1">
                <a:hueOff val="0"/>
                <a:satOff val="0"/>
                <a:lumOff val="0"/>
                <a:alphaOff val="0"/>
                <a:tint val="90000"/>
              </a:schemeClr>
            </a:gs>
          </a:gsLst>
          <a:path path="circle">
            <a:fillToRect l="50000" t="50000" r="50000" b="50000"/>
          </a:path>
          <a:tileRect/>
        </a:gradFill>
        <a:ln>
          <a:noFill/>
        </a:ln>
        <a:effectLst>
          <a:innerShdw blurRad="114300">
            <a:prstClr val="black"/>
          </a:inn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Üst yönetici</a:t>
          </a:r>
          <a:endParaRPr lang="tr-TR" sz="2800" kern="1200" dirty="0"/>
        </a:p>
      </dsp:txBody>
      <dsp:txXfrm>
        <a:off x="25550" y="561624"/>
        <a:ext cx="10852688" cy="472292"/>
      </dsp:txXfrm>
    </dsp:sp>
    <dsp:sp modelId="{7F39CBE5-4B60-42EF-8A1B-360B88B7E2D9}">
      <dsp:nvSpPr>
        <dsp:cNvPr id="0" name=""/>
        <dsp:cNvSpPr/>
      </dsp:nvSpPr>
      <dsp:spPr>
        <a:xfrm>
          <a:off x="0" y="1070970"/>
          <a:ext cx="10903788" cy="52339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Harcama yetkilisi</a:t>
          </a:r>
          <a:endParaRPr lang="tr-TR" sz="2800" kern="1200" dirty="0"/>
        </a:p>
      </dsp:txBody>
      <dsp:txXfrm>
        <a:off x="25550" y="1096520"/>
        <a:ext cx="10852688" cy="472292"/>
      </dsp:txXfrm>
    </dsp:sp>
    <dsp:sp modelId="{23AFC05C-6E00-4410-978C-6EECE7C7BBDA}">
      <dsp:nvSpPr>
        <dsp:cNvPr id="0" name=""/>
        <dsp:cNvSpPr/>
      </dsp:nvSpPr>
      <dsp:spPr>
        <a:xfrm>
          <a:off x="0" y="1597677"/>
          <a:ext cx="10903788" cy="52339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Gerçekleştirme görevlisi</a:t>
          </a:r>
          <a:endParaRPr lang="tr-TR" sz="2800" kern="1200" dirty="0"/>
        </a:p>
      </dsp:txBody>
      <dsp:txXfrm>
        <a:off x="25550" y="1623227"/>
        <a:ext cx="10852688" cy="472292"/>
      </dsp:txXfrm>
    </dsp:sp>
    <dsp:sp modelId="{CAA58F92-4FD8-4EC6-A9F9-253D6FFB280E}">
      <dsp:nvSpPr>
        <dsp:cNvPr id="0" name=""/>
        <dsp:cNvSpPr/>
      </dsp:nvSpPr>
      <dsp:spPr>
        <a:xfrm>
          <a:off x="0" y="2127823"/>
          <a:ext cx="10903788" cy="52339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Mali hizmetler </a:t>
          </a:r>
          <a:r>
            <a:rPr lang="tr-TR" sz="2800" kern="1200" smtClean="0"/>
            <a:t>birimi (SGB) </a:t>
          </a:r>
          <a:r>
            <a:rPr lang="tr-TR" sz="2800" kern="1200" dirty="0" smtClean="0"/>
            <a:t>yöneticisi</a:t>
          </a:r>
          <a:endParaRPr lang="tr-TR" sz="2800" kern="1200" dirty="0"/>
        </a:p>
      </dsp:txBody>
      <dsp:txXfrm>
        <a:off x="25550" y="2153373"/>
        <a:ext cx="10852688" cy="472292"/>
      </dsp:txXfrm>
    </dsp:sp>
    <dsp:sp modelId="{92DBDC75-43D7-48B4-BCFC-8A5E1D86468E}">
      <dsp:nvSpPr>
        <dsp:cNvPr id="0" name=""/>
        <dsp:cNvSpPr/>
      </dsp:nvSpPr>
      <dsp:spPr>
        <a:xfrm>
          <a:off x="0" y="2675656"/>
          <a:ext cx="10903788" cy="52339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Mali hizmetler uzmanı</a:t>
          </a:r>
          <a:endParaRPr lang="tr-TR" sz="2800" kern="1200" dirty="0"/>
        </a:p>
      </dsp:txBody>
      <dsp:txXfrm>
        <a:off x="25550" y="2701206"/>
        <a:ext cx="10852688" cy="472292"/>
      </dsp:txXfrm>
    </dsp:sp>
    <dsp:sp modelId="{D8AD5D3A-D7AB-4831-BCCB-900841298182}">
      <dsp:nvSpPr>
        <dsp:cNvPr id="0" name=""/>
        <dsp:cNvSpPr/>
      </dsp:nvSpPr>
      <dsp:spPr>
        <a:xfrm>
          <a:off x="0" y="3210551"/>
          <a:ext cx="10903788" cy="52339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Muhasebe yetkilisi</a:t>
          </a:r>
          <a:endParaRPr lang="tr-TR" sz="2800" kern="1200" dirty="0"/>
        </a:p>
      </dsp:txBody>
      <dsp:txXfrm>
        <a:off x="25550" y="3236101"/>
        <a:ext cx="10852688" cy="472292"/>
      </dsp:txXfrm>
    </dsp:sp>
    <dsp:sp modelId="{B9CADB1B-79A4-40DD-8FD4-9FE7692FB3C4}">
      <dsp:nvSpPr>
        <dsp:cNvPr id="0" name=""/>
        <dsp:cNvSpPr/>
      </dsp:nvSpPr>
      <dsp:spPr>
        <a:xfrm>
          <a:off x="0" y="3680976"/>
          <a:ext cx="10903788" cy="52339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İç denetçi</a:t>
          </a:r>
          <a:endParaRPr lang="tr-TR" sz="2800" kern="1200" dirty="0"/>
        </a:p>
      </dsp:txBody>
      <dsp:txXfrm>
        <a:off x="25550" y="3706526"/>
        <a:ext cx="10852688" cy="472292"/>
      </dsp:txXfrm>
    </dsp:sp>
    <dsp:sp modelId="{C91DB3E1-365B-44CE-B057-0F8F5558B6A7}">
      <dsp:nvSpPr>
        <dsp:cNvPr id="0" name=""/>
        <dsp:cNvSpPr/>
      </dsp:nvSpPr>
      <dsp:spPr>
        <a:xfrm>
          <a:off x="0" y="4244328"/>
          <a:ext cx="10903788" cy="523392"/>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Dış denetçi</a:t>
          </a:r>
          <a:endParaRPr lang="tr-TR" sz="2800" kern="1200" dirty="0"/>
        </a:p>
      </dsp:txBody>
      <dsp:txXfrm>
        <a:off x="25550" y="4269878"/>
        <a:ext cx="10852688" cy="47229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41A09-FE86-4383-8D70-8F1C9AE61D98}">
      <dsp:nvSpPr>
        <dsp:cNvPr id="0" name=""/>
        <dsp:cNvSpPr/>
      </dsp:nvSpPr>
      <dsp:spPr>
        <a:xfrm rot="16200000">
          <a:off x="-1209610" y="1209610"/>
          <a:ext cx="4221778" cy="1802556"/>
        </a:xfrm>
        <a:prstGeom prst="flowChartManualOperation">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b="1" kern="1200" dirty="0" smtClean="0"/>
            <a:t>Hükümet politikalarının uygulanmasından</a:t>
          </a:r>
          <a:endParaRPr lang="tr-TR" sz="2000" b="1" kern="1200" dirty="0"/>
        </a:p>
      </dsp:txBody>
      <dsp:txXfrm rot="5400000">
        <a:off x="1" y="844355"/>
        <a:ext cx="1802556" cy="2533066"/>
      </dsp:txXfrm>
    </dsp:sp>
    <dsp:sp modelId="{B189E1F0-9353-4A11-BDBD-ACA16373266C}">
      <dsp:nvSpPr>
        <dsp:cNvPr id="0" name=""/>
        <dsp:cNvSpPr/>
      </dsp:nvSpPr>
      <dsp:spPr>
        <a:xfrm rot="16200000">
          <a:off x="733273" y="1209610"/>
          <a:ext cx="4221778" cy="1802556"/>
        </a:xfrm>
        <a:prstGeom prst="flowChartManualOperation">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tr-TR" sz="2000" b="1" kern="1200" dirty="0" smtClean="0"/>
            <a:t>Stratejik planları ile bütçelerin hazırlanması ve uygulanmasından</a:t>
          </a:r>
          <a:endParaRPr lang="tr-TR" sz="2000" b="1" kern="1200" dirty="0"/>
        </a:p>
      </dsp:txBody>
      <dsp:txXfrm rot="5400000">
        <a:off x="1942884" y="844355"/>
        <a:ext cx="1802556" cy="2533066"/>
      </dsp:txXfrm>
    </dsp:sp>
    <dsp:sp modelId="{0B36CED9-F374-4F16-BF2F-10EC59FFF35D}">
      <dsp:nvSpPr>
        <dsp:cNvPr id="0" name=""/>
        <dsp:cNvSpPr/>
      </dsp:nvSpPr>
      <dsp:spPr>
        <a:xfrm rot="16200000">
          <a:off x="2671021" y="1209610"/>
          <a:ext cx="4221778" cy="1802556"/>
        </a:xfrm>
        <a:prstGeom prst="flowChartManualOperation">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tr-TR" sz="2000" b="1" kern="1200" dirty="0" smtClean="0"/>
            <a:t>Diğer bakanlıklarla </a:t>
          </a:r>
          <a:r>
            <a:rPr lang="tr-TR" sz="1800" b="1" kern="1200" dirty="0" smtClean="0"/>
            <a:t>koordinasyon</a:t>
          </a:r>
          <a:r>
            <a:rPr lang="tr-TR" sz="2000" b="1" kern="1200" dirty="0" smtClean="0"/>
            <a:t> ve işbirliğinden</a:t>
          </a:r>
          <a:endParaRPr lang="tr-TR" sz="2000" b="1" kern="1200" dirty="0"/>
        </a:p>
      </dsp:txBody>
      <dsp:txXfrm rot="5400000">
        <a:off x="3880632" y="844355"/>
        <a:ext cx="1802556" cy="2533066"/>
      </dsp:txXfrm>
    </dsp:sp>
    <dsp:sp modelId="{20CF3FC7-F40A-4CEC-BE5B-7D2AA2CC2688}">
      <dsp:nvSpPr>
        <dsp:cNvPr id="0" name=""/>
        <dsp:cNvSpPr/>
      </dsp:nvSpPr>
      <dsp:spPr>
        <a:xfrm rot="16200000">
          <a:off x="4608769" y="1209610"/>
          <a:ext cx="4221778" cy="1802556"/>
        </a:xfrm>
        <a:prstGeom prst="flowChartManualOperation">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tr-TR" sz="2000" b="1" kern="1200" dirty="0" smtClean="0"/>
            <a:t>Kaynakların </a:t>
          </a:r>
          <a:r>
            <a:rPr lang="tr-TR" sz="1800" b="1" kern="1200" dirty="0" smtClean="0"/>
            <a:t>kullanımından</a:t>
          </a:r>
          <a:endParaRPr lang="tr-TR" sz="2000" b="1" kern="1200" dirty="0"/>
        </a:p>
      </dsp:txBody>
      <dsp:txXfrm rot="5400000">
        <a:off x="5818380" y="844355"/>
        <a:ext cx="1802556" cy="2533066"/>
      </dsp:txXfrm>
    </dsp:sp>
    <dsp:sp modelId="{28D1C951-3737-48CB-B176-041BF5DFF748}">
      <dsp:nvSpPr>
        <dsp:cNvPr id="0" name=""/>
        <dsp:cNvSpPr/>
      </dsp:nvSpPr>
      <dsp:spPr>
        <a:xfrm rot="16200000">
          <a:off x="6546517" y="1209610"/>
          <a:ext cx="4221778" cy="1802556"/>
        </a:xfrm>
        <a:prstGeom prst="flowChartManualOperation">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tr-TR" sz="1800" b="1" kern="1200" dirty="0" smtClean="0"/>
            <a:t>Kamuoyunun</a:t>
          </a:r>
          <a:r>
            <a:rPr lang="tr-TR" sz="2000" b="1" kern="1200" dirty="0" smtClean="0"/>
            <a:t> bilgilendirilmesinden sorumludur.</a:t>
          </a:r>
          <a:endParaRPr lang="tr-TR" sz="2000" b="1" kern="1200" dirty="0"/>
        </a:p>
      </dsp:txBody>
      <dsp:txXfrm rot="5400000">
        <a:off x="7756128" y="844355"/>
        <a:ext cx="1802556" cy="2533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E8E0A-7DE5-49C0-B2C9-E34B01FD9F6E}">
      <dsp:nvSpPr>
        <dsp:cNvPr id="0" name=""/>
        <dsp:cNvSpPr/>
      </dsp:nvSpPr>
      <dsp:spPr>
        <a:xfrm>
          <a:off x="1438046" y="0"/>
          <a:ext cx="7798261" cy="4606506"/>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454D04-7C41-4EBE-8A42-CDD4174022A9}">
      <dsp:nvSpPr>
        <dsp:cNvPr id="0" name=""/>
        <dsp:cNvSpPr/>
      </dsp:nvSpPr>
      <dsp:spPr>
        <a:xfrm>
          <a:off x="2104845" y="325388"/>
          <a:ext cx="2999570" cy="1917480"/>
        </a:xfrm>
        <a:prstGeom prst="roundRect">
          <a:avLst/>
        </a:prstGeom>
        <a:solidFill>
          <a:schemeClr val="accent1">
            <a:lumMod val="20000"/>
            <a:lumOff val="80000"/>
          </a:schemeClr>
        </a:solidFill>
        <a:ln w="12700"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bg2">
                  <a:lumMod val="10000"/>
                </a:schemeClr>
              </a:solidFill>
            </a:rPr>
            <a:t>TÜRKİYE CUMHURİYET MERKEZ BANKASI </a:t>
          </a:r>
          <a:r>
            <a:rPr lang="tr-TR" sz="1800" b="1" kern="1200" dirty="0" smtClean="0">
              <a:solidFill>
                <a:srgbClr val="002060"/>
              </a:solidFill>
            </a:rPr>
            <a:t/>
          </a:r>
          <a:br>
            <a:rPr lang="tr-TR" sz="1800" b="1" kern="1200" dirty="0" smtClean="0">
              <a:solidFill>
                <a:srgbClr val="002060"/>
              </a:solidFill>
            </a:rPr>
          </a:br>
          <a:endParaRPr lang="tr-TR" sz="1800" b="1" kern="1200" dirty="0">
            <a:solidFill>
              <a:srgbClr val="002060"/>
            </a:solidFill>
          </a:endParaRPr>
        </a:p>
      </dsp:txBody>
      <dsp:txXfrm>
        <a:off x="2198449" y="418992"/>
        <a:ext cx="2812362" cy="1730272"/>
      </dsp:txXfrm>
    </dsp:sp>
    <dsp:sp modelId="{70359158-5DEB-4543-ABE2-67C060596AB8}">
      <dsp:nvSpPr>
        <dsp:cNvPr id="0" name=""/>
        <dsp:cNvSpPr/>
      </dsp:nvSpPr>
      <dsp:spPr>
        <a:xfrm>
          <a:off x="5419813" y="362307"/>
          <a:ext cx="3172092" cy="1878136"/>
        </a:xfrm>
        <a:prstGeom prst="roundRect">
          <a:avLst/>
        </a:prstGeom>
        <a:solidFill>
          <a:schemeClr val="accent1">
            <a:lumMod val="40000"/>
            <a:lumOff val="60000"/>
          </a:schemeClr>
        </a:solidFill>
        <a:ln w="12700" cap="rnd"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bg2">
                  <a:lumMod val="10000"/>
                </a:schemeClr>
              </a:solidFill>
            </a:rPr>
            <a:t>KAMU İKTİSADÎ TEŞEBBÜSLERİ </a:t>
          </a:r>
          <a:r>
            <a:rPr lang="tr-TR" sz="1700" b="1" kern="1200" dirty="0" smtClean="0">
              <a:solidFill>
                <a:srgbClr val="002060"/>
              </a:solidFill>
            </a:rPr>
            <a:t/>
          </a:r>
          <a:br>
            <a:rPr lang="tr-TR" sz="1700" b="1" kern="1200" dirty="0" smtClean="0">
              <a:solidFill>
                <a:srgbClr val="002060"/>
              </a:solidFill>
            </a:rPr>
          </a:br>
          <a:endParaRPr lang="tr-TR" sz="1700" b="1" kern="1200" dirty="0">
            <a:solidFill>
              <a:srgbClr val="002060"/>
            </a:solidFill>
          </a:endParaRPr>
        </a:p>
      </dsp:txBody>
      <dsp:txXfrm>
        <a:off x="5511496" y="453990"/>
        <a:ext cx="2988726" cy="1694770"/>
      </dsp:txXfrm>
    </dsp:sp>
    <dsp:sp modelId="{010514B0-4419-4777-B16E-0A2B7878F1BF}">
      <dsp:nvSpPr>
        <dsp:cNvPr id="0" name=""/>
        <dsp:cNvSpPr/>
      </dsp:nvSpPr>
      <dsp:spPr>
        <a:xfrm>
          <a:off x="2173850" y="2383318"/>
          <a:ext cx="2999570" cy="1843624"/>
        </a:xfrm>
        <a:prstGeom prst="roundRect">
          <a:avLst/>
        </a:prstGeom>
        <a:solidFill>
          <a:schemeClr val="accent1">
            <a:lumMod val="75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bg2">
                  <a:lumMod val="10000"/>
                </a:schemeClr>
              </a:solidFill>
            </a:rPr>
            <a:t>KAMUYA AİT ŞİRKETLER </a:t>
          </a:r>
          <a:br>
            <a:rPr lang="tr-TR" sz="1700" b="1" kern="1200" dirty="0" smtClean="0">
              <a:solidFill>
                <a:schemeClr val="bg2">
                  <a:lumMod val="10000"/>
                </a:schemeClr>
              </a:solidFill>
            </a:rPr>
          </a:br>
          <a:endParaRPr lang="tr-TR" sz="1700" b="1" kern="1200" dirty="0">
            <a:solidFill>
              <a:schemeClr val="bg2">
                <a:lumMod val="10000"/>
              </a:schemeClr>
            </a:solidFill>
          </a:endParaRPr>
        </a:p>
      </dsp:txBody>
      <dsp:txXfrm>
        <a:off x="2263848" y="2473316"/>
        <a:ext cx="2819574" cy="1663628"/>
      </dsp:txXfrm>
    </dsp:sp>
    <dsp:sp modelId="{00B6E939-3764-45C1-92B6-6485CFD057A1}">
      <dsp:nvSpPr>
        <dsp:cNvPr id="0" name=""/>
        <dsp:cNvSpPr/>
      </dsp:nvSpPr>
      <dsp:spPr>
        <a:xfrm>
          <a:off x="5419795" y="2389615"/>
          <a:ext cx="3103105" cy="1796537"/>
        </a:xfrm>
        <a:prstGeom prst="roundRect">
          <a:avLst/>
        </a:prstGeom>
        <a:gradFill rotWithShape="1">
          <a:gsLst>
            <a:gs pos="0">
              <a:schemeClr val="accent1">
                <a:tint val="96000"/>
                <a:lumMod val="100000"/>
              </a:schemeClr>
            </a:gs>
            <a:gs pos="78000">
              <a:schemeClr val="accent1">
                <a:shade val="94000"/>
                <a:lumMod val="94000"/>
              </a:schemeClr>
            </a:gs>
          </a:gsLst>
          <a:lin ang="5400000" scaled="0"/>
        </a:gradFill>
        <a:ln w="12700" cap="rnd" cmpd="sng" algn="ctr">
          <a:solidFill>
            <a:schemeClr val="accent2">
              <a:lumMod val="75000"/>
            </a:schemeClr>
          </a:solidFill>
          <a:prstDash val="solid"/>
        </a:ln>
        <a:effectLst>
          <a:outerShdw blurRad="38100" dist="254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tr-TR" sz="1700" b="1" kern="1200" dirty="0" smtClean="0">
              <a:solidFill>
                <a:schemeClr val="bg2">
                  <a:lumMod val="10000"/>
                </a:schemeClr>
              </a:solidFill>
            </a:rPr>
            <a:t>MALİ ÖZERKLİKLERİNİN KORUNMASI AMACIYLA </a:t>
          </a:r>
          <a:r>
            <a:rPr lang="tr-TR" sz="1700" b="1" u="sng" kern="1200" dirty="0" smtClean="0">
              <a:solidFill>
                <a:schemeClr val="bg2">
                  <a:lumMod val="10000"/>
                </a:schemeClr>
              </a:solidFill>
            </a:rPr>
            <a:t>DÜZENLEYİCİ VE DENETLEYİCİ </a:t>
          </a:r>
          <a:r>
            <a:rPr lang="tr-TR" sz="1700" b="1" kern="1200" dirty="0" smtClean="0">
              <a:solidFill>
                <a:schemeClr val="bg2">
                  <a:lumMod val="10000"/>
                </a:schemeClr>
              </a:solidFill>
            </a:rPr>
            <a:t>KURUMLAR (BAZI MADDELERE TABİ)</a:t>
          </a:r>
          <a:r>
            <a:rPr lang="tr-TR" sz="1700" b="1" kern="1200" dirty="0" smtClean="0">
              <a:solidFill>
                <a:schemeClr val="accent1">
                  <a:lumMod val="20000"/>
                  <a:lumOff val="80000"/>
                </a:schemeClr>
              </a:solidFill>
            </a:rPr>
            <a:t> </a:t>
          </a:r>
          <a:br>
            <a:rPr lang="tr-TR" sz="1700" b="1" kern="1200" dirty="0" smtClean="0">
              <a:solidFill>
                <a:schemeClr val="accent1">
                  <a:lumMod val="20000"/>
                  <a:lumOff val="80000"/>
                </a:schemeClr>
              </a:solidFill>
            </a:rPr>
          </a:br>
          <a:endParaRPr lang="tr-TR" sz="1700" b="1" kern="1200" dirty="0">
            <a:solidFill>
              <a:schemeClr val="accent1">
                <a:lumMod val="20000"/>
                <a:lumOff val="80000"/>
              </a:schemeClr>
            </a:solidFill>
          </a:endParaRPr>
        </a:p>
      </dsp:txBody>
      <dsp:txXfrm>
        <a:off x="5507495" y="2477315"/>
        <a:ext cx="2927705" cy="162113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3FFC9-BA2A-463E-B901-68D45BAD0173}">
      <dsp:nvSpPr>
        <dsp:cNvPr id="0" name=""/>
        <dsp:cNvSpPr/>
      </dsp:nvSpPr>
      <dsp:spPr>
        <a:xfrm>
          <a:off x="0" y="350423"/>
          <a:ext cx="4865298" cy="468000"/>
        </a:xfrm>
        <a:prstGeom prst="round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BAKANLIKLAR</a:t>
          </a:r>
          <a:endParaRPr lang="tr-TR" sz="2000" kern="1200" dirty="0"/>
        </a:p>
      </dsp:txBody>
      <dsp:txXfrm>
        <a:off x="22846" y="373269"/>
        <a:ext cx="4819606" cy="422308"/>
      </dsp:txXfrm>
    </dsp:sp>
    <dsp:sp modelId="{EB9F2426-E2B4-4399-9B59-689A4EE8E237}">
      <dsp:nvSpPr>
        <dsp:cNvPr id="0" name=""/>
        <dsp:cNvSpPr/>
      </dsp:nvSpPr>
      <dsp:spPr>
        <a:xfrm>
          <a:off x="0" y="876023"/>
          <a:ext cx="4865298" cy="46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DİĞER KAMU İDARELERİ 		</a:t>
          </a:r>
          <a:endParaRPr lang="tr-TR" sz="2000" kern="1200" dirty="0"/>
        </a:p>
      </dsp:txBody>
      <dsp:txXfrm>
        <a:off x="22846" y="898869"/>
        <a:ext cx="4819606" cy="422308"/>
      </dsp:txXfrm>
    </dsp:sp>
    <dsp:sp modelId="{8ADA56B2-9356-4A1B-ABAB-22CF23619F1E}">
      <dsp:nvSpPr>
        <dsp:cNvPr id="0" name=""/>
        <dsp:cNvSpPr/>
      </dsp:nvSpPr>
      <dsp:spPr>
        <a:xfrm>
          <a:off x="0" y="1401623"/>
          <a:ext cx="4865298" cy="468000"/>
        </a:xfrm>
        <a:prstGeom prst="round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ÜNİVERSİTELER </a:t>
          </a:r>
          <a:endParaRPr lang="tr-TR" sz="2000" kern="1200" dirty="0"/>
        </a:p>
      </dsp:txBody>
      <dsp:txXfrm>
        <a:off x="22846" y="1424469"/>
        <a:ext cx="4819606" cy="422308"/>
      </dsp:txXfrm>
    </dsp:sp>
    <dsp:sp modelId="{C7256CFB-B6FB-4A57-9BD2-D02051B91600}">
      <dsp:nvSpPr>
        <dsp:cNvPr id="0" name=""/>
        <dsp:cNvSpPr/>
      </dsp:nvSpPr>
      <dsp:spPr>
        <a:xfrm>
          <a:off x="0" y="1927223"/>
          <a:ext cx="4865298" cy="46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İL ÖZEL İDARELERİ</a:t>
          </a:r>
          <a:endParaRPr lang="tr-TR" sz="2000" kern="1200" dirty="0"/>
        </a:p>
      </dsp:txBody>
      <dsp:txXfrm>
        <a:off x="22846" y="1950069"/>
        <a:ext cx="4819606" cy="422308"/>
      </dsp:txXfrm>
    </dsp:sp>
    <dsp:sp modelId="{9B225835-A534-4346-8BB4-BDBFF77A7935}">
      <dsp:nvSpPr>
        <dsp:cNvPr id="0" name=""/>
        <dsp:cNvSpPr/>
      </dsp:nvSpPr>
      <dsp:spPr>
        <a:xfrm>
          <a:off x="0" y="2452823"/>
          <a:ext cx="4865298" cy="468000"/>
        </a:xfrm>
        <a:prstGeom prst="round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BELEDİYELERDE </a:t>
          </a:r>
          <a:endParaRPr lang="tr-TR" sz="2000" kern="1200" dirty="0"/>
        </a:p>
      </dsp:txBody>
      <dsp:txXfrm>
        <a:off x="22846" y="2475669"/>
        <a:ext cx="4819606" cy="422308"/>
      </dsp:txXfrm>
    </dsp:sp>
    <dsp:sp modelId="{A3367C4A-8529-47BF-9619-47969726F9A7}">
      <dsp:nvSpPr>
        <dsp:cNvPr id="0" name=""/>
        <dsp:cNvSpPr/>
      </dsp:nvSpPr>
      <dsp:spPr>
        <a:xfrm>
          <a:off x="0" y="2978423"/>
          <a:ext cx="4865298" cy="46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DİĞER KAMU İDARELERİNDE</a:t>
          </a:r>
          <a:endParaRPr lang="tr-TR" sz="2000" kern="1200" dirty="0"/>
        </a:p>
      </dsp:txBody>
      <dsp:txXfrm>
        <a:off x="22846" y="3001269"/>
        <a:ext cx="4819606" cy="422308"/>
      </dsp:txXfrm>
    </dsp:sp>
    <dsp:sp modelId="{0A263681-BC40-4EF3-94BD-03CE19C46865}">
      <dsp:nvSpPr>
        <dsp:cNvPr id="0" name=""/>
        <dsp:cNvSpPr/>
      </dsp:nvSpPr>
      <dsp:spPr>
        <a:xfrm>
          <a:off x="0" y="3504023"/>
          <a:ext cx="4865298" cy="468000"/>
        </a:xfrm>
        <a:prstGeom prst="round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BAĞLI İDARELERDE (ASKİ, EGO GİBİ )</a:t>
          </a:r>
          <a:endParaRPr lang="tr-TR" sz="2000" kern="1200" dirty="0"/>
        </a:p>
      </dsp:txBody>
      <dsp:txXfrm>
        <a:off x="22846" y="3526869"/>
        <a:ext cx="4819606" cy="422308"/>
      </dsp:txXfrm>
    </dsp:sp>
    <dsp:sp modelId="{62C44194-5340-4BE4-A8E4-8481D1E7C736}">
      <dsp:nvSpPr>
        <dsp:cNvPr id="0" name=""/>
        <dsp:cNvSpPr/>
      </dsp:nvSpPr>
      <dsp:spPr>
        <a:xfrm>
          <a:off x="0" y="4029623"/>
          <a:ext cx="4865298" cy="46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t>YEREL YÖNETİM BİRLİKLERİNDE</a:t>
          </a:r>
          <a:endParaRPr lang="tr-TR" sz="2000" kern="1200" dirty="0"/>
        </a:p>
      </dsp:txBody>
      <dsp:txXfrm>
        <a:off x="22846" y="4052469"/>
        <a:ext cx="4819606" cy="42230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F4EB7-D84E-453A-BC50-7E7F9906DD94}">
      <dsp:nvSpPr>
        <dsp:cNvPr id="0" name=""/>
        <dsp:cNvSpPr/>
      </dsp:nvSpPr>
      <dsp:spPr>
        <a:xfrm>
          <a:off x="0" y="6724"/>
          <a:ext cx="6360543" cy="46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dirty="0" smtClean="0"/>
            <a:t>MÜSTEŞAR (MİLLİ SAVUNMA BAKANLIĞINDA BAKAN)</a:t>
          </a:r>
          <a:endParaRPr lang="tr-TR" sz="2000" b="1" kern="1200" dirty="0"/>
        </a:p>
      </dsp:txBody>
      <dsp:txXfrm>
        <a:off x="22846" y="29570"/>
        <a:ext cx="6314851" cy="422308"/>
      </dsp:txXfrm>
    </dsp:sp>
    <dsp:sp modelId="{0A326204-F397-45AC-B59A-E33B419B1267}">
      <dsp:nvSpPr>
        <dsp:cNvPr id="0" name=""/>
        <dsp:cNvSpPr/>
      </dsp:nvSpPr>
      <dsp:spPr>
        <a:xfrm>
          <a:off x="0" y="546724"/>
          <a:ext cx="6360543" cy="468000"/>
        </a:xfrm>
        <a:prstGeom prst="round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dirty="0" smtClean="0"/>
            <a:t>EN ÜST YÖNETİCİ</a:t>
          </a:r>
          <a:endParaRPr lang="tr-TR" sz="2000" b="1" kern="1200" dirty="0"/>
        </a:p>
      </dsp:txBody>
      <dsp:txXfrm>
        <a:off x="22846" y="569570"/>
        <a:ext cx="6314851" cy="422308"/>
      </dsp:txXfrm>
    </dsp:sp>
    <dsp:sp modelId="{DAA28984-7884-4510-A934-BBC947C0A9EB}">
      <dsp:nvSpPr>
        <dsp:cNvPr id="0" name=""/>
        <dsp:cNvSpPr/>
      </dsp:nvSpPr>
      <dsp:spPr>
        <a:xfrm>
          <a:off x="0" y="1086724"/>
          <a:ext cx="6360543" cy="46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dirty="0" smtClean="0"/>
            <a:t>REKTÖR</a:t>
          </a:r>
          <a:endParaRPr lang="tr-TR" sz="2000" b="1" kern="1200" dirty="0"/>
        </a:p>
      </dsp:txBody>
      <dsp:txXfrm>
        <a:off x="22846" y="1109570"/>
        <a:ext cx="6314851" cy="422308"/>
      </dsp:txXfrm>
    </dsp:sp>
    <dsp:sp modelId="{16488EFA-2515-468A-B4B3-2F3DD89BDF34}">
      <dsp:nvSpPr>
        <dsp:cNvPr id="0" name=""/>
        <dsp:cNvSpPr/>
      </dsp:nvSpPr>
      <dsp:spPr>
        <a:xfrm>
          <a:off x="0" y="1613599"/>
          <a:ext cx="6360543" cy="468000"/>
        </a:xfrm>
        <a:prstGeom prst="round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dirty="0" smtClean="0"/>
            <a:t>VALİ</a:t>
          </a:r>
          <a:endParaRPr lang="tr-TR" sz="2000" b="1" kern="1200" dirty="0"/>
        </a:p>
      </dsp:txBody>
      <dsp:txXfrm>
        <a:off x="22846" y="1636445"/>
        <a:ext cx="6314851" cy="422308"/>
      </dsp:txXfrm>
    </dsp:sp>
    <dsp:sp modelId="{AC11E4C9-27D3-49F6-BC70-5EF8B3EF66A0}">
      <dsp:nvSpPr>
        <dsp:cNvPr id="0" name=""/>
        <dsp:cNvSpPr/>
      </dsp:nvSpPr>
      <dsp:spPr>
        <a:xfrm>
          <a:off x="0" y="2166724"/>
          <a:ext cx="6360543" cy="46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dirty="0" smtClean="0"/>
            <a:t>BELEDİYE BAŞKANI</a:t>
          </a:r>
          <a:endParaRPr lang="tr-TR" sz="2000" b="1" kern="1200" dirty="0"/>
        </a:p>
      </dsp:txBody>
      <dsp:txXfrm>
        <a:off x="22846" y="2189570"/>
        <a:ext cx="6314851" cy="422308"/>
      </dsp:txXfrm>
    </dsp:sp>
    <dsp:sp modelId="{24BEEC56-0E16-4352-AF6D-336E2C9BD5F7}">
      <dsp:nvSpPr>
        <dsp:cNvPr id="0" name=""/>
        <dsp:cNvSpPr/>
      </dsp:nvSpPr>
      <dsp:spPr>
        <a:xfrm>
          <a:off x="0" y="2706724"/>
          <a:ext cx="6360543" cy="468000"/>
        </a:xfrm>
        <a:prstGeom prst="round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dirty="0" smtClean="0"/>
            <a:t>EN ÜST YÖNETİCİ</a:t>
          </a:r>
          <a:endParaRPr lang="tr-TR" sz="2000" b="1" kern="1200" dirty="0"/>
        </a:p>
      </dsp:txBody>
      <dsp:txXfrm>
        <a:off x="22846" y="2729570"/>
        <a:ext cx="6314851" cy="422308"/>
      </dsp:txXfrm>
    </dsp:sp>
    <dsp:sp modelId="{45E8EAD1-D1AD-4EDA-9C2E-86908A63C3DE}">
      <dsp:nvSpPr>
        <dsp:cNvPr id="0" name=""/>
        <dsp:cNvSpPr/>
      </dsp:nvSpPr>
      <dsp:spPr>
        <a:xfrm>
          <a:off x="0" y="3246724"/>
          <a:ext cx="6360543" cy="46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dirty="0" smtClean="0"/>
            <a:t>GENEL MÜDÜR</a:t>
          </a:r>
          <a:endParaRPr lang="tr-TR" sz="2000" b="1" kern="1200" dirty="0"/>
        </a:p>
      </dsp:txBody>
      <dsp:txXfrm>
        <a:off x="22846" y="3269570"/>
        <a:ext cx="6314851" cy="422308"/>
      </dsp:txXfrm>
    </dsp:sp>
    <dsp:sp modelId="{5E36BE97-93D5-4E0C-B4F6-E3F245F1DBC0}">
      <dsp:nvSpPr>
        <dsp:cNvPr id="0" name=""/>
        <dsp:cNvSpPr/>
      </dsp:nvSpPr>
      <dsp:spPr>
        <a:xfrm>
          <a:off x="0" y="3786724"/>
          <a:ext cx="6360543" cy="468000"/>
        </a:xfrm>
        <a:prstGeom prst="roundRec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dirty="0" smtClean="0"/>
            <a:t>BİRLİK BAŞKANI</a:t>
          </a:r>
          <a:endParaRPr lang="tr-TR" sz="2000" b="1" kern="1200" dirty="0"/>
        </a:p>
      </dsp:txBody>
      <dsp:txXfrm>
        <a:off x="22846" y="3809570"/>
        <a:ext cx="6314851" cy="42230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FEC48-B7D5-4313-9FE3-530A80AE55BE}">
      <dsp:nvSpPr>
        <dsp:cNvPr id="0" name=""/>
        <dsp:cNvSpPr/>
      </dsp:nvSpPr>
      <dsp:spPr>
        <a:xfrm>
          <a:off x="0" y="156682"/>
          <a:ext cx="9425119" cy="5850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dirty="0" smtClean="0">
              <a:solidFill>
                <a:schemeClr val="tx1">
                  <a:lumMod val="95000"/>
                  <a:lumOff val="5000"/>
                </a:schemeClr>
              </a:solidFill>
            </a:rPr>
            <a:t>Harcama yetkilisini belirlemek</a:t>
          </a:r>
          <a:endParaRPr lang="tr-TR" sz="2500" kern="1200" dirty="0">
            <a:solidFill>
              <a:schemeClr val="tx1">
                <a:lumMod val="95000"/>
                <a:lumOff val="5000"/>
              </a:schemeClr>
            </a:solidFill>
          </a:endParaRPr>
        </a:p>
      </dsp:txBody>
      <dsp:txXfrm>
        <a:off x="28557" y="185239"/>
        <a:ext cx="9368005" cy="527886"/>
      </dsp:txXfrm>
    </dsp:sp>
    <dsp:sp modelId="{8AEAEB03-A8D8-4468-A1B3-E4A3ADE95978}">
      <dsp:nvSpPr>
        <dsp:cNvPr id="0" name=""/>
        <dsp:cNvSpPr/>
      </dsp:nvSpPr>
      <dsp:spPr>
        <a:xfrm>
          <a:off x="0" y="788780"/>
          <a:ext cx="9425119" cy="5850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dirty="0" smtClean="0">
              <a:solidFill>
                <a:schemeClr val="tx1">
                  <a:lumMod val="95000"/>
                  <a:lumOff val="5000"/>
                </a:schemeClr>
              </a:solidFill>
            </a:rPr>
            <a:t>Şartlı bağış ve yardım için gelir ve ödenek kaydına izin vermek</a:t>
          </a:r>
          <a:endParaRPr lang="tr-TR" sz="2500" kern="1200" dirty="0">
            <a:solidFill>
              <a:schemeClr val="tx1">
                <a:lumMod val="95000"/>
                <a:lumOff val="5000"/>
              </a:schemeClr>
            </a:solidFill>
          </a:endParaRPr>
        </a:p>
      </dsp:txBody>
      <dsp:txXfrm>
        <a:off x="28557" y="817337"/>
        <a:ext cx="9368005" cy="527886"/>
      </dsp:txXfrm>
    </dsp:sp>
    <dsp:sp modelId="{BB2C1EB6-82D0-4F26-8E16-A65565BF3FDF}">
      <dsp:nvSpPr>
        <dsp:cNvPr id="0" name=""/>
        <dsp:cNvSpPr/>
      </dsp:nvSpPr>
      <dsp:spPr>
        <a:xfrm>
          <a:off x="0" y="1445780"/>
          <a:ext cx="9425119" cy="5850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dirty="0" smtClean="0">
              <a:solidFill>
                <a:schemeClr val="tx1">
                  <a:lumMod val="95000"/>
                  <a:lumOff val="5000"/>
                </a:schemeClr>
              </a:solidFill>
            </a:rPr>
            <a:t>Muhasebe yetkilisini atamak </a:t>
          </a:r>
          <a:endParaRPr lang="tr-TR" sz="2500" kern="1200" dirty="0">
            <a:solidFill>
              <a:schemeClr val="tx1">
                <a:lumMod val="95000"/>
                <a:lumOff val="5000"/>
              </a:schemeClr>
            </a:solidFill>
          </a:endParaRPr>
        </a:p>
      </dsp:txBody>
      <dsp:txXfrm>
        <a:off x="28557" y="1474337"/>
        <a:ext cx="9368005" cy="527886"/>
      </dsp:txXfrm>
    </dsp:sp>
    <dsp:sp modelId="{04EC38FB-DAAF-47A7-ABAC-5510E7718D21}">
      <dsp:nvSpPr>
        <dsp:cNvPr id="0" name=""/>
        <dsp:cNvSpPr/>
      </dsp:nvSpPr>
      <dsp:spPr>
        <a:xfrm>
          <a:off x="0" y="2102780"/>
          <a:ext cx="9425119" cy="5850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dirty="0" smtClean="0">
              <a:solidFill>
                <a:schemeClr val="tx1">
                  <a:lumMod val="95000"/>
                  <a:lumOff val="5000"/>
                </a:schemeClr>
              </a:solidFill>
            </a:rPr>
            <a:t>Kanunda sayılan para cezalarını vermek</a:t>
          </a:r>
          <a:endParaRPr lang="tr-TR" sz="2500" kern="1200" dirty="0">
            <a:solidFill>
              <a:schemeClr val="tx1">
                <a:lumMod val="95000"/>
                <a:lumOff val="5000"/>
              </a:schemeClr>
            </a:solidFill>
          </a:endParaRPr>
        </a:p>
      </dsp:txBody>
      <dsp:txXfrm>
        <a:off x="28557" y="2131337"/>
        <a:ext cx="9368005" cy="527886"/>
      </dsp:txXfrm>
    </dsp:sp>
    <dsp:sp modelId="{8A7E5A33-D56E-4F12-85C9-24B5DEDABE86}">
      <dsp:nvSpPr>
        <dsp:cNvPr id="0" name=""/>
        <dsp:cNvSpPr/>
      </dsp:nvSpPr>
      <dsp:spPr>
        <a:xfrm>
          <a:off x="0" y="2759780"/>
          <a:ext cx="9425119" cy="58500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dirty="0" smtClean="0">
              <a:solidFill>
                <a:schemeClr val="tx1">
                  <a:lumMod val="95000"/>
                  <a:lumOff val="5000"/>
                </a:schemeClr>
              </a:solidFill>
            </a:rPr>
            <a:t>Kamu alacaklarının silinmesine karar vermek</a:t>
          </a:r>
          <a:endParaRPr lang="tr-TR" sz="2500" kern="1200" dirty="0">
            <a:solidFill>
              <a:schemeClr val="tx1">
                <a:lumMod val="95000"/>
                <a:lumOff val="5000"/>
              </a:schemeClr>
            </a:solidFill>
          </a:endParaRPr>
        </a:p>
      </dsp:txBody>
      <dsp:txXfrm>
        <a:off x="28557" y="2788337"/>
        <a:ext cx="9368005" cy="527886"/>
      </dsp:txXfrm>
    </dsp:sp>
    <dsp:sp modelId="{2FE9DEDE-E3F1-4579-9E3B-90E45C4AF93B}">
      <dsp:nvSpPr>
        <dsp:cNvPr id="0" name=""/>
        <dsp:cNvSpPr/>
      </dsp:nvSpPr>
      <dsp:spPr>
        <a:xfrm>
          <a:off x="0" y="3416780"/>
          <a:ext cx="9425119" cy="5850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dirty="0" smtClean="0">
              <a:solidFill>
                <a:schemeClr val="tx1">
                  <a:lumMod val="95000"/>
                  <a:lumOff val="5000"/>
                </a:schemeClr>
              </a:solidFill>
            </a:rPr>
            <a:t>İdare faaliyet raporunu düzenleyerek kamuoyuna açıklamak</a:t>
          </a:r>
          <a:endParaRPr lang="tr-TR" sz="2500" kern="1200" dirty="0">
            <a:solidFill>
              <a:schemeClr val="tx1">
                <a:lumMod val="95000"/>
                <a:lumOff val="5000"/>
              </a:schemeClr>
            </a:solidFill>
          </a:endParaRPr>
        </a:p>
      </dsp:txBody>
      <dsp:txXfrm>
        <a:off x="28557" y="3445337"/>
        <a:ext cx="9368005" cy="527886"/>
      </dsp:txXfrm>
    </dsp:sp>
    <dsp:sp modelId="{DA41BAA8-9B25-4B89-809A-E42C10E969B1}">
      <dsp:nvSpPr>
        <dsp:cNvPr id="0" name=""/>
        <dsp:cNvSpPr/>
      </dsp:nvSpPr>
      <dsp:spPr>
        <a:xfrm>
          <a:off x="0" y="4073780"/>
          <a:ext cx="9425119" cy="5850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dirty="0" smtClean="0">
              <a:solidFill>
                <a:schemeClr val="tx1">
                  <a:lumMod val="95000"/>
                  <a:lumOff val="5000"/>
                </a:schemeClr>
              </a:solidFill>
            </a:rPr>
            <a:t>Gelecek yıla veya yıllara sari işlere onay vermek</a:t>
          </a:r>
          <a:endParaRPr lang="tr-TR" sz="2500" kern="1200" dirty="0">
            <a:solidFill>
              <a:schemeClr val="tx1">
                <a:lumMod val="95000"/>
                <a:lumOff val="5000"/>
              </a:schemeClr>
            </a:solidFill>
          </a:endParaRPr>
        </a:p>
      </dsp:txBody>
      <dsp:txXfrm>
        <a:off x="28557" y="4102337"/>
        <a:ext cx="9368005" cy="52788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BBC64-1FE9-4D88-805F-29E014E39981}">
      <dsp:nvSpPr>
        <dsp:cNvPr id="0" name=""/>
        <dsp:cNvSpPr/>
      </dsp:nvSpPr>
      <dsp:spPr>
        <a:xfrm>
          <a:off x="20132" y="11767"/>
          <a:ext cx="10901188" cy="1260312"/>
        </a:xfrm>
        <a:prstGeom prst="roundRect">
          <a:avLst/>
        </a:prstGeom>
        <a:solidFill>
          <a:schemeClr val="accent1">
            <a:lumMod val="20000"/>
            <a:lumOff val="80000"/>
          </a:schemeClr>
        </a:solidFill>
        <a:ln w="19050" cap="rnd"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u="sng" kern="1200" dirty="0" smtClean="0">
              <a:solidFill>
                <a:schemeClr val="tx1">
                  <a:lumMod val="95000"/>
                  <a:lumOff val="5000"/>
                </a:schemeClr>
              </a:solidFill>
            </a:rPr>
            <a:t>Bütçelerinin</a:t>
          </a:r>
          <a:r>
            <a:rPr lang="tr-TR" sz="2800" b="1" kern="1200" dirty="0" smtClean="0">
              <a:solidFill>
                <a:schemeClr val="tx1">
                  <a:lumMod val="95000"/>
                  <a:lumOff val="5000"/>
                </a:schemeClr>
              </a:solidFill>
            </a:rPr>
            <a:t> </a:t>
          </a:r>
          <a:r>
            <a:rPr lang="tr-TR" sz="2800" kern="1200" dirty="0" smtClean="0">
              <a:solidFill>
                <a:schemeClr val="tx1">
                  <a:lumMod val="95000"/>
                  <a:lumOff val="5000"/>
                </a:schemeClr>
              </a:solidFill>
            </a:rPr>
            <a:t>kalkınma planına, kurumun stratejik plan ve performans programına uygun hazırlanması ve uygulanmasından,</a:t>
          </a:r>
          <a:endParaRPr lang="tr-TR" sz="2800" kern="1200" dirty="0">
            <a:solidFill>
              <a:schemeClr val="tx1">
                <a:lumMod val="95000"/>
                <a:lumOff val="5000"/>
              </a:schemeClr>
            </a:solidFill>
          </a:endParaRPr>
        </a:p>
      </dsp:txBody>
      <dsp:txXfrm>
        <a:off x="81655" y="73290"/>
        <a:ext cx="10778142" cy="1137266"/>
      </dsp:txXfrm>
    </dsp:sp>
    <dsp:sp modelId="{74515D5E-A243-43D1-A410-EC1D6FB8BEF8}">
      <dsp:nvSpPr>
        <dsp:cNvPr id="0" name=""/>
        <dsp:cNvSpPr/>
      </dsp:nvSpPr>
      <dsp:spPr>
        <a:xfrm>
          <a:off x="0" y="1318159"/>
          <a:ext cx="10941453" cy="1067040"/>
        </a:xfrm>
        <a:prstGeom prst="roundRect">
          <a:avLst/>
        </a:prstGeom>
        <a:solidFill>
          <a:schemeClr val="accent1">
            <a:lumMod val="40000"/>
            <a:lumOff val="60000"/>
          </a:schemeClr>
        </a:solidFill>
        <a:ln w="19050" cap="rnd"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solidFill>
                <a:schemeClr val="tx1">
                  <a:lumMod val="95000"/>
                  <a:lumOff val="5000"/>
                </a:schemeClr>
              </a:solidFill>
            </a:rPr>
            <a:t>Sorumlulukları altındaki </a:t>
          </a:r>
          <a:r>
            <a:rPr lang="tr-TR" sz="2800" u="sng" kern="1200" dirty="0" smtClean="0">
              <a:solidFill>
                <a:schemeClr val="tx1">
                  <a:lumMod val="95000"/>
                  <a:lumOff val="5000"/>
                </a:schemeClr>
              </a:solidFill>
            </a:rPr>
            <a:t>kaynakların</a:t>
          </a:r>
          <a:r>
            <a:rPr lang="tr-TR" sz="2800" kern="1200" dirty="0" smtClean="0">
              <a:solidFill>
                <a:schemeClr val="tx1">
                  <a:lumMod val="95000"/>
                  <a:lumOff val="5000"/>
                </a:schemeClr>
              </a:solidFill>
            </a:rPr>
            <a:t>;</a:t>
          </a:r>
          <a:endParaRPr lang="tr-TR" sz="2800" kern="1200" dirty="0">
            <a:solidFill>
              <a:schemeClr val="tx1">
                <a:lumMod val="95000"/>
                <a:lumOff val="5000"/>
              </a:schemeClr>
            </a:solidFill>
          </a:endParaRPr>
        </a:p>
      </dsp:txBody>
      <dsp:txXfrm>
        <a:off x="52089" y="1370248"/>
        <a:ext cx="10837275" cy="962862"/>
      </dsp:txXfrm>
    </dsp:sp>
    <dsp:sp modelId="{C23BCB4E-E7B1-4B3F-A3C9-546F29EC8940}">
      <dsp:nvSpPr>
        <dsp:cNvPr id="0" name=""/>
        <dsp:cNvSpPr/>
      </dsp:nvSpPr>
      <dsp:spPr>
        <a:xfrm>
          <a:off x="0" y="2385199"/>
          <a:ext cx="10941453"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391"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tr-TR" sz="2400" b="1" kern="1200" smtClean="0"/>
            <a:t>etkili, </a:t>
          </a:r>
          <a:endParaRPr lang="tr-TR" sz="2400" kern="1200"/>
        </a:p>
        <a:p>
          <a:pPr marL="228600" lvl="1" indent="-228600" algn="l" defTabSz="1066800" rtl="0">
            <a:lnSpc>
              <a:spcPct val="90000"/>
            </a:lnSpc>
            <a:spcBef>
              <a:spcPct val="0"/>
            </a:spcBef>
            <a:spcAft>
              <a:spcPct val="20000"/>
            </a:spcAft>
            <a:buChar char="••"/>
          </a:pPr>
          <a:r>
            <a:rPr lang="tr-TR" sz="2400" b="1" kern="1200" smtClean="0"/>
            <a:t>ekonomik ve </a:t>
          </a:r>
          <a:endParaRPr lang="tr-TR" sz="2400" kern="1200"/>
        </a:p>
        <a:p>
          <a:pPr marL="228600" lvl="1" indent="-228600" algn="l" defTabSz="1066800" rtl="0">
            <a:lnSpc>
              <a:spcPct val="90000"/>
            </a:lnSpc>
            <a:spcBef>
              <a:spcPct val="0"/>
            </a:spcBef>
            <a:spcAft>
              <a:spcPct val="20000"/>
            </a:spcAft>
            <a:buChar char="••"/>
          </a:pPr>
          <a:r>
            <a:rPr lang="tr-TR" sz="2400" b="1" kern="1200" smtClean="0"/>
            <a:t>verimli</a:t>
          </a:r>
          <a:r>
            <a:rPr lang="tr-TR" sz="2400" kern="1200" smtClean="0"/>
            <a:t> </a:t>
          </a:r>
          <a:endParaRPr lang="tr-TR" sz="2400" kern="1200"/>
        </a:p>
      </dsp:txBody>
      <dsp:txXfrm>
        <a:off x="0" y="2385199"/>
        <a:ext cx="10941453" cy="1159200"/>
      </dsp:txXfrm>
    </dsp:sp>
    <dsp:sp modelId="{165A9255-20CC-45B6-A06B-365E35DEA0C2}">
      <dsp:nvSpPr>
        <dsp:cNvPr id="0" name=""/>
        <dsp:cNvSpPr/>
      </dsp:nvSpPr>
      <dsp:spPr>
        <a:xfrm>
          <a:off x="0" y="3556166"/>
          <a:ext cx="10941453" cy="1067040"/>
        </a:xfrm>
        <a:prstGeom prst="roundRect">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solidFill>
                <a:schemeClr val="tx1">
                  <a:lumMod val="95000"/>
                  <a:lumOff val="5000"/>
                </a:schemeClr>
              </a:solidFill>
            </a:rPr>
            <a:t>şekilde elde edilmesi ve kullanımını sağlamaktan,</a:t>
          </a:r>
          <a:endParaRPr lang="tr-TR" sz="2800" kern="1200" dirty="0">
            <a:solidFill>
              <a:schemeClr val="tx1">
                <a:lumMod val="95000"/>
                <a:lumOff val="5000"/>
              </a:schemeClr>
            </a:solidFill>
          </a:endParaRPr>
        </a:p>
      </dsp:txBody>
      <dsp:txXfrm>
        <a:off x="52089" y="3608255"/>
        <a:ext cx="10837275" cy="96286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C43E9-123D-441E-AFA4-8173CC707E52}">
      <dsp:nvSpPr>
        <dsp:cNvPr id="0" name=""/>
        <dsp:cNvSpPr/>
      </dsp:nvSpPr>
      <dsp:spPr>
        <a:xfrm>
          <a:off x="0" y="670346"/>
          <a:ext cx="2900631" cy="3007422"/>
        </a:xfrm>
        <a:prstGeom prst="roundRect">
          <a:avLst>
            <a:gd name="adj" fmla="val 10000"/>
          </a:avLst>
        </a:prstGeom>
        <a:solidFill>
          <a:schemeClr val="accent2">
            <a:lumMod val="40000"/>
            <a:lumOff val="60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kern="1200" dirty="0" smtClean="0">
              <a:solidFill>
                <a:schemeClr val="tx1">
                  <a:lumMod val="95000"/>
                  <a:lumOff val="5000"/>
                </a:schemeClr>
              </a:solidFill>
            </a:rPr>
            <a:t>Kaynakların kayıp ve kötüye kullanılmasının önlenmesinden</a:t>
          </a:r>
          <a:endParaRPr lang="tr-TR" sz="2800" kern="1200" dirty="0">
            <a:solidFill>
              <a:schemeClr val="tx1">
                <a:lumMod val="95000"/>
                <a:lumOff val="5000"/>
              </a:schemeClr>
            </a:solidFill>
          </a:endParaRPr>
        </a:p>
      </dsp:txBody>
      <dsp:txXfrm>
        <a:off x="84957" y="755303"/>
        <a:ext cx="2730717" cy="2837508"/>
      </dsp:txXfrm>
    </dsp:sp>
    <dsp:sp modelId="{28C7634E-0299-411B-A19B-132BAFD9DD37}">
      <dsp:nvSpPr>
        <dsp:cNvPr id="0" name=""/>
        <dsp:cNvSpPr/>
      </dsp:nvSpPr>
      <dsp:spPr>
        <a:xfrm rot="21547708">
          <a:off x="3193085" y="1783151"/>
          <a:ext cx="620149" cy="719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tr-TR" sz="3200" kern="1200"/>
        </a:p>
      </dsp:txBody>
      <dsp:txXfrm>
        <a:off x="3193096" y="1928437"/>
        <a:ext cx="434104" cy="431614"/>
      </dsp:txXfrm>
    </dsp:sp>
    <dsp:sp modelId="{5629FEA3-3384-45CD-9430-D603364BD9E4}">
      <dsp:nvSpPr>
        <dsp:cNvPr id="0" name=""/>
        <dsp:cNvSpPr/>
      </dsp:nvSpPr>
      <dsp:spPr>
        <a:xfrm>
          <a:off x="4070589" y="608423"/>
          <a:ext cx="2900631" cy="3007422"/>
        </a:xfrm>
        <a:prstGeom prst="roundRect">
          <a:avLst>
            <a:gd name="adj" fmla="val 10000"/>
          </a:avLst>
        </a:prstGeom>
        <a:solidFill>
          <a:schemeClr val="accent1">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kern="1200" dirty="0" smtClean="0">
              <a:solidFill>
                <a:schemeClr val="tx1">
                  <a:lumMod val="95000"/>
                  <a:lumOff val="5000"/>
                </a:schemeClr>
              </a:solidFill>
            </a:rPr>
            <a:t>Mali yönetim ve kontrol sisteminin işleyişinin gözetilmesi, izlenmesinden </a:t>
          </a:r>
          <a:r>
            <a:rPr lang="tr-TR" sz="2800" b="1" u="sng" kern="1200" dirty="0" smtClean="0">
              <a:solidFill>
                <a:schemeClr val="tx1">
                  <a:lumMod val="95000"/>
                  <a:lumOff val="5000"/>
                </a:schemeClr>
              </a:solidFill>
            </a:rPr>
            <a:t>bakan</a:t>
          </a:r>
          <a:r>
            <a:rPr lang="tr-TR" sz="2800" kern="1200" dirty="0" smtClean="0">
              <a:solidFill>
                <a:schemeClr val="tx1">
                  <a:lumMod val="95000"/>
                  <a:lumOff val="5000"/>
                </a:schemeClr>
              </a:solidFill>
            </a:rPr>
            <a:t>a;</a:t>
          </a:r>
          <a:endParaRPr lang="tr-TR" sz="2800" kern="1200" dirty="0">
            <a:solidFill>
              <a:schemeClr val="tx1">
                <a:lumMod val="95000"/>
                <a:lumOff val="5000"/>
              </a:schemeClr>
            </a:solidFill>
          </a:endParaRPr>
        </a:p>
      </dsp:txBody>
      <dsp:txXfrm>
        <a:off x="4155546" y="693380"/>
        <a:ext cx="2730717" cy="2837508"/>
      </dsp:txXfrm>
    </dsp:sp>
    <dsp:sp modelId="{99368663-C655-49C3-B484-79435866F073}">
      <dsp:nvSpPr>
        <dsp:cNvPr id="0" name=""/>
        <dsp:cNvSpPr/>
      </dsp:nvSpPr>
      <dsp:spPr>
        <a:xfrm>
          <a:off x="7261284" y="1752456"/>
          <a:ext cx="614933" cy="7193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tr-TR" sz="3200" kern="1200"/>
        </a:p>
      </dsp:txBody>
      <dsp:txXfrm>
        <a:off x="7261284" y="1896327"/>
        <a:ext cx="430453" cy="431614"/>
      </dsp:txXfrm>
    </dsp:sp>
    <dsp:sp modelId="{CA4EA1E5-8788-4091-BF6B-08626B096391}">
      <dsp:nvSpPr>
        <dsp:cNvPr id="0" name=""/>
        <dsp:cNvSpPr/>
      </dsp:nvSpPr>
      <dsp:spPr>
        <a:xfrm>
          <a:off x="8131474" y="608423"/>
          <a:ext cx="2900631" cy="3007422"/>
        </a:xfrm>
        <a:prstGeom prst="roundRect">
          <a:avLst>
            <a:gd name="adj" fmla="val 10000"/>
          </a:avLst>
        </a:prstGeom>
        <a:solidFill>
          <a:schemeClr val="accent2">
            <a:lumMod val="7500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kern="1200" dirty="0" smtClean="0">
              <a:solidFill>
                <a:schemeClr val="tx1">
                  <a:lumMod val="95000"/>
                  <a:lumOff val="5000"/>
                </a:schemeClr>
              </a:solidFill>
            </a:rPr>
            <a:t>Mahalli idarelerde ise  </a:t>
          </a:r>
          <a:r>
            <a:rPr lang="tr-TR" sz="2800" b="1" u="sng" kern="1200" dirty="0" smtClean="0">
              <a:solidFill>
                <a:schemeClr val="tx1">
                  <a:lumMod val="95000"/>
                  <a:lumOff val="5000"/>
                </a:schemeClr>
              </a:solidFill>
            </a:rPr>
            <a:t>meclislerine</a:t>
          </a:r>
          <a:r>
            <a:rPr lang="tr-TR" sz="2800" kern="1200" dirty="0" smtClean="0">
              <a:solidFill>
                <a:schemeClr val="tx1">
                  <a:lumMod val="95000"/>
                  <a:lumOff val="5000"/>
                </a:schemeClr>
              </a:solidFill>
            </a:rPr>
            <a:t>  karşı sorumludurlar.</a:t>
          </a:r>
          <a:endParaRPr lang="tr-TR" sz="2800" kern="1200" dirty="0">
            <a:solidFill>
              <a:schemeClr val="tx1">
                <a:lumMod val="95000"/>
                <a:lumOff val="5000"/>
              </a:schemeClr>
            </a:solidFill>
          </a:endParaRPr>
        </a:p>
      </dsp:txBody>
      <dsp:txXfrm>
        <a:off x="8216431" y="693380"/>
        <a:ext cx="2730717" cy="283750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E9DA1-DBE9-482C-9F81-0F8998A10FA2}">
      <dsp:nvSpPr>
        <dsp:cNvPr id="0" name=""/>
        <dsp:cNvSpPr/>
      </dsp:nvSpPr>
      <dsp:spPr>
        <a:xfrm>
          <a:off x="0" y="51701"/>
          <a:ext cx="11237343" cy="959400"/>
        </a:xfrm>
        <a:prstGeom prst="roundRect">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tr-TR" sz="4100" b="1" kern="1200" dirty="0" smtClean="0">
              <a:solidFill>
                <a:schemeClr val="tx1">
                  <a:lumMod val="95000"/>
                  <a:lumOff val="5000"/>
                </a:schemeClr>
              </a:solidFill>
            </a:rPr>
            <a:t>Bakana karşı sorumludurlar.</a:t>
          </a:r>
          <a:endParaRPr lang="tr-TR" sz="4100" b="1" kern="1200" dirty="0">
            <a:solidFill>
              <a:schemeClr val="tx1">
                <a:lumMod val="95000"/>
                <a:lumOff val="5000"/>
              </a:schemeClr>
            </a:solidFill>
          </a:endParaRPr>
        </a:p>
      </dsp:txBody>
      <dsp:txXfrm>
        <a:off x="46834" y="98535"/>
        <a:ext cx="11143675" cy="865732"/>
      </dsp:txXfrm>
    </dsp:sp>
    <dsp:sp modelId="{2F7DE958-07CC-4ADC-9192-B9D6332B0094}">
      <dsp:nvSpPr>
        <dsp:cNvPr id="0" name=""/>
        <dsp:cNvSpPr/>
      </dsp:nvSpPr>
      <dsp:spPr>
        <a:xfrm>
          <a:off x="0" y="1011101"/>
          <a:ext cx="11237343" cy="2333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786" tIns="52070" rIns="291592" bIns="52070" numCol="1" spcCol="1270" anchor="t" anchorCtr="0">
          <a:noAutofit/>
        </a:bodyPr>
        <a:lstStyle/>
        <a:p>
          <a:pPr marL="285750" lvl="1" indent="-285750" algn="l" defTabSz="1422400" rtl="0">
            <a:lnSpc>
              <a:spcPct val="90000"/>
            </a:lnSpc>
            <a:spcBef>
              <a:spcPct val="0"/>
            </a:spcBef>
            <a:spcAft>
              <a:spcPct val="20000"/>
            </a:spcAft>
            <a:buChar char="••"/>
          </a:pPr>
          <a:r>
            <a:rPr lang="tr-TR" sz="3200" kern="1200" dirty="0" smtClean="0"/>
            <a:t>Ancak milli savunma bakanlığında üst yönetici olan bakan, başbakana ve </a:t>
          </a:r>
          <a:r>
            <a:rPr lang="tr-TR" sz="3200" kern="1200" dirty="0" err="1" smtClean="0"/>
            <a:t>T.B.M.M.’ne</a:t>
          </a:r>
          <a:r>
            <a:rPr lang="tr-TR" sz="3200" kern="1200" dirty="0" smtClean="0"/>
            <a:t> karşı sorumludur. </a:t>
          </a:r>
          <a:endParaRPr lang="tr-TR" sz="3200" kern="1200" dirty="0"/>
        </a:p>
        <a:p>
          <a:pPr marL="285750" lvl="1" indent="-285750" algn="l" defTabSz="1422400" rtl="0">
            <a:lnSpc>
              <a:spcPct val="90000"/>
            </a:lnSpc>
            <a:spcBef>
              <a:spcPct val="0"/>
            </a:spcBef>
            <a:spcAft>
              <a:spcPct val="20000"/>
            </a:spcAft>
            <a:buChar char="••"/>
          </a:pPr>
          <a:r>
            <a:rPr lang="tr-TR" sz="3200" kern="1200" dirty="0" smtClean="0"/>
            <a:t>Mahalli idarelerde üst yönetici konumunda bulunan vali ve belediye başkanları, il genel meclisi ile belediye meclisine karşı sorumludur.</a:t>
          </a:r>
          <a:endParaRPr lang="tr-TR" sz="3200" kern="1200" dirty="0"/>
        </a:p>
      </dsp:txBody>
      <dsp:txXfrm>
        <a:off x="0" y="1011101"/>
        <a:ext cx="11237343" cy="233392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60E94-9C3D-4E3B-B6AD-CEF9804463A5}">
      <dsp:nvSpPr>
        <dsp:cNvPr id="0" name=""/>
        <dsp:cNvSpPr/>
      </dsp:nvSpPr>
      <dsp:spPr>
        <a:xfrm>
          <a:off x="0" y="0"/>
          <a:ext cx="6096000" cy="2274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tr-TR" sz="2700" kern="1200" dirty="0" smtClean="0">
              <a:solidFill>
                <a:schemeClr val="tx1">
                  <a:lumMod val="95000"/>
                  <a:lumOff val="5000"/>
                </a:schemeClr>
              </a:solidFill>
            </a:rPr>
            <a:t>HARCAMA YETKİLİLERİ,</a:t>
          </a:r>
          <a:br>
            <a:rPr lang="tr-TR" sz="2700" kern="1200" dirty="0" smtClean="0">
              <a:solidFill>
                <a:schemeClr val="tx1">
                  <a:lumMod val="95000"/>
                  <a:lumOff val="5000"/>
                </a:schemeClr>
              </a:solidFill>
            </a:rPr>
          </a:br>
          <a:r>
            <a:rPr lang="tr-TR" sz="2700" kern="1200" dirty="0" smtClean="0">
              <a:solidFill>
                <a:schemeClr val="tx1">
                  <a:lumMod val="95000"/>
                  <a:lumOff val="5000"/>
                </a:schemeClr>
              </a:solidFill>
            </a:rPr>
            <a:t/>
          </a:r>
          <a:br>
            <a:rPr lang="tr-TR" sz="2700" kern="1200" dirty="0" smtClean="0">
              <a:solidFill>
                <a:schemeClr val="tx1">
                  <a:lumMod val="95000"/>
                  <a:lumOff val="5000"/>
                </a:schemeClr>
              </a:solidFill>
            </a:rPr>
          </a:br>
          <a:r>
            <a:rPr lang="tr-TR" sz="2700" kern="1200" dirty="0" smtClean="0">
              <a:solidFill>
                <a:schemeClr val="tx1">
                  <a:lumMod val="95000"/>
                  <a:lumOff val="5000"/>
                </a:schemeClr>
              </a:solidFill>
            </a:rPr>
            <a:t>MALİ HİZMETLER BİRİMİ (SGB) İLE </a:t>
          </a:r>
          <a:br>
            <a:rPr lang="tr-TR" sz="2700" kern="1200" dirty="0" smtClean="0">
              <a:solidFill>
                <a:schemeClr val="tx1">
                  <a:lumMod val="95000"/>
                  <a:lumOff val="5000"/>
                </a:schemeClr>
              </a:solidFill>
            </a:rPr>
          </a:br>
          <a:r>
            <a:rPr lang="tr-TR" sz="2700" kern="1200" dirty="0" smtClean="0">
              <a:solidFill>
                <a:schemeClr val="tx1">
                  <a:lumMod val="95000"/>
                  <a:lumOff val="5000"/>
                </a:schemeClr>
              </a:solidFill>
            </a:rPr>
            <a:t/>
          </a:r>
          <a:br>
            <a:rPr lang="tr-TR" sz="2700" kern="1200" dirty="0" smtClean="0">
              <a:solidFill>
                <a:schemeClr val="tx1">
                  <a:lumMod val="95000"/>
                  <a:lumOff val="5000"/>
                </a:schemeClr>
              </a:solidFill>
            </a:rPr>
          </a:br>
          <a:r>
            <a:rPr lang="tr-TR" sz="2700" kern="1200" dirty="0" smtClean="0">
              <a:solidFill>
                <a:schemeClr val="tx1">
                  <a:lumMod val="95000"/>
                  <a:lumOff val="5000"/>
                </a:schemeClr>
              </a:solidFill>
            </a:rPr>
            <a:t>İÇ DENETÇİLER </a:t>
          </a:r>
          <a:endParaRPr lang="tr-TR" sz="2700" kern="1200" dirty="0">
            <a:solidFill>
              <a:schemeClr val="tx1">
                <a:lumMod val="95000"/>
                <a:lumOff val="5000"/>
              </a:schemeClr>
            </a:solidFill>
          </a:endParaRPr>
        </a:p>
      </dsp:txBody>
      <dsp:txXfrm>
        <a:off x="111031" y="111031"/>
        <a:ext cx="5873938" cy="205241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D9EF7-D428-4053-AD1F-5627D5AA9152}">
      <dsp:nvSpPr>
        <dsp:cNvPr id="0" name=""/>
        <dsp:cNvSpPr/>
      </dsp:nvSpPr>
      <dsp:spPr>
        <a:xfrm>
          <a:off x="0" y="174450"/>
          <a:ext cx="10515600" cy="1959457"/>
        </a:xfrm>
        <a:prstGeom prst="roundRect">
          <a:avLst/>
        </a:prstGeom>
        <a:solidFill>
          <a:schemeClr val="accent1">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tr-TR" sz="2900" kern="1200" dirty="0" smtClean="0">
              <a:solidFill>
                <a:schemeClr val="tx1">
                  <a:lumMod val="95000"/>
                  <a:lumOff val="5000"/>
                </a:schemeClr>
              </a:solidFill>
            </a:rPr>
            <a:t>Yükseköğretim Kurulu ile üniversiteler ve yüksek teknoloji enstitülerinde,</a:t>
          </a:r>
          <a:endParaRPr lang="tr-TR" sz="2900" kern="1200" dirty="0">
            <a:solidFill>
              <a:schemeClr val="tx1">
                <a:lumMod val="95000"/>
                <a:lumOff val="5000"/>
              </a:schemeClr>
            </a:solidFill>
          </a:endParaRPr>
        </a:p>
      </dsp:txBody>
      <dsp:txXfrm>
        <a:off x="95653" y="270103"/>
        <a:ext cx="10324294" cy="1768151"/>
      </dsp:txXfrm>
    </dsp:sp>
    <dsp:sp modelId="{F9E55C3D-4823-4A00-B44D-9D994BBF95DF}">
      <dsp:nvSpPr>
        <dsp:cNvPr id="0" name=""/>
        <dsp:cNvSpPr/>
      </dsp:nvSpPr>
      <dsp:spPr>
        <a:xfrm>
          <a:off x="0" y="2217428"/>
          <a:ext cx="10515600" cy="1959457"/>
        </a:xfrm>
        <a:prstGeom prst="roundRect">
          <a:avLst/>
        </a:prstGeom>
        <a:solidFill>
          <a:schemeClr val="accent1">
            <a:shade val="50000"/>
            <a:hueOff val="524161"/>
            <a:satOff val="-28755"/>
            <a:lumOff val="466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tr-TR" sz="2900" kern="1200" dirty="0" smtClean="0">
              <a:solidFill>
                <a:schemeClr val="tx1">
                  <a:lumMod val="95000"/>
                  <a:lumOff val="5000"/>
                </a:schemeClr>
              </a:solidFill>
            </a:rPr>
            <a:t>harcama yetkilileri ödenek gönderme belgesiyle belirlenir. Bu idarelerde ödenek gönderme belgesi ile ödenek gönderilen birimler harcama birimi, kendisine ödenek gönderilen birimin en üst yöneticisi ise harcama yetkilisidir.</a:t>
          </a:r>
          <a:endParaRPr lang="tr-TR" sz="2900" kern="1200" dirty="0">
            <a:solidFill>
              <a:schemeClr val="tx1">
                <a:lumMod val="95000"/>
                <a:lumOff val="5000"/>
              </a:schemeClr>
            </a:solidFill>
          </a:endParaRPr>
        </a:p>
      </dsp:txBody>
      <dsp:txXfrm>
        <a:off x="95653" y="2313081"/>
        <a:ext cx="10324294" cy="176815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A0F10-2073-404E-9705-F2EB1525EA79}">
      <dsp:nvSpPr>
        <dsp:cNvPr id="0" name=""/>
        <dsp:cNvSpPr/>
      </dsp:nvSpPr>
      <dsp:spPr>
        <a:xfrm>
          <a:off x="0" y="612"/>
          <a:ext cx="1135811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197A76-9F3C-4FF0-82A3-FD7D6D4E0F64}">
      <dsp:nvSpPr>
        <dsp:cNvPr id="0" name=""/>
        <dsp:cNvSpPr/>
      </dsp:nvSpPr>
      <dsp:spPr>
        <a:xfrm>
          <a:off x="0" y="612"/>
          <a:ext cx="11358113" cy="100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tr-TR" sz="2900" kern="1200" dirty="0" smtClean="0"/>
            <a:t>Bütçelerden harcama yapılabilmesi, harcama yetkilisinin </a:t>
          </a:r>
          <a:r>
            <a:rPr lang="tr-TR" sz="2900" u="sng" kern="1200" dirty="0" smtClean="0"/>
            <a:t>harcama talimatı</a:t>
          </a:r>
          <a:r>
            <a:rPr lang="tr-TR" sz="2900" kern="1200" dirty="0" smtClean="0"/>
            <a:t> vermesiyle mümkündür.</a:t>
          </a:r>
          <a:endParaRPr lang="tr-TR" sz="2900" kern="1200" dirty="0"/>
        </a:p>
      </dsp:txBody>
      <dsp:txXfrm>
        <a:off x="0" y="612"/>
        <a:ext cx="11358113" cy="1003106"/>
      </dsp:txXfrm>
    </dsp:sp>
    <dsp:sp modelId="{DE95A63A-E5A7-4FED-A562-F8F914592151}">
      <dsp:nvSpPr>
        <dsp:cNvPr id="0" name=""/>
        <dsp:cNvSpPr/>
      </dsp:nvSpPr>
      <dsp:spPr>
        <a:xfrm>
          <a:off x="0" y="1003719"/>
          <a:ext cx="1135811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7AC72-64EB-4D77-A902-F3EFA0AD2D86}">
      <dsp:nvSpPr>
        <dsp:cNvPr id="0" name=""/>
        <dsp:cNvSpPr/>
      </dsp:nvSpPr>
      <dsp:spPr>
        <a:xfrm>
          <a:off x="0" y="1003719"/>
          <a:ext cx="11358113" cy="100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tr-TR" sz="2900" b="1" kern="1200" dirty="0" smtClean="0"/>
            <a:t>Harcama yetkilileri; </a:t>
          </a:r>
          <a:r>
            <a:rPr lang="tr-TR" sz="2900" kern="1200" dirty="0" smtClean="0"/>
            <a:t>Bütçede öngörülen ödenekleri kadar</a:t>
          </a:r>
          <a:endParaRPr lang="tr-TR" sz="2900" kern="1200" dirty="0"/>
        </a:p>
      </dsp:txBody>
      <dsp:txXfrm>
        <a:off x="0" y="1003719"/>
        <a:ext cx="11358113" cy="1003106"/>
      </dsp:txXfrm>
    </dsp:sp>
    <dsp:sp modelId="{1387E541-163F-4445-B2A7-CB134B888DF0}">
      <dsp:nvSpPr>
        <dsp:cNvPr id="0" name=""/>
        <dsp:cNvSpPr/>
      </dsp:nvSpPr>
      <dsp:spPr>
        <a:xfrm>
          <a:off x="0" y="2006825"/>
          <a:ext cx="1135811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29811-44E5-47D1-BF50-ACC35716B573}">
      <dsp:nvSpPr>
        <dsp:cNvPr id="0" name=""/>
        <dsp:cNvSpPr/>
      </dsp:nvSpPr>
      <dsp:spPr>
        <a:xfrm>
          <a:off x="0" y="2006825"/>
          <a:ext cx="11358113" cy="100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tr-TR" sz="2900" kern="1200" dirty="0" smtClean="0"/>
            <a:t>ödenek gönderme belgesiyle kendisine ödenek verilen harcama yetkilileri ise tahsis edilen ödenek tutarında harcama yapabilir.</a:t>
          </a:r>
          <a:r>
            <a:rPr lang="tr-TR" sz="2900" u="sng" kern="1200" dirty="0" smtClean="0"/>
            <a:t> </a:t>
          </a:r>
          <a:endParaRPr lang="tr-TR" sz="2900" kern="1200" dirty="0"/>
        </a:p>
      </dsp:txBody>
      <dsp:txXfrm>
        <a:off x="0" y="2006825"/>
        <a:ext cx="11358113" cy="1003106"/>
      </dsp:txXfrm>
    </dsp:sp>
    <dsp:sp modelId="{D44790A5-1F32-4BC9-969E-0F0EE22EF000}">
      <dsp:nvSpPr>
        <dsp:cNvPr id="0" name=""/>
        <dsp:cNvSpPr/>
      </dsp:nvSpPr>
      <dsp:spPr>
        <a:xfrm>
          <a:off x="0" y="3009932"/>
          <a:ext cx="1135811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9AD38A-B932-4AA7-82F8-135D3D24EB17}">
      <dsp:nvSpPr>
        <dsp:cNvPr id="0" name=""/>
        <dsp:cNvSpPr/>
      </dsp:nvSpPr>
      <dsp:spPr>
        <a:xfrm>
          <a:off x="0" y="3009932"/>
          <a:ext cx="11358113" cy="100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tr-TR" sz="2900" u="sng" kern="1200" smtClean="0"/>
            <a:t>Harcama talimatlarının</a:t>
          </a:r>
          <a:r>
            <a:rPr lang="tr-TR" sz="2900" kern="1200" smtClean="0"/>
            <a:t> bütçe ilke ve esaslarına, kanun, tüzük ve yönetmelikler ile diğer mevzuata uygun olmasından,</a:t>
          </a:r>
          <a:endParaRPr lang="tr-TR" sz="2900" kern="1200"/>
        </a:p>
      </dsp:txBody>
      <dsp:txXfrm>
        <a:off x="0" y="3009932"/>
        <a:ext cx="11358113" cy="1003106"/>
      </dsp:txXfrm>
    </dsp:sp>
    <dsp:sp modelId="{DA47EE55-2E88-4061-9923-ED9BF351A616}">
      <dsp:nvSpPr>
        <dsp:cNvPr id="0" name=""/>
        <dsp:cNvSpPr/>
      </dsp:nvSpPr>
      <dsp:spPr>
        <a:xfrm>
          <a:off x="0" y="4013038"/>
          <a:ext cx="1135811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DD63C3-C6B5-4949-A5B8-95936775F87E}">
      <dsp:nvSpPr>
        <dsp:cNvPr id="0" name=""/>
        <dsp:cNvSpPr/>
      </dsp:nvSpPr>
      <dsp:spPr>
        <a:xfrm>
          <a:off x="0" y="4013038"/>
          <a:ext cx="11358113" cy="1003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tr-TR" sz="2900" u="sng" kern="1200" dirty="0" smtClean="0"/>
            <a:t>ödeneklerin</a:t>
          </a:r>
          <a:r>
            <a:rPr lang="tr-TR" sz="2900" kern="1200" dirty="0" smtClean="0"/>
            <a:t> etkili, ekonomik ve verimli kullanılmasından sorumludurlar.</a:t>
          </a:r>
          <a:endParaRPr lang="tr-TR" sz="2900" kern="1200" dirty="0"/>
        </a:p>
      </dsp:txBody>
      <dsp:txXfrm>
        <a:off x="0" y="4013038"/>
        <a:ext cx="11358113" cy="100310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612BB-A946-4863-808E-98C54CC1F123}">
      <dsp:nvSpPr>
        <dsp:cNvPr id="0" name=""/>
        <dsp:cNvSpPr/>
      </dsp:nvSpPr>
      <dsp:spPr>
        <a:xfrm>
          <a:off x="0" y="188925"/>
          <a:ext cx="5937160" cy="84240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tr-TR" sz="3600" kern="1200" dirty="0" smtClean="0"/>
            <a:t>Gerçekleştirme Görevlileri</a:t>
          </a:r>
          <a:endParaRPr lang="tr-TR" sz="3600" kern="1200" dirty="0"/>
        </a:p>
      </dsp:txBody>
      <dsp:txXfrm>
        <a:off x="41123" y="230048"/>
        <a:ext cx="5854914" cy="76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EACB3-555B-4963-8B9E-1BF73D76B31E}">
      <dsp:nvSpPr>
        <dsp:cNvPr id="0" name=""/>
        <dsp:cNvSpPr/>
      </dsp:nvSpPr>
      <dsp:spPr>
        <a:xfrm>
          <a:off x="0" y="39234"/>
          <a:ext cx="7763895" cy="606571"/>
        </a:xfrm>
        <a:prstGeom prst="roundRect">
          <a:avLst/>
        </a:prstGeom>
        <a:gradFill rotWithShape="0">
          <a:gsLst>
            <a:gs pos="0">
              <a:schemeClr val="accent1">
                <a:shade val="50000"/>
                <a:hueOff val="0"/>
                <a:satOff val="0"/>
                <a:lumOff val="0"/>
                <a:alphaOff val="0"/>
                <a:tint val="65000"/>
                <a:lumMod val="110000"/>
              </a:schemeClr>
            </a:gs>
            <a:gs pos="88000">
              <a:schemeClr val="accent1">
                <a:shade val="5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u="sng" kern="1200" dirty="0" smtClean="0"/>
            <a:t>Belirlenmiş amaçlar </a:t>
          </a:r>
          <a:r>
            <a:rPr lang="tr-TR" sz="2800" kern="1200" dirty="0" smtClean="0"/>
            <a:t>doğrultusunda,</a:t>
          </a:r>
          <a:endParaRPr lang="tr-TR" sz="2800" kern="1200" dirty="0"/>
        </a:p>
      </dsp:txBody>
      <dsp:txXfrm>
        <a:off x="29610" y="68844"/>
        <a:ext cx="7704675" cy="547351"/>
      </dsp:txXfrm>
    </dsp:sp>
    <dsp:sp modelId="{0B8F3A53-4A00-4E8B-A62B-6B7F62A79A79}">
      <dsp:nvSpPr>
        <dsp:cNvPr id="0" name=""/>
        <dsp:cNvSpPr/>
      </dsp:nvSpPr>
      <dsp:spPr>
        <a:xfrm>
          <a:off x="0" y="620027"/>
          <a:ext cx="7763895" cy="606571"/>
        </a:xfrm>
        <a:prstGeom prst="roundRect">
          <a:avLst/>
        </a:prstGeom>
        <a:gradFill rotWithShape="0">
          <a:gsLst>
            <a:gs pos="0">
              <a:schemeClr val="accent1">
                <a:shade val="50000"/>
                <a:hueOff val="349441"/>
                <a:satOff val="-19170"/>
                <a:lumOff val="31132"/>
                <a:alphaOff val="0"/>
                <a:tint val="65000"/>
                <a:lumMod val="110000"/>
              </a:schemeClr>
            </a:gs>
            <a:gs pos="88000">
              <a:schemeClr val="accent1">
                <a:shade val="50000"/>
                <a:hueOff val="349441"/>
                <a:satOff val="-19170"/>
                <a:lumOff val="31132"/>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İlgili </a:t>
          </a:r>
          <a:r>
            <a:rPr lang="tr-TR" sz="2800" u="sng" kern="1200" dirty="0" smtClean="0"/>
            <a:t>mevzuata uygun, </a:t>
          </a:r>
          <a:endParaRPr lang="tr-TR" sz="2800" kern="1200" dirty="0"/>
        </a:p>
      </dsp:txBody>
      <dsp:txXfrm>
        <a:off x="29610" y="649637"/>
        <a:ext cx="7704675" cy="547351"/>
      </dsp:txXfrm>
    </dsp:sp>
    <dsp:sp modelId="{5F597F8F-BA92-48B7-8C51-A55D4494557E}">
      <dsp:nvSpPr>
        <dsp:cNvPr id="0" name=""/>
        <dsp:cNvSpPr/>
      </dsp:nvSpPr>
      <dsp:spPr>
        <a:xfrm>
          <a:off x="0" y="1239930"/>
          <a:ext cx="7763895" cy="606571"/>
        </a:xfrm>
        <a:prstGeom prst="roundRect">
          <a:avLst/>
        </a:prstGeom>
        <a:gradFill rotWithShape="0">
          <a:gsLst>
            <a:gs pos="0">
              <a:schemeClr val="accent1">
                <a:shade val="50000"/>
                <a:hueOff val="349441"/>
                <a:satOff val="-19170"/>
                <a:lumOff val="31132"/>
                <a:alphaOff val="0"/>
                <a:tint val="65000"/>
                <a:lumMod val="110000"/>
              </a:schemeClr>
            </a:gs>
            <a:gs pos="88000">
              <a:schemeClr val="accent1">
                <a:shade val="50000"/>
                <a:hueOff val="349441"/>
                <a:satOff val="-19170"/>
                <a:lumOff val="31132"/>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t>Etkili, ekonomik ve verimli </a:t>
          </a:r>
          <a:endParaRPr lang="tr-TR" sz="2800" kern="1200" dirty="0"/>
        </a:p>
      </dsp:txBody>
      <dsp:txXfrm>
        <a:off x="29610" y="1269540"/>
        <a:ext cx="7704675" cy="54735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1D85A-0922-4E28-ABBB-617578E0A43C}">
      <dsp:nvSpPr>
        <dsp:cNvPr id="0" name=""/>
        <dsp:cNvSpPr/>
      </dsp:nvSpPr>
      <dsp:spPr>
        <a:xfrm>
          <a:off x="0" y="134812"/>
          <a:ext cx="4195762" cy="2097881"/>
        </a:xfrm>
        <a:prstGeom prst="roundRect">
          <a:avLst>
            <a:gd name="adj" fmla="val 10000"/>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tr-TR" sz="2000" b="1" kern="1200" dirty="0" smtClean="0">
              <a:solidFill>
                <a:schemeClr val="tx1"/>
              </a:solidFill>
            </a:rPr>
            <a:t>Ödeme Emri Belgesi (ÖEB) düzenlemekle görevli gerçekleştirme görevlileri ÖEB’yi düzenler, kontrol eder ve imzalayarak harcama yetkilisine sunar, ÖEB ve ekleri üzerinde ön mali kontrol yapar.</a:t>
          </a:r>
          <a:endParaRPr lang="tr-TR" sz="2000" kern="1200" dirty="0">
            <a:solidFill>
              <a:schemeClr val="tx1"/>
            </a:solidFill>
          </a:endParaRPr>
        </a:p>
      </dsp:txBody>
      <dsp:txXfrm>
        <a:off x="61445" y="196257"/>
        <a:ext cx="4072872" cy="197499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5C07B-C5B2-4718-9DD2-A1CE855A82C0}">
      <dsp:nvSpPr>
        <dsp:cNvPr id="0" name=""/>
        <dsp:cNvSpPr/>
      </dsp:nvSpPr>
      <dsp:spPr>
        <a:xfrm>
          <a:off x="0" y="0"/>
          <a:ext cx="4140200" cy="2484120"/>
        </a:xfrm>
        <a:prstGeom prst="roundRect">
          <a:avLst>
            <a:gd name="adj" fmla="val 10000"/>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tr-TR" sz="2200" b="1" kern="1200" dirty="0" smtClean="0">
              <a:solidFill>
                <a:schemeClr val="tx1"/>
              </a:solidFill>
            </a:rPr>
            <a:t>Harcama sürecinde işlem yürüten her bir görevli gerçekleştirme görevlisidir:</a:t>
          </a:r>
          <a:endParaRPr lang="tr-TR" sz="2200" kern="1200" dirty="0">
            <a:solidFill>
              <a:schemeClr val="tx1"/>
            </a:solidFill>
          </a:endParaRPr>
        </a:p>
        <a:p>
          <a:pPr marL="171450" lvl="1" indent="-171450" algn="l" defTabSz="755650" rtl="0">
            <a:lnSpc>
              <a:spcPct val="90000"/>
            </a:lnSpc>
            <a:spcBef>
              <a:spcPct val="0"/>
            </a:spcBef>
            <a:spcAft>
              <a:spcPct val="15000"/>
            </a:spcAft>
            <a:buChar char="••"/>
          </a:pPr>
          <a:r>
            <a:rPr lang="tr-TR" sz="1700" b="1" kern="1200" dirty="0" smtClean="0">
              <a:solidFill>
                <a:schemeClr val="tx1"/>
              </a:solidFill>
            </a:rPr>
            <a:t>Onay belgesi, şartname ve sözleşme tasarılarını hazırlayanlar,</a:t>
          </a:r>
          <a:endParaRPr lang="tr-TR" sz="1700" kern="1200" dirty="0">
            <a:solidFill>
              <a:schemeClr val="tx1"/>
            </a:solidFill>
          </a:endParaRPr>
        </a:p>
        <a:p>
          <a:pPr marL="171450" lvl="1" indent="-171450" algn="l" defTabSz="755650" rtl="0">
            <a:lnSpc>
              <a:spcPct val="90000"/>
            </a:lnSpc>
            <a:spcBef>
              <a:spcPct val="0"/>
            </a:spcBef>
            <a:spcAft>
              <a:spcPct val="15000"/>
            </a:spcAft>
            <a:buChar char="••"/>
          </a:pPr>
          <a:r>
            <a:rPr lang="tr-TR" sz="1700" b="1" kern="1200" dirty="0" smtClean="0">
              <a:solidFill>
                <a:schemeClr val="tx1"/>
              </a:solidFill>
            </a:rPr>
            <a:t>Mal ve hizmeti teslim alanlar, ihale ve kabul komisyonlarında görev yapanlar… </a:t>
          </a:r>
          <a:endParaRPr lang="tr-TR" sz="1700" kern="1200" dirty="0">
            <a:solidFill>
              <a:schemeClr val="tx1"/>
            </a:solidFill>
          </a:endParaRPr>
        </a:p>
      </dsp:txBody>
      <dsp:txXfrm>
        <a:off x="72757" y="72757"/>
        <a:ext cx="3994686" cy="233860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BF1F9-9EBC-4A0A-8F96-DC33D0157B8D}">
      <dsp:nvSpPr>
        <dsp:cNvPr id="0" name=""/>
        <dsp:cNvSpPr/>
      </dsp:nvSpPr>
      <dsp:spPr>
        <a:xfrm>
          <a:off x="4155314" y="2560978"/>
          <a:ext cx="2448265" cy="2448265"/>
        </a:xfrm>
        <a:prstGeom prst="ellipse">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tr-TR" sz="2300" kern="1200" dirty="0" smtClean="0"/>
            <a:t>Muhasebe yetkililerinin bu Kanuna göre</a:t>
          </a:r>
          <a:endParaRPr lang="tr-TR" sz="2300" kern="1200" dirty="0"/>
        </a:p>
      </dsp:txBody>
      <dsp:txXfrm>
        <a:off x="4513854" y="2919518"/>
        <a:ext cx="1731185" cy="1731185"/>
      </dsp:txXfrm>
    </dsp:sp>
    <dsp:sp modelId="{0F41177E-B968-456C-90B1-867574B7FB5D}">
      <dsp:nvSpPr>
        <dsp:cNvPr id="0" name=""/>
        <dsp:cNvSpPr/>
      </dsp:nvSpPr>
      <dsp:spPr>
        <a:xfrm rot="11036974">
          <a:off x="1728949" y="3263543"/>
          <a:ext cx="2298542" cy="697755"/>
        </a:xfrm>
        <a:prstGeom prst="leftArrow">
          <a:avLst>
            <a:gd name="adj1" fmla="val 60000"/>
            <a:gd name="adj2" fmla="val 50000"/>
          </a:avLst>
        </a:prstGeom>
        <a:solidFill>
          <a:schemeClr val="accent2">
            <a:lumMod val="75000"/>
          </a:schemeClr>
        </a:solidFill>
        <a:ln>
          <a:noFill/>
        </a:ln>
        <a:effectLst/>
      </dsp:spPr>
      <dsp:style>
        <a:lnRef idx="0">
          <a:scrgbClr r="0" g="0" b="0"/>
        </a:lnRef>
        <a:fillRef idx="2">
          <a:scrgbClr r="0" g="0" b="0"/>
        </a:fillRef>
        <a:effectRef idx="1">
          <a:scrgbClr r="0" g="0" b="0"/>
        </a:effectRef>
        <a:fontRef idx="minor">
          <a:schemeClr val="dk1"/>
        </a:fontRef>
      </dsp:style>
    </dsp:sp>
    <dsp:sp modelId="{3F20D8FA-735B-4EB6-9E86-04B712FCACFB}">
      <dsp:nvSpPr>
        <dsp:cNvPr id="0" name=""/>
        <dsp:cNvSpPr/>
      </dsp:nvSpPr>
      <dsp:spPr>
        <a:xfrm>
          <a:off x="0" y="2602920"/>
          <a:ext cx="3463357" cy="1860682"/>
        </a:xfrm>
        <a:prstGeom prst="roundRect">
          <a:avLst>
            <a:gd name="adj" fmla="val 10000"/>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tr-TR" sz="2300" kern="1200" dirty="0" smtClean="0"/>
            <a:t>yapacakları kontrollere ilişkin sorumlulukları, görevleri gereği incelemeleri gereken belgelerle sınırlıdır</a:t>
          </a:r>
          <a:endParaRPr lang="tr-TR" sz="2300" kern="1200" dirty="0"/>
        </a:p>
      </dsp:txBody>
      <dsp:txXfrm>
        <a:off x="54498" y="2657418"/>
        <a:ext cx="3354361" cy="1751686"/>
      </dsp:txXfrm>
    </dsp:sp>
    <dsp:sp modelId="{24B83B84-F1C0-4CB8-B161-EDAB9066CFEE}">
      <dsp:nvSpPr>
        <dsp:cNvPr id="0" name=""/>
        <dsp:cNvSpPr/>
      </dsp:nvSpPr>
      <dsp:spPr>
        <a:xfrm rot="13945269">
          <a:off x="2908865" y="1482048"/>
          <a:ext cx="2122758" cy="697755"/>
        </a:xfrm>
        <a:prstGeom prst="leftArrow">
          <a:avLst>
            <a:gd name="adj1" fmla="val 60000"/>
            <a:gd name="adj2" fmla="val 50000"/>
          </a:avLst>
        </a:prstGeom>
        <a:solidFill>
          <a:schemeClr val="accent2">
            <a:lumMod val="75000"/>
          </a:schemeClr>
        </a:solidFill>
        <a:ln>
          <a:noFill/>
        </a:ln>
        <a:effectLst/>
      </dsp:spPr>
      <dsp:style>
        <a:lnRef idx="0">
          <a:scrgbClr r="0" g="0" b="0"/>
        </a:lnRef>
        <a:fillRef idx="2">
          <a:scrgbClr r="0" g="0" b="0"/>
        </a:fillRef>
        <a:effectRef idx="1">
          <a:scrgbClr r="0" g="0" b="0"/>
        </a:effectRef>
        <a:fontRef idx="minor">
          <a:schemeClr val="dk1"/>
        </a:fontRef>
      </dsp:style>
    </dsp:sp>
    <dsp:sp modelId="{522117E9-8DA2-485F-8C36-0D037C5A7E0C}">
      <dsp:nvSpPr>
        <dsp:cNvPr id="0" name=""/>
        <dsp:cNvSpPr/>
      </dsp:nvSpPr>
      <dsp:spPr>
        <a:xfrm>
          <a:off x="1507682" y="104397"/>
          <a:ext cx="3510618" cy="1860682"/>
        </a:xfrm>
        <a:prstGeom prst="roundRect">
          <a:avLst>
            <a:gd name="adj" fmla="val 10000"/>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tr-TR" sz="2300" kern="1200" dirty="0" smtClean="0"/>
            <a:t>Muhasebe yetkilisi adına ve hesabına para ve parayla ifade edilebilen değerleri geçici olarak almaya, vermeye ve</a:t>
          </a:r>
          <a:endParaRPr lang="tr-TR" sz="2300" kern="1200" dirty="0"/>
        </a:p>
      </dsp:txBody>
      <dsp:txXfrm>
        <a:off x="1562180" y="158895"/>
        <a:ext cx="3401622" cy="1751686"/>
      </dsp:txXfrm>
    </dsp:sp>
    <dsp:sp modelId="{A82D4864-1458-416C-B05F-C706607BD3E2}">
      <dsp:nvSpPr>
        <dsp:cNvPr id="0" name=""/>
        <dsp:cNvSpPr/>
      </dsp:nvSpPr>
      <dsp:spPr>
        <a:xfrm rot="18645216">
          <a:off x="5876240" y="1566162"/>
          <a:ext cx="2229536" cy="697755"/>
        </a:xfrm>
        <a:prstGeom prst="leftArrow">
          <a:avLst>
            <a:gd name="adj1" fmla="val 60000"/>
            <a:gd name="adj2" fmla="val 50000"/>
          </a:avLst>
        </a:prstGeom>
        <a:solidFill>
          <a:schemeClr val="accent2">
            <a:lumMod val="75000"/>
          </a:schemeClr>
        </a:solidFill>
        <a:ln>
          <a:noFill/>
        </a:ln>
        <a:effectLst/>
      </dsp:spPr>
      <dsp:style>
        <a:lnRef idx="0">
          <a:scrgbClr r="0" g="0" b="0"/>
        </a:lnRef>
        <a:fillRef idx="2">
          <a:scrgbClr r="0" g="0" b="0"/>
        </a:fillRef>
        <a:effectRef idx="1">
          <a:scrgbClr r="0" g="0" b="0"/>
        </a:effectRef>
        <a:fontRef idx="minor">
          <a:schemeClr val="dk1"/>
        </a:fontRef>
      </dsp:style>
    </dsp:sp>
    <dsp:sp modelId="{AF172072-1180-4000-B37B-54ECBFAF1EE7}">
      <dsp:nvSpPr>
        <dsp:cNvPr id="0" name=""/>
        <dsp:cNvSpPr/>
      </dsp:nvSpPr>
      <dsp:spPr>
        <a:xfrm>
          <a:off x="6053299" y="140236"/>
          <a:ext cx="3330876" cy="1860682"/>
        </a:xfrm>
        <a:prstGeom prst="roundRect">
          <a:avLst>
            <a:gd name="adj" fmla="val 10000"/>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t="100000" r="100000"/>
          </a:path>
          <a:tileRect l="-100000" b="-10000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tr-TR" sz="2300" kern="1200" dirty="0" smtClean="0"/>
            <a:t>göndermeye yetkili olanlar </a:t>
          </a:r>
          <a:r>
            <a:rPr lang="tr-TR" sz="2300" b="1" u="sng" kern="1200" dirty="0" smtClean="0"/>
            <a:t>muhasebe yetkilisi mutemedi</a:t>
          </a:r>
          <a:r>
            <a:rPr lang="tr-TR" sz="2300" kern="1200" dirty="0" smtClean="0"/>
            <a:t>dir. </a:t>
          </a:r>
          <a:endParaRPr lang="tr-TR" sz="2300" kern="1200" dirty="0"/>
        </a:p>
      </dsp:txBody>
      <dsp:txXfrm>
        <a:off x="6107797" y="194734"/>
        <a:ext cx="3221880" cy="1751686"/>
      </dsp:txXfrm>
    </dsp:sp>
    <dsp:sp modelId="{64236309-C1EF-4520-B585-C6492C5050E2}">
      <dsp:nvSpPr>
        <dsp:cNvPr id="0" name=""/>
        <dsp:cNvSpPr/>
      </dsp:nvSpPr>
      <dsp:spPr>
        <a:xfrm rot="21516321">
          <a:off x="6736198" y="3375309"/>
          <a:ext cx="2291357" cy="697755"/>
        </a:xfrm>
        <a:prstGeom prst="leftArrow">
          <a:avLst>
            <a:gd name="adj1" fmla="val 60000"/>
            <a:gd name="adj2" fmla="val 50000"/>
          </a:avLst>
        </a:prstGeom>
        <a:solidFill>
          <a:schemeClr val="accent2">
            <a:lumMod val="75000"/>
          </a:schemeClr>
        </a:solidFill>
        <a:ln>
          <a:noFill/>
        </a:ln>
        <a:effectLst/>
      </dsp:spPr>
      <dsp:style>
        <a:lnRef idx="0">
          <a:scrgbClr r="0" g="0" b="0"/>
        </a:lnRef>
        <a:fillRef idx="2">
          <a:scrgbClr r="0" g="0" b="0"/>
        </a:fillRef>
        <a:effectRef idx="1">
          <a:scrgbClr r="0" g="0" b="0"/>
        </a:effectRef>
        <a:fontRef idx="minor">
          <a:schemeClr val="dk1"/>
        </a:fontRef>
      </dsp:style>
    </dsp:sp>
    <dsp:sp modelId="{0E7D18C8-FECF-478E-97D9-4D801CAD8BFB}">
      <dsp:nvSpPr>
        <dsp:cNvPr id="0" name=""/>
        <dsp:cNvSpPr/>
      </dsp:nvSpPr>
      <dsp:spPr>
        <a:xfrm>
          <a:off x="7538834" y="2765962"/>
          <a:ext cx="2976765" cy="1860682"/>
        </a:xfrm>
        <a:prstGeom prst="roundRect">
          <a:avLst>
            <a:gd name="adj" fmla="val 10000"/>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tr-TR" sz="2300" kern="1200" dirty="0" smtClean="0"/>
            <a:t>Muhasebe yetkilisi mutemetleri doğrudan muhasebe yetkilisine karşı sorumludur.</a:t>
          </a:r>
          <a:endParaRPr lang="tr-TR" sz="2300" kern="1200" dirty="0"/>
        </a:p>
      </dsp:txBody>
      <dsp:txXfrm>
        <a:off x="7593332" y="2820460"/>
        <a:ext cx="2867769" cy="175168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EFA62-3047-4F1A-9EB5-569A922E8443}">
      <dsp:nvSpPr>
        <dsp:cNvPr id="0" name=""/>
        <dsp:cNvSpPr/>
      </dsp:nvSpPr>
      <dsp:spPr>
        <a:xfrm>
          <a:off x="0" y="11317"/>
          <a:ext cx="10921042" cy="11969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kern="1200" dirty="0" smtClean="0"/>
            <a:t>Yüklenme, usulüne uygun olarak düzenlenmiş sözleşme esaslarına veya kanun hükmüne dayanılarak:</a:t>
          </a:r>
          <a:endParaRPr lang="tr-TR" sz="3100" kern="1200" dirty="0"/>
        </a:p>
      </dsp:txBody>
      <dsp:txXfrm>
        <a:off x="58428" y="69745"/>
        <a:ext cx="10804186" cy="1080053"/>
      </dsp:txXfrm>
    </dsp:sp>
    <dsp:sp modelId="{F90D3A14-9372-4B95-B27C-E8DCCA63F655}">
      <dsp:nvSpPr>
        <dsp:cNvPr id="0" name=""/>
        <dsp:cNvSpPr/>
      </dsp:nvSpPr>
      <dsp:spPr>
        <a:xfrm>
          <a:off x="0" y="1208227"/>
          <a:ext cx="10921042" cy="1122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743"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tr-TR" sz="2400" kern="1200" dirty="0" smtClean="0"/>
            <a:t>İş yaptırılması,</a:t>
          </a:r>
          <a:endParaRPr lang="tr-TR" sz="2400" kern="1200" dirty="0"/>
        </a:p>
        <a:p>
          <a:pPr marL="228600" lvl="1" indent="-228600" algn="l" defTabSz="1066800" rtl="0">
            <a:lnSpc>
              <a:spcPct val="90000"/>
            </a:lnSpc>
            <a:spcBef>
              <a:spcPct val="0"/>
            </a:spcBef>
            <a:spcAft>
              <a:spcPct val="20000"/>
            </a:spcAft>
            <a:buChar char="••"/>
          </a:pPr>
          <a:r>
            <a:rPr lang="tr-TR" sz="2400" kern="1200" dirty="0" smtClean="0"/>
            <a:t>Mal veya hizmet alınması karşılığında geleceğe yönelik bir ödeme yükümlülüğüne girilmesidir. </a:t>
          </a:r>
          <a:r>
            <a:rPr lang="tr-TR" sz="2400" b="1" kern="1200" dirty="0" smtClean="0"/>
            <a:t>     </a:t>
          </a:r>
          <a:endParaRPr lang="tr-TR" sz="2400" kern="1200" dirty="0"/>
        </a:p>
      </dsp:txBody>
      <dsp:txXfrm>
        <a:off x="0" y="1208227"/>
        <a:ext cx="10921042" cy="1122975"/>
      </dsp:txXfrm>
    </dsp:sp>
    <dsp:sp modelId="{0D3EAA78-335A-4071-B5F6-C3B577DB0E25}">
      <dsp:nvSpPr>
        <dsp:cNvPr id="0" name=""/>
        <dsp:cNvSpPr/>
      </dsp:nvSpPr>
      <dsp:spPr>
        <a:xfrm>
          <a:off x="0" y="2331202"/>
          <a:ext cx="10921042" cy="119690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kern="1200" dirty="0" smtClean="0"/>
            <a:t>Bütçede yeterli ödeneği bulunmayan işler için yüklenmeye girişilemez. </a:t>
          </a:r>
          <a:r>
            <a:rPr lang="tr-TR" sz="3100" b="1" kern="1200" dirty="0" smtClean="0"/>
            <a:t>      </a:t>
          </a:r>
          <a:endParaRPr lang="tr-TR" sz="3100" kern="1200" dirty="0"/>
        </a:p>
      </dsp:txBody>
      <dsp:txXfrm>
        <a:off x="58428" y="2389630"/>
        <a:ext cx="10804186" cy="108005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21174-7934-403D-B6B1-2E670E09554F}">
      <dsp:nvSpPr>
        <dsp:cNvPr id="0" name=""/>
        <dsp:cNvSpPr/>
      </dsp:nvSpPr>
      <dsp:spPr>
        <a:xfrm>
          <a:off x="0" y="90093"/>
          <a:ext cx="10961298" cy="1193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l" defTabSz="2266950" rtl="0">
            <a:lnSpc>
              <a:spcPct val="90000"/>
            </a:lnSpc>
            <a:spcBef>
              <a:spcPct val="0"/>
            </a:spcBef>
            <a:spcAft>
              <a:spcPct val="35000"/>
            </a:spcAft>
          </a:pPr>
          <a:r>
            <a:rPr lang="tr-TR" sz="5100" kern="1200" smtClean="0"/>
            <a:t>Yüklenme süresi malî yılla sınırlıdır. </a:t>
          </a:r>
          <a:endParaRPr lang="tr-TR" sz="5100" kern="1200"/>
        </a:p>
      </dsp:txBody>
      <dsp:txXfrm>
        <a:off x="58257" y="148350"/>
        <a:ext cx="10844784" cy="1076886"/>
      </dsp:txXfrm>
    </dsp:sp>
    <dsp:sp modelId="{1AB7AC8E-C8A3-4CEE-88D4-E3EB09F07153}">
      <dsp:nvSpPr>
        <dsp:cNvPr id="0" name=""/>
        <dsp:cNvSpPr/>
      </dsp:nvSpPr>
      <dsp:spPr>
        <a:xfrm>
          <a:off x="0" y="1283493"/>
          <a:ext cx="10961298" cy="253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021" tIns="40640" rIns="227584" bIns="40640" numCol="1" spcCol="1270" anchor="t" anchorCtr="0">
          <a:noAutofit/>
        </a:bodyPr>
        <a:lstStyle/>
        <a:p>
          <a:pPr marL="285750" lvl="1" indent="-285750" algn="just" defTabSz="1422400" rtl="0">
            <a:lnSpc>
              <a:spcPct val="90000"/>
            </a:lnSpc>
            <a:spcBef>
              <a:spcPct val="0"/>
            </a:spcBef>
            <a:spcAft>
              <a:spcPts val="2400"/>
            </a:spcAft>
            <a:buChar char="••"/>
          </a:pPr>
          <a:r>
            <a:rPr lang="tr-TR" sz="3200" kern="1200" dirty="0" smtClean="0"/>
            <a:t>Harcama yetkilileri, tahsis edilen ödenekler dahilinde yüklenmeye girebilirler.</a:t>
          </a:r>
          <a:endParaRPr lang="tr-TR" sz="3200" kern="1200" dirty="0"/>
        </a:p>
        <a:p>
          <a:pPr marL="285750" lvl="1" indent="-285750" algn="just" defTabSz="1422400" rtl="0">
            <a:lnSpc>
              <a:spcPct val="90000"/>
            </a:lnSpc>
            <a:spcBef>
              <a:spcPct val="0"/>
            </a:spcBef>
            <a:spcAft>
              <a:spcPts val="2400"/>
            </a:spcAft>
            <a:buChar char="••"/>
          </a:pPr>
          <a:r>
            <a:rPr lang="tr-TR" sz="3200" kern="1200" dirty="0" smtClean="0"/>
            <a:t>Yüklenmeye girişilen tutara ait ödenekler saklı tutulur; başka iş yaptırılması, mal veya hizmet alınması için kullanılamaz.    </a:t>
          </a:r>
          <a:endParaRPr lang="tr-TR" sz="3200" kern="1200" dirty="0"/>
        </a:p>
      </dsp:txBody>
      <dsp:txXfrm>
        <a:off x="0" y="1283493"/>
        <a:ext cx="10961298" cy="253368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27C4E-B02D-4084-B53C-C365FB3F90BC}">
      <dsp:nvSpPr>
        <dsp:cNvPr id="0" name=""/>
        <dsp:cNvSpPr/>
      </dsp:nvSpPr>
      <dsp:spPr>
        <a:xfrm>
          <a:off x="0" y="2642"/>
          <a:ext cx="10515600" cy="1629841"/>
        </a:xfrm>
        <a:prstGeom prst="roundRect">
          <a:avLst/>
        </a:prstGeom>
        <a:solidFill>
          <a:schemeClr val="accent2">
            <a:lumMod val="40000"/>
            <a:lumOff val="60000"/>
          </a:schemeClr>
        </a:solidFill>
        <a:ln w="19050" cap="rnd"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solidFill>
                <a:schemeClr val="tx1">
                  <a:lumMod val="95000"/>
                  <a:lumOff val="5000"/>
                </a:schemeClr>
              </a:solidFill>
            </a:rPr>
            <a:t>Niteliğinden dolayı malî yılla sınırlı tutulamayan ve sürekliliği bulunan aşağıdaki iş ve hizmetler için; </a:t>
          </a:r>
          <a:endParaRPr lang="tr-TR" sz="2800" kern="1200" dirty="0">
            <a:solidFill>
              <a:schemeClr val="tx1">
                <a:lumMod val="95000"/>
                <a:lumOff val="5000"/>
              </a:schemeClr>
            </a:solidFill>
          </a:endParaRPr>
        </a:p>
      </dsp:txBody>
      <dsp:txXfrm>
        <a:off x="79562" y="82204"/>
        <a:ext cx="10356476" cy="1470717"/>
      </dsp:txXfrm>
    </dsp:sp>
    <dsp:sp modelId="{0C5D17E4-CF39-459E-8406-05D567F2A349}">
      <dsp:nvSpPr>
        <dsp:cNvPr id="0" name=""/>
        <dsp:cNvSpPr/>
      </dsp:nvSpPr>
      <dsp:spPr>
        <a:xfrm>
          <a:off x="0" y="1644943"/>
          <a:ext cx="10515600" cy="1629841"/>
        </a:xfrm>
        <a:prstGeom prst="round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solidFill>
                <a:schemeClr val="tx1">
                  <a:lumMod val="95000"/>
                  <a:lumOff val="5000"/>
                </a:schemeClr>
              </a:solidFill>
            </a:rPr>
            <a:t>Her iş itibarıyla, bütçelerinde öngörülen ödeneklerin yüzde ellisini, izleyen yılın Haziran ayını geçmemek ve yüklenme süresi on iki ayı aşmamak üzere, ilgili üst yöneticinin onayıyla ertesi yıla geçen yüklenmelere girişilebilir:</a:t>
          </a:r>
          <a:endParaRPr lang="tr-TR" sz="2800" kern="1200" dirty="0">
            <a:solidFill>
              <a:schemeClr val="tx1">
                <a:lumMod val="95000"/>
                <a:lumOff val="5000"/>
              </a:schemeClr>
            </a:solidFill>
          </a:endParaRPr>
        </a:p>
      </dsp:txBody>
      <dsp:txXfrm>
        <a:off x="79562" y="1724505"/>
        <a:ext cx="10356476" cy="1470717"/>
      </dsp:txXfrm>
    </dsp:sp>
    <dsp:sp modelId="{1F8A2BDA-1CB3-433D-823C-F51A6C4D27E6}">
      <dsp:nvSpPr>
        <dsp:cNvPr id="0" name=""/>
        <dsp:cNvSpPr/>
      </dsp:nvSpPr>
      <dsp:spPr>
        <a:xfrm>
          <a:off x="0" y="3273644"/>
          <a:ext cx="10515600" cy="1629841"/>
        </a:xfrm>
        <a:prstGeom prst="roundRect">
          <a:avLst/>
        </a:prstGeom>
        <a:solidFill>
          <a:schemeClr val="accent2">
            <a:lumMod val="60000"/>
            <a:lumOff val="40000"/>
          </a:schemeClr>
        </a:solidFill>
        <a:ln w="19050" cap="rnd" cmpd="sng" algn="ctr">
          <a:solidFill>
            <a:schemeClr val="lt1">
              <a:hueOff val="0"/>
              <a:satOff val="0"/>
              <a:lumOff val="0"/>
              <a:alphaOff val="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smtClean="0">
              <a:solidFill>
                <a:schemeClr val="tx1">
                  <a:lumMod val="95000"/>
                  <a:lumOff val="5000"/>
                </a:schemeClr>
              </a:solidFill>
            </a:rPr>
            <a:t>(… Yiyecek, yakacak, akaryakıt ve madeni yağ ihtiyaçları temini ve korunması güç olan ilaç, aşı, serum ve tıbbi sarf malzemeleri süreli yayın alımı, taşıma, koruma ve güvenlik, temizlik ve yemek hizmetleri …)</a:t>
          </a:r>
          <a:endParaRPr lang="tr-TR" sz="2800" kern="1200" dirty="0">
            <a:solidFill>
              <a:schemeClr val="tx1">
                <a:lumMod val="95000"/>
                <a:lumOff val="5000"/>
              </a:schemeClr>
            </a:solidFill>
          </a:endParaRPr>
        </a:p>
      </dsp:txBody>
      <dsp:txXfrm>
        <a:off x="79562" y="3353206"/>
        <a:ext cx="10356476" cy="147071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54519-0AC3-42D5-B087-21C32E91C91D}">
      <dsp:nvSpPr>
        <dsp:cNvPr id="0" name=""/>
        <dsp:cNvSpPr/>
      </dsp:nvSpPr>
      <dsp:spPr>
        <a:xfrm>
          <a:off x="0" y="0"/>
          <a:ext cx="4351337" cy="4351337"/>
        </a:xfrm>
        <a:prstGeom prst="pie">
          <a:avLst>
            <a:gd name="adj1" fmla="val 5400000"/>
            <a:gd name="adj2" fmla="val 16200000"/>
          </a:avLst>
        </a:prstGeom>
        <a:solidFill>
          <a:schemeClr val="accent1">
            <a:lumMod val="7500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AD5750E-A4F5-4C6D-A90E-993839219590}">
      <dsp:nvSpPr>
        <dsp:cNvPr id="0" name=""/>
        <dsp:cNvSpPr/>
      </dsp:nvSpPr>
      <dsp:spPr>
        <a:xfrm>
          <a:off x="2175668" y="0"/>
          <a:ext cx="8339931" cy="4351337"/>
        </a:xfrm>
        <a:prstGeom prst="rect">
          <a:avLst/>
        </a:prstGeom>
        <a:solidFill>
          <a:schemeClr val="accent1">
            <a:lumMod val="40000"/>
            <a:lumOff val="6000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t>Merkezî yönetim kapsamındaki kamu idareleri, bir malî yıl içinde tamamlanması mümkün olmayan yatırım projeleri için gelecek yıllara yaygın yüklenmeye girişebilir.</a:t>
          </a:r>
          <a:endParaRPr lang="tr-TR" sz="2000" kern="1200" dirty="0"/>
        </a:p>
      </dsp:txBody>
      <dsp:txXfrm>
        <a:off x="2175668" y="0"/>
        <a:ext cx="8339931" cy="2066885"/>
      </dsp:txXfrm>
    </dsp:sp>
    <dsp:sp modelId="{E1E906BE-FE6C-4CD0-8661-75AB06878AE4}">
      <dsp:nvSpPr>
        <dsp:cNvPr id="0" name=""/>
        <dsp:cNvSpPr/>
      </dsp:nvSpPr>
      <dsp:spPr>
        <a:xfrm>
          <a:off x="1142225" y="2066885"/>
          <a:ext cx="2066885" cy="2066885"/>
        </a:xfrm>
        <a:prstGeom prst="pie">
          <a:avLst>
            <a:gd name="adj1" fmla="val 5400000"/>
            <a:gd name="adj2" fmla="val 16200000"/>
          </a:avLst>
        </a:prstGeom>
        <a:solidFill>
          <a:schemeClr val="accent1">
            <a:lumMod val="5000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BCB35E6-D81A-471E-AB7F-021D2AE3CA4A}">
      <dsp:nvSpPr>
        <dsp:cNvPr id="0" name=""/>
        <dsp:cNvSpPr/>
      </dsp:nvSpPr>
      <dsp:spPr>
        <a:xfrm>
          <a:off x="2175668" y="2066885"/>
          <a:ext cx="8339931" cy="2066885"/>
        </a:xfrm>
        <a:prstGeom prst="rect">
          <a:avLst/>
        </a:prstGeom>
        <a:solidFill>
          <a:schemeClr val="accent1">
            <a:lumMod val="20000"/>
            <a:lumOff val="8000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dirty="0" smtClean="0">
              <a:solidFill>
                <a:schemeClr val="tx1">
                  <a:lumMod val="95000"/>
                  <a:lumOff val="5000"/>
                </a:schemeClr>
              </a:solidFill>
            </a:rPr>
            <a:t>Yılı bütçesinde ödeneği bulunması ve merkezî yönetim kapsamındaki idareler için Maliye Bakanlığının uygun görüşünün alınması kaydıyla; satın alma suretiyle edinilmesi ekonomik olmayan her türlü makine-teçhizat, cihazlar ve taşıtlar ile hava ambulansı ve yangınla mücadele amacıyla hava ve deniz araçlarının kiralanması veya finansal kiralama suretiyle temini; temizlik, yemek, koruma ve güvenlik ile personel taşıma hizmetleri,…..</a:t>
          </a:r>
          <a:endParaRPr lang="tr-TR" sz="2000" kern="1200" dirty="0">
            <a:solidFill>
              <a:schemeClr val="tx1">
                <a:lumMod val="95000"/>
                <a:lumOff val="5000"/>
              </a:schemeClr>
            </a:solidFill>
          </a:endParaRPr>
        </a:p>
      </dsp:txBody>
      <dsp:txXfrm>
        <a:off x="2175668" y="2066885"/>
        <a:ext cx="8339931" cy="206688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5FA18-8B7D-4F98-8003-EFB19C2A464E}">
      <dsp:nvSpPr>
        <dsp:cNvPr id="0" name=""/>
        <dsp:cNvSpPr/>
      </dsp:nvSpPr>
      <dsp:spPr>
        <a:xfrm>
          <a:off x="0" y="2626262"/>
          <a:ext cx="10515600" cy="1723112"/>
        </a:xfrm>
        <a:prstGeom prst="rect">
          <a:avLst/>
        </a:prstGeom>
        <a:solidFill>
          <a:schemeClr val="accent1">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tr-TR" sz="2700" kern="1200" dirty="0" smtClean="0"/>
            <a:t>Harcama talimatlarında hizmet gerekçesi, yapılacak işin konusu ve tutarı, süresi, kullanılabilir ödeneği, gerçekleştirme usulü ile gerçekleştirmeyle görevli olanlara ilişkin bilgiler yer alır.</a:t>
          </a:r>
          <a:endParaRPr lang="tr-TR" sz="2700" kern="1200" dirty="0"/>
        </a:p>
      </dsp:txBody>
      <dsp:txXfrm>
        <a:off x="0" y="2626262"/>
        <a:ext cx="10515600" cy="1723112"/>
      </dsp:txXfrm>
    </dsp:sp>
    <dsp:sp modelId="{9C86A210-D2E3-4448-88F2-C62CBC5E77EB}">
      <dsp:nvSpPr>
        <dsp:cNvPr id="0" name=""/>
        <dsp:cNvSpPr/>
      </dsp:nvSpPr>
      <dsp:spPr>
        <a:xfrm rot="10800000">
          <a:off x="0" y="1962"/>
          <a:ext cx="10515600" cy="2650146"/>
        </a:xfrm>
        <a:prstGeom prst="upArrowCallout">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rtl="0">
            <a:lnSpc>
              <a:spcPct val="90000"/>
            </a:lnSpc>
            <a:spcBef>
              <a:spcPct val="0"/>
            </a:spcBef>
            <a:spcAft>
              <a:spcPct val="35000"/>
            </a:spcAft>
          </a:pPr>
          <a:r>
            <a:rPr lang="tr-TR" sz="2700" kern="1200" dirty="0" smtClean="0"/>
            <a:t>Bütçelerden harcama yapılabilmesi, harcama yetkilisinin harcama talimatı vermesiyle mümkündür.</a:t>
          </a:r>
          <a:endParaRPr lang="tr-TR" sz="2700" kern="1200" dirty="0"/>
        </a:p>
      </dsp:txBody>
      <dsp:txXfrm rot="10800000">
        <a:off x="0" y="1962"/>
        <a:ext cx="10515600" cy="172198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A04F9-B269-4EB3-89F7-CBB94E6B3765}">
      <dsp:nvSpPr>
        <dsp:cNvPr id="0" name=""/>
        <dsp:cNvSpPr/>
      </dsp:nvSpPr>
      <dsp:spPr>
        <a:xfrm>
          <a:off x="3179" y="13180"/>
          <a:ext cx="3189903" cy="3189903"/>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51" tIns="26670" rIns="175551" bIns="26670" numCol="1" spcCol="1270" anchor="ctr" anchorCtr="0">
          <a:noAutofit/>
        </a:bodyPr>
        <a:lstStyle/>
        <a:p>
          <a:pPr lvl="0" algn="ctr" defTabSz="933450" rtl="0">
            <a:lnSpc>
              <a:spcPct val="90000"/>
            </a:lnSpc>
            <a:spcBef>
              <a:spcPct val="0"/>
            </a:spcBef>
            <a:spcAft>
              <a:spcPct val="35000"/>
            </a:spcAft>
          </a:pPr>
          <a:r>
            <a:rPr lang="tr-TR" sz="2100" kern="1200" smtClean="0"/>
            <a:t>İş, mal veya hizmetin belirlenmiş usul ve esaslara uygun olarak alındığının onaylanması ve </a:t>
          </a:r>
          <a:endParaRPr lang="tr-TR" sz="2100" kern="1200"/>
        </a:p>
      </dsp:txBody>
      <dsp:txXfrm>
        <a:off x="470329" y="480330"/>
        <a:ext cx="2255603" cy="2255603"/>
      </dsp:txXfrm>
    </dsp:sp>
    <dsp:sp modelId="{32A6C376-BF00-4E01-81DE-085A59E160E9}">
      <dsp:nvSpPr>
        <dsp:cNvPr id="0" name=""/>
        <dsp:cNvSpPr/>
      </dsp:nvSpPr>
      <dsp:spPr>
        <a:xfrm>
          <a:off x="2555101" y="13180"/>
          <a:ext cx="3189903" cy="3189903"/>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51" tIns="26670" rIns="175551" bIns="26670" numCol="1" spcCol="1270" anchor="ctr" anchorCtr="0">
          <a:noAutofit/>
        </a:bodyPr>
        <a:lstStyle/>
        <a:p>
          <a:pPr lvl="0" algn="ctr" defTabSz="933450" rtl="0">
            <a:lnSpc>
              <a:spcPct val="90000"/>
            </a:lnSpc>
            <a:spcBef>
              <a:spcPct val="0"/>
            </a:spcBef>
            <a:spcAft>
              <a:spcPct val="35000"/>
            </a:spcAft>
          </a:pPr>
          <a:r>
            <a:rPr lang="tr-TR" sz="2100" kern="1200" smtClean="0"/>
            <a:t>Gerçekleştirme belgelerinin düzenlenmiş olması gerekir.</a:t>
          </a:r>
          <a:endParaRPr lang="tr-TR" sz="2100" kern="1200"/>
        </a:p>
      </dsp:txBody>
      <dsp:txXfrm>
        <a:off x="3022251" y="480330"/>
        <a:ext cx="2255603" cy="2255603"/>
      </dsp:txXfrm>
    </dsp:sp>
    <dsp:sp modelId="{B841669E-6E90-4174-85F1-493D5FABC334}">
      <dsp:nvSpPr>
        <dsp:cNvPr id="0" name=""/>
        <dsp:cNvSpPr/>
      </dsp:nvSpPr>
      <dsp:spPr>
        <a:xfrm>
          <a:off x="5107024" y="13180"/>
          <a:ext cx="3189903" cy="3189903"/>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51" tIns="26670" rIns="175551" bIns="26670" numCol="1" spcCol="1270" anchor="ctr" anchorCtr="0">
          <a:noAutofit/>
        </a:bodyPr>
        <a:lstStyle/>
        <a:p>
          <a:pPr lvl="0" algn="ctr" defTabSz="933450" rtl="0">
            <a:lnSpc>
              <a:spcPct val="90000"/>
            </a:lnSpc>
            <a:spcBef>
              <a:spcPct val="0"/>
            </a:spcBef>
            <a:spcAft>
              <a:spcPct val="35000"/>
            </a:spcAft>
          </a:pPr>
          <a:r>
            <a:rPr lang="tr-TR" sz="2100" kern="1200" smtClean="0"/>
            <a:t>Ödeme emri belgesinin harcama yetkilisince imzalanması ve </a:t>
          </a:r>
          <a:endParaRPr lang="tr-TR" sz="2100" kern="1200"/>
        </a:p>
      </dsp:txBody>
      <dsp:txXfrm>
        <a:off x="5574174" y="480330"/>
        <a:ext cx="2255603" cy="2255603"/>
      </dsp:txXfrm>
    </dsp:sp>
    <dsp:sp modelId="{4F05D951-44BC-4185-85FD-8D018939F642}">
      <dsp:nvSpPr>
        <dsp:cNvPr id="0" name=""/>
        <dsp:cNvSpPr/>
      </dsp:nvSpPr>
      <dsp:spPr>
        <a:xfrm>
          <a:off x="7658947" y="13180"/>
          <a:ext cx="3189903" cy="3189903"/>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5551" tIns="26670" rIns="175551" bIns="26670" numCol="1" spcCol="1270" anchor="ctr" anchorCtr="0">
          <a:noAutofit/>
        </a:bodyPr>
        <a:lstStyle/>
        <a:p>
          <a:pPr lvl="0" algn="ctr" defTabSz="933450" rtl="0">
            <a:lnSpc>
              <a:spcPct val="90000"/>
            </a:lnSpc>
            <a:spcBef>
              <a:spcPct val="0"/>
            </a:spcBef>
            <a:spcAft>
              <a:spcPct val="35000"/>
            </a:spcAft>
          </a:pPr>
          <a:r>
            <a:rPr lang="tr-TR" sz="2100" kern="1200" smtClean="0"/>
            <a:t>Tutarın hak sahibine ödenmesiyle tamamlanır. </a:t>
          </a:r>
          <a:endParaRPr lang="tr-TR" sz="2100" kern="1200"/>
        </a:p>
      </dsp:txBody>
      <dsp:txXfrm>
        <a:off x="8126097" y="480330"/>
        <a:ext cx="2255603" cy="225560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57967-22D4-40EC-8844-00E5878F332E}">
      <dsp:nvSpPr>
        <dsp:cNvPr id="0" name=""/>
        <dsp:cNvSpPr/>
      </dsp:nvSpPr>
      <dsp:spPr>
        <a:xfrm>
          <a:off x="0" y="2124"/>
          <a:ext cx="1092215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B4623-88DB-4CFE-8BF9-F730FE978DC2}">
      <dsp:nvSpPr>
        <dsp:cNvPr id="0" name=""/>
        <dsp:cNvSpPr/>
      </dsp:nvSpPr>
      <dsp:spPr>
        <a:xfrm>
          <a:off x="0" y="2124"/>
          <a:ext cx="10922152"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tr-TR" sz="3000" kern="1200" dirty="0" smtClean="0"/>
            <a:t>Ödeme emri belgesine bağlandığı halde ödenemeyen tutarlar, bütçeye gider yazılarak emanet hesaplarına alınır ve buradan ödenir. </a:t>
          </a:r>
          <a:endParaRPr lang="tr-TR" sz="3000" kern="1200" dirty="0"/>
        </a:p>
      </dsp:txBody>
      <dsp:txXfrm>
        <a:off x="0" y="2124"/>
        <a:ext cx="10922152" cy="1449029"/>
      </dsp:txXfrm>
    </dsp:sp>
    <dsp:sp modelId="{04786068-46C0-446D-A2C7-4900A1C97A5E}">
      <dsp:nvSpPr>
        <dsp:cNvPr id="0" name=""/>
        <dsp:cNvSpPr/>
      </dsp:nvSpPr>
      <dsp:spPr>
        <a:xfrm>
          <a:off x="0" y="1451153"/>
          <a:ext cx="1092215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8B466-4624-401A-B5FF-406BB0C11CC6}">
      <dsp:nvSpPr>
        <dsp:cNvPr id="0" name=""/>
        <dsp:cNvSpPr/>
      </dsp:nvSpPr>
      <dsp:spPr>
        <a:xfrm>
          <a:off x="0" y="1451153"/>
          <a:ext cx="10922152"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tr-TR" sz="3000" kern="1200" dirty="0" smtClean="0"/>
            <a:t>Ancak, malın alındığı veya hizmetin yapıldığı malî yılı izleyen beşinci yılın sonuna kadar talep edilmeyen emanet hesaplarındaki tutarlar bütçeye gelir kaydedilir. </a:t>
          </a:r>
          <a:endParaRPr lang="tr-TR" sz="3000" kern="1200" dirty="0"/>
        </a:p>
      </dsp:txBody>
      <dsp:txXfrm>
        <a:off x="0" y="1451153"/>
        <a:ext cx="10922152" cy="1449029"/>
      </dsp:txXfrm>
    </dsp:sp>
    <dsp:sp modelId="{F4CC0479-247B-46C3-BEB8-39A0DF640645}">
      <dsp:nvSpPr>
        <dsp:cNvPr id="0" name=""/>
        <dsp:cNvSpPr/>
      </dsp:nvSpPr>
      <dsp:spPr>
        <a:xfrm>
          <a:off x="0" y="2900183"/>
          <a:ext cx="10922152"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F9F9D-4047-4C6B-AC82-848669D46B01}">
      <dsp:nvSpPr>
        <dsp:cNvPr id="0" name=""/>
        <dsp:cNvSpPr/>
      </dsp:nvSpPr>
      <dsp:spPr>
        <a:xfrm>
          <a:off x="0" y="2900183"/>
          <a:ext cx="10922152"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just" defTabSz="1333500" rtl="0">
            <a:lnSpc>
              <a:spcPct val="90000"/>
            </a:lnSpc>
            <a:spcBef>
              <a:spcPct val="0"/>
            </a:spcBef>
            <a:spcAft>
              <a:spcPct val="35000"/>
            </a:spcAft>
          </a:pPr>
          <a:r>
            <a:rPr lang="tr-TR" sz="3000" kern="1200" dirty="0" smtClean="0"/>
            <a:t>Gelir kaydedilen tutarlar, mahkeme kararı üzerine ödenir.</a:t>
          </a:r>
          <a:endParaRPr lang="tr-TR" sz="3000" kern="1200" dirty="0"/>
        </a:p>
      </dsp:txBody>
      <dsp:txXfrm>
        <a:off x="0" y="2900183"/>
        <a:ext cx="10922152" cy="1449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C65B6-78DF-47F8-A958-43FAC9B5DCCE}">
      <dsp:nvSpPr>
        <dsp:cNvPr id="0" name=""/>
        <dsp:cNvSpPr/>
      </dsp:nvSpPr>
      <dsp:spPr>
        <a:xfrm>
          <a:off x="4233" y="2257"/>
          <a:ext cx="8669706" cy="987047"/>
        </a:xfrm>
        <a:prstGeom prst="round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t>Kamu idarelerinin orta ve uzun vadeli amaçlarını,</a:t>
          </a:r>
          <a:endParaRPr lang="tr-TR" sz="2400" kern="1200" dirty="0"/>
        </a:p>
      </dsp:txBody>
      <dsp:txXfrm>
        <a:off x="52417" y="50441"/>
        <a:ext cx="8573338" cy="890679"/>
      </dsp:txXfrm>
    </dsp:sp>
    <dsp:sp modelId="{60F90F79-344D-4D99-AA6B-7F291DD2C53E}">
      <dsp:nvSpPr>
        <dsp:cNvPr id="0" name=""/>
        <dsp:cNvSpPr/>
      </dsp:nvSpPr>
      <dsp:spPr>
        <a:xfrm>
          <a:off x="8467" y="1021403"/>
          <a:ext cx="8669706" cy="987047"/>
        </a:xfrm>
        <a:prstGeom prst="roundRect">
          <a:avLst/>
        </a:prstGeom>
        <a:solidFill>
          <a:schemeClr val="accent1">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t>Temel ilke ve politikalarını, </a:t>
          </a:r>
          <a:endParaRPr lang="tr-TR" sz="2400" kern="1200" dirty="0"/>
        </a:p>
      </dsp:txBody>
      <dsp:txXfrm>
        <a:off x="56651" y="1069587"/>
        <a:ext cx="8573338" cy="890679"/>
      </dsp:txXfrm>
    </dsp:sp>
    <dsp:sp modelId="{CF843B34-4AA9-4433-A923-847834A5A80F}">
      <dsp:nvSpPr>
        <dsp:cNvPr id="0" name=""/>
        <dsp:cNvSpPr/>
      </dsp:nvSpPr>
      <dsp:spPr>
        <a:xfrm>
          <a:off x="4233" y="2075056"/>
          <a:ext cx="8669706" cy="987047"/>
        </a:xfrm>
        <a:prstGeom prst="roundRect">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t>Hedef ve önceliklerini, </a:t>
          </a:r>
          <a:endParaRPr lang="tr-TR" sz="2400" kern="1200" dirty="0"/>
        </a:p>
      </dsp:txBody>
      <dsp:txXfrm>
        <a:off x="52417" y="2123240"/>
        <a:ext cx="8573338" cy="890679"/>
      </dsp:txXfrm>
    </dsp:sp>
    <dsp:sp modelId="{0DF6FEDE-76EE-4A3E-B1CD-08828539C9D3}">
      <dsp:nvSpPr>
        <dsp:cNvPr id="0" name=""/>
        <dsp:cNvSpPr/>
      </dsp:nvSpPr>
      <dsp:spPr>
        <a:xfrm>
          <a:off x="8467" y="3111455"/>
          <a:ext cx="8669706" cy="987047"/>
        </a:xfrm>
        <a:prstGeom prst="roundRect">
          <a:avLst/>
        </a:prstGeom>
        <a:solidFill>
          <a:schemeClr val="accent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t>Performans ölçütlerini, </a:t>
          </a:r>
          <a:endParaRPr lang="tr-TR" sz="2400" kern="1200" dirty="0"/>
        </a:p>
      </dsp:txBody>
      <dsp:txXfrm>
        <a:off x="56651" y="3159639"/>
        <a:ext cx="8573338" cy="890679"/>
      </dsp:txXfrm>
    </dsp:sp>
    <dsp:sp modelId="{A4D03AF0-904F-480C-A451-BB28BFE94578}">
      <dsp:nvSpPr>
        <dsp:cNvPr id="0" name=""/>
        <dsp:cNvSpPr/>
      </dsp:nvSpPr>
      <dsp:spPr>
        <a:xfrm>
          <a:off x="4233" y="4147855"/>
          <a:ext cx="8669706" cy="987047"/>
        </a:xfrm>
        <a:prstGeom prst="roundRect">
          <a:avLst/>
        </a:prstGeom>
        <a:solidFill>
          <a:schemeClr val="accent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kern="1200" dirty="0" smtClean="0"/>
            <a:t>Bunlara ulaşmak için izlenecek yöntemler ile kaynak dağılımlarını içeren </a:t>
          </a:r>
          <a:r>
            <a:rPr lang="tr-TR" sz="2400" b="1" u="sng" kern="1200" dirty="0" smtClean="0"/>
            <a:t>plan. </a:t>
          </a:r>
          <a:r>
            <a:rPr lang="tr-TR" sz="2400" kern="1200" dirty="0" smtClean="0"/>
            <a:t> </a:t>
          </a:r>
          <a:br>
            <a:rPr lang="tr-TR" sz="2400" kern="1200" dirty="0" smtClean="0"/>
          </a:br>
          <a:endParaRPr lang="tr-TR" sz="2400" kern="1200" dirty="0"/>
        </a:p>
      </dsp:txBody>
      <dsp:txXfrm>
        <a:off x="52417" y="4196039"/>
        <a:ext cx="8573338" cy="890679"/>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61C5E-3DA3-4044-A1B5-64834883AECF}">
      <dsp:nvSpPr>
        <dsp:cNvPr id="0" name=""/>
        <dsp:cNvSpPr/>
      </dsp:nvSpPr>
      <dsp:spPr>
        <a:xfrm>
          <a:off x="0" y="0"/>
          <a:ext cx="10515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4E139-614B-447B-99EC-6B43ED30E7ED}">
      <dsp:nvSpPr>
        <dsp:cNvPr id="0" name=""/>
        <dsp:cNvSpPr/>
      </dsp:nvSpPr>
      <dsp:spPr>
        <a:xfrm>
          <a:off x="0" y="0"/>
          <a:ext cx="10515600" cy="4351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just" defTabSz="1600200" rtl="0">
            <a:lnSpc>
              <a:spcPct val="90000"/>
            </a:lnSpc>
            <a:spcBef>
              <a:spcPct val="0"/>
            </a:spcBef>
            <a:spcAft>
              <a:spcPct val="35000"/>
            </a:spcAft>
          </a:pPr>
          <a:r>
            <a:rPr lang="tr-TR" sz="3600" kern="1200" dirty="0" smtClean="0"/>
            <a:t>İlgili olduğu malî yılın sonundan başlayarak beş yıl içinde alacaklıları tarafından geçerli bir mazerete dayanmaksızın, yazılı talep edilmediğinden veya belgeleri verilmediğinden dolayı ödenemeyen borçlar zamanaşımına uğrayarak kamu idareleri lehine düşer.</a:t>
          </a:r>
          <a:endParaRPr lang="tr-TR" sz="3600" kern="1200" dirty="0"/>
        </a:p>
      </dsp:txBody>
      <dsp:txXfrm>
        <a:off x="0" y="0"/>
        <a:ext cx="10515600" cy="435133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92CDB-747F-4ACB-8201-DEE2226AD3EE}">
      <dsp:nvSpPr>
        <dsp:cNvPr id="0" name=""/>
        <dsp:cNvSpPr/>
      </dsp:nvSpPr>
      <dsp:spPr>
        <a:xfrm>
          <a:off x="0" y="0"/>
          <a:ext cx="1081722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695932-354A-4202-A3A3-39782DC1C1D0}">
      <dsp:nvSpPr>
        <dsp:cNvPr id="0" name=""/>
        <dsp:cNvSpPr/>
      </dsp:nvSpPr>
      <dsp:spPr>
        <a:xfrm>
          <a:off x="0" y="0"/>
          <a:ext cx="10817221" cy="117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smtClean="0"/>
            <a:t>Genel bütçe kapsamındaki kamu idarelerinde, bir taahhüde ve harcama talimatına dayanmayan giderlere ilişkin olup,</a:t>
          </a:r>
          <a:endParaRPr lang="tr-TR" sz="2400" kern="1200"/>
        </a:p>
      </dsp:txBody>
      <dsp:txXfrm>
        <a:off x="0" y="0"/>
        <a:ext cx="10817221" cy="1176727"/>
      </dsp:txXfrm>
    </dsp:sp>
    <dsp:sp modelId="{DA47B282-9738-4D3D-925A-6CECB05AAB19}">
      <dsp:nvSpPr>
        <dsp:cNvPr id="0" name=""/>
        <dsp:cNvSpPr/>
      </dsp:nvSpPr>
      <dsp:spPr>
        <a:xfrm>
          <a:off x="0" y="1176727"/>
          <a:ext cx="1081722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99CB81-C582-4137-9622-D252921F0F81}">
      <dsp:nvSpPr>
        <dsp:cNvPr id="0" name=""/>
        <dsp:cNvSpPr/>
      </dsp:nvSpPr>
      <dsp:spPr>
        <a:xfrm>
          <a:off x="0" y="1176727"/>
          <a:ext cx="10817221" cy="117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Maliye Bakanlığınca belirlenecek ekonomik kodlardan yapılan ve bütçede ödeneği öngörülmüş olmakla birlikte, oluştuğu yer ve zamanda ödeneği bulunmayan giderler; </a:t>
          </a:r>
          <a:endParaRPr lang="tr-TR" sz="2400" kern="1200" dirty="0"/>
        </a:p>
      </dsp:txBody>
      <dsp:txXfrm>
        <a:off x="0" y="1176727"/>
        <a:ext cx="10817221" cy="1176727"/>
      </dsp:txXfrm>
    </dsp:sp>
    <dsp:sp modelId="{F55AF97A-961E-4999-887C-03027D22B38D}">
      <dsp:nvSpPr>
        <dsp:cNvPr id="0" name=""/>
        <dsp:cNvSpPr/>
      </dsp:nvSpPr>
      <dsp:spPr>
        <a:xfrm>
          <a:off x="0" y="2353455"/>
          <a:ext cx="1081722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A684D-8DA9-4676-B6D3-3AE2F1A24748}">
      <dsp:nvSpPr>
        <dsp:cNvPr id="0" name=""/>
        <dsp:cNvSpPr/>
      </dsp:nvSpPr>
      <dsp:spPr>
        <a:xfrm>
          <a:off x="0" y="2353455"/>
          <a:ext cx="10817221" cy="117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smtClean="0"/>
            <a:t>dayanağını oluşturan harcama belgeleri de eklenmek suretiyle usûlüne göre gerçekleştirilerek ilgili hesaplara alınır ve ödeneğinin gelmesini müteakip ödenir. </a:t>
          </a:r>
          <a:endParaRPr lang="tr-TR" sz="2400" kern="1200"/>
        </a:p>
      </dsp:txBody>
      <dsp:txXfrm>
        <a:off x="0" y="2353455"/>
        <a:ext cx="10817221" cy="1176727"/>
      </dsp:txXfrm>
    </dsp:sp>
    <dsp:sp modelId="{37801922-EBF7-47AF-966D-7A06D24A9EC1}">
      <dsp:nvSpPr>
        <dsp:cNvPr id="0" name=""/>
        <dsp:cNvSpPr/>
      </dsp:nvSpPr>
      <dsp:spPr>
        <a:xfrm>
          <a:off x="0" y="3530183"/>
          <a:ext cx="10817221"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0E32E3-9F60-4873-A649-891A04D36507}">
      <dsp:nvSpPr>
        <dsp:cNvPr id="0" name=""/>
        <dsp:cNvSpPr/>
      </dsp:nvSpPr>
      <dsp:spPr>
        <a:xfrm>
          <a:off x="0" y="3530183"/>
          <a:ext cx="10817221" cy="117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tr-TR" sz="2400" kern="1200" dirty="0" smtClean="0"/>
            <a:t>Bu tutarlara ilişkin ödenek gönderme belgeleri, en geç malî yılın sonuna kadar muhasebe birimine gönderilerek muhasebeleştirme işlemleri tamamlanır.</a:t>
          </a:r>
          <a:endParaRPr lang="tr-TR" sz="2400" kern="1200" dirty="0"/>
        </a:p>
      </dsp:txBody>
      <dsp:txXfrm>
        <a:off x="0" y="3530183"/>
        <a:ext cx="10817221" cy="117672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9F5C7-BBC3-445C-9534-49C4BC6E3848}">
      <dsp:nvSpPr>
        <dsp:cNvPr id="0" name=""/>
        <dsp:cNvSpPr/>
      </dsp:nvSpPr>
      <dsp:spPr>
        <a:xfrm>
          <a:off x="0" y="211"/>
          <a:ext cx="10515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65625-5B5D-42E8-A8AB-EAA3A6653A3C}">
      <dsp:nvSpPr>
        <dsp:cNvPr id="0" name=""/>
        <dsp:cNvSpPr/>
      </dsp:nvSpPr>
      <dsp:spPr>
        <a:xfrm>
          <a:off x="0" y="211"/>
          <a:ext cx="10515600" cy="1703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tr-TR" sz="2800" kern="1200" dirty="0" smtClean="0"/>
            <a:t>Muhasebe sistemi; karar, kontrol ve hesap verme süreçlerinin etkili çalışmasını sağlayacak ve malî raporların düzenlenmesi ile kesin hesabın çıkarılmasına temel olacak şekilde kurulur ve yürütülür.</a:t>
          </a:r>
          <a:endParaRPr lang="tr-TR" sz="2800" kern="1200" dirty="0"/>
        </a:p>
      </dsp:txBody>
      <dsp:txXfrm>
        <a:off x="0" y="211"/>
        <a:ext cx="10515600" cy="1703567"/>
      </dsp:txXfrm>
    </dsp:sp>
    <dsp:sp modelId="{A6856DAC-1094-4F90-A72F-642F5888FAF4}">
      <dsp:nvSpPr>
        <dsp:cNvPr id="0" name=""/>
        <dsp:cNvSpPr/>
      </dsp:nvSpPr>
      <dsp:spPr>
        <a:xfrm>
          <a:off x="0" y="1703778"/>
          <a:ext cx="10515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33380B-677D-40D2-B4E9-B3ABE1C5E910}">
      <dsp:nvSpPr>
        <dsp:cNvPr id="0" name=""/>
        <dsp:cNvSpPr/>
      </dsp:nvSpPr>
      <dsp:spPr>
        <a:xfrm>
          <a:off x="0" y="1703778"/>
          <a:ext cx="10515600" cy="2647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tr-TR" sz="2800" kern="1200" dirty="0" smtClean="0"/>
            <a:t>Kamu hesapları, kamu idarelerinin gelir, gider ve varlıkları ile malî sonuç doğuran ve öz kaynağın artmasına veya azalmasına neden olan her türlü işlemlerle garantilerin ve yükümlülüklerin belirlenmiş bir düzen içinde hesaplara kaydedilerek, yönetim ve denetim yetkilileriyle kamuoyuna gerekli bilgilerin sağlanması amacıyla tutulur.</a:t>
          </a:r>
          <a:endParaRPr lang="tr-TR" sz="2800" kern="1200" dirty="0"/>
        </a:p>
      </dsp:txBody>
      <dsp:txXfrm>
        <a:off x="0" y="1703778"/>
        <a:ext cx="10515600" cy="264734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D3FCC-2703-4106-84E0-D9DD17CF2479}">
      <dsp:nvSpPr>
        <dsp:cNvPr id="0" name=""/>
        <dsp:cNvSpPr/>
      </dsp:nvSpPr>
      <dsp:spPr>
        <a:xfrm>
          <a:off x="0" y="0"/>
          <a:ext cx="10515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787B92-CE4B-4E8C-8F4D-7208DC7DCB28}">
      <dsp:nvSpPr>
        <dsp:cNvPr id="0" name=""/>
        <dsp:cNvSpPr/>
      </dsp:nvSpPr>
      <dsp:spPr>
        <a:xfrm>
          <a:off x="0" y="0"/>
          <a:ext cx="10515600" cy="217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just" defTabSz="1555750" rtl="0">
            <a:lnSpc>
              <a:spcPct val="90000"/>
            </a:lnSpc>
            <a:spcBef>
              <a:spcPct val="0"/>
            </a:spcBef>
            <a:spcAft>
              <a:spcPct val="35000"/>
            </a:spcAft>
          </a:pPr>
          <a:r>
            <a:rPr lang="tr-TR" sz="3500" kern="1200" dirty="0" smtClean="0"/>
            <a:t>Bir ekonomik değer yaratıldığında, başka bir şekle dönüştürüldüğünde, mübadeleye konu edildiğinde, el değiştirdiğinde veya yok olduğunda muhasebeleştirilir. </a:t>
          </a:r>
          <a:endParaRPr lang="tr-TR" sz="3500" kern="1200" dirty="0"/>
        </a:p>
      </dsp:txBody>
      <dsp:txXfrm>
        <a:off x="0" y="0"/>
        <a:ext cx="10515600" cy="2175668"/>
      </dsp:txXfrm>
    </dsp:sp>
    <dsp:sp modelId="{FFD820EB-5336-4700-A89E-26E5F17B358C}">
      <dsp:nvSpPr>
        <dsp:cNvPr id="0" name=""/>
        <dsp:cNvSpPr/>
      </dsp:nvSpPr>
      <dsp:spPr>
        <a:xfrm>
          <a:off x="0" y="2175668"/>
          <a:ext cx="10515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206D6-1B24-4D98-8914-A47243A92194}">
      <dsp:nvSpPr>
        <dsp:cNvPr id="0" name=""/>
        <dsp:cNvSpPr/>
      </dsp:nvSpPr>
      <dsp:spPr>
        <a:xfrm>
          <a:off x="0" y="2175668"/>
          <a:ext cx="10515600" cy="217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tr-TR" sz="3500" kern="1200" dirty="0" smtClean="0"/>
            <a:t>Bütün malî işlemlerin muhasebeleştirilmesi ve her muhasebe kaydının belgeye dayanması şarttır.</a:t>
          </a:r>
          <a:endParaRPr lang="tr-TR" sz="3500" kern="1200" dirty="0"/>
        </a:p>
      </dsp:txBody>
      <dsp:txXfrm>
        <a:off x="0" y="2175668"/>
        <a:ext cx="10515600" cy="217566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B0B42-7C39-43C1-A750-4799472AE3ED}">
      <dsp:nvSpPr>
        <dsp:cNvPr id="0" name=""/>
        <dsp:cNvSpPr/>
      </dsp:nvSpPr>
      <dsp:spPr>
        <a:xfrm>
          <a:off x="3092676" y="2376039"/>
          <a:ext cx="3923308" cy="2224742"/>
        </a:xfrm>
        <a:prstGeom prst="ellipse">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tr-TR" sz="2000" kern="1200" dirty="0" smtClean="0"/>
            <a:t>Kamu gelir ve giderleri tahakkuk ettirildikleri malî yılın hesaplarında gösterilir.</a:t>
          </a:r>
          <a:endParaRPr lang="tr-TR" sz="2000" kern="1200" dirty="0"/>
        </a:p>
      </dsp:txBody>
      <dsp:txXfrm>
        <a:off x="3667231" y="2701845"/>
        <a:ext cx="2774198" cy="1573130"/>
      </dsp:txXfrm>
    </dsp:sp>
    <dsp:sp modelId="{00352B45-F545-4630-A2B0-C1B0CA363BDF}">
      <dsp:nvSpPr>
        <dsp:cNvPr id="0" name=""/>
        <dsp:cNvSpPr/>
      </dsp:nvSpPr>
      <dsp:spPr>
        <a:xfrm rot="12466538">
          <a:off x="1512452" y="1877120"/>
          <a:ext cx="2117521" cy="606881"/>
        </a:xfrm>
        <a:prstGeom prst="lef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26CF4D2D-AAAE-45F1-BBDF-FA4A1512FE9C}">
      <dsp:nvSpPr>
        <dsp:cNvPr id="0" name=""/>
        <dsp:cNvSpPr/>
      </dsp:nvSpPr>
      <dsp:spPr>
        <a:xfrm>
          <a:off x="0" y="713017"/>
          <a:ext cx="3268886" cy="1948300"/>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tr-TR" sz="2400" kern="1200" dirty="0" smtClean="0"/>
            <a:t>Tahakkuk ettirilecek giderler Devlet muhasebesi kayıtlarında ekonomik</a:t>
          </a:r>
          <a:endParaRPr lang="tr-TR" sz="2400" kern="1200" dirty="0"/>
        </a:p>
      </dsp:txBody>
      <dsp:txXfrm>
        <a:off x="57064" y="770081"/>
        <a:ext cx="3154758" cy="1834172"/>
      </dsp:txXfrm>
    </dsp:sp>
    <dsp:sp modelId="{91B36524-173F-497E-A408-3FBCA4FABBC5}">
      <dsp:nvSpPr>
        <dsp:cNvPr id="0" name=""/>
        <dsp:cNvSpPr/>
      </dsp:nvSpPr>
      <dsp:spPr>
        <a:xfrm rot="16279638">
          <a:off x="4428783" y="1326458"/>
          <a:ext cx="1337218" cy="606881"/>
        </a:xfrm>
        <a:prstGeom prst="lef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A464C6A-D77D-4743-B6AB-F6CE53AEA6BC}">
      <dsp:nvSpPr>
        <dsp:cNvPr id="0" name=""/>
        <dsp:cNvSpPr/>
      </dsp:nvSpPr>
      <dsp:spPr>
        <a:xfrm>
          <a:off x="3651519" y="5906"/>
          <a:ext cx="2922721" cy="1911126"/>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tr-TR" sz="2400" kern="1200" dirty="0" smtClean="0"/>
            <a:t>sınıflandırmanın dördüncü düzeyini de kapsayacak şekilde gösterilir.</a:t>
          </a:r>
          <a:endParaRPr lang="tr-TR" sz="2400" kern="1200" dirty="0"/>
        </a:p>
      </dsp:txBody>
      <dsp:txXfrm>
        <a:off x="3707494" y="61881"/>
        <a:ext cx="2810771" cy="1799176"/>
      </dsp:txXfrm>
    </dsp:sp>
    <dsp:sp modelId="{616F7570-4ABC-4DA8-8603-944A43C0E9E5}">
      <dsp:nvSpPr>
        <dsp:cNvPr id="0" name=""/>
        <dsp:cNvSpPr/>
      </dsp:nvSpPr>
      <dsp:spPr>
        <a:xfrm rot="19934712">
          <a:off x="6491031" y="1924271"/>
          <a:ext cx="2335323" cy="606881"/>
        </a:xfrm>
        <a:prstGeom prst="lef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B718DB2B-A145-4D62-8F2C-A61900ABAB28}">
      <dsp:nvSpPr>
        <dsp:cNvPr id="0" name=""/>
        <dsp:cNvSpPr/>
      </dsp:nvSpPr>
      <dsp:spPr>
        <a:xfrm>
          <a:off x="6842692" y="663634"/>
          <a:ext cx="3672907" cy="1834562"/>
        </a:xfrm>
        <a:prstGeom prst="roundRect">
          <a:avLst>
            <a:gd name="adj" fmla="val 10000"/>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0">
            <a:lnSpc>
              <a:spcPct val="90000"/>
            </a:lnSpc>
            <a:spcBef>
              <a:spcPct val="0"/>
            </a:spcBef>
            <a:spcAft>
              <a:spcPct val="35000"/>
            </a:spcAft>
          </a:pPr>
          <a:r>
            <a:rPr lang="tr-TR" sz="2400" kern="1200" dirty="0" smtClean="0"/>
            <a:t>Bütçe gelirleri tahsil edildiği, bütçe giderleri ise ödendiği yılda muhasebeleştirilir.</a:t>
          </a:r>
          <a:endParaRPr lang="tr-TR" sz="2400" kern="1200" dirty="0"/>
        </a:p>
      </dsp:txBody>
      <dsp:txXfrm>
        <a:off x="6896424" y="717366"/>
        <a:ext cx="3565443" cy="172709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5E62D-A82A-4BA0-B0BE-8C32AA8013F3}">
      <dsp:nvSpPr>
        <dsp:cNvPr id="0" name=""/>
        <dsp:cNvSpPr/>
      </dsp:nvSpPr>
      <dsp:spPr>
        <a:xfrm>
          <a:off x="0" y="0"/>
          <a:ext cx="1070390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9A3ED-3791-4269-A513-DFD56903F55B}">
      <dsp:nvSpPr>
        <dsp:cNvPr id="0" name=""/>
        <dsp:cNvSpPr/>
      </dsp:nvSpPr>
      <dsp:spPr>
        <a:xfrm>
          <a:off x="0" y="0"/>
          <a:ext cx="10703904" cy="216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just" defTabSz="1377950" rtl="0">
            <a:lnSpc>
              <a:spcPct val="90000"/>
            </a:lnSpc>
            <a:spcBef>
              <a:spcPct val="0"/>
            </a:spcBef>
            <a:spcAft>
              <a:spcPct val="35000"/>
            </a:spcAft>
          </a:pPr>
          <a:r>
            <a:rPr lang="tr-TR" sz="3100" kern="1200" dirty="0" smtClean="0"/>
            <a:t>Kamu hesapları malî yıl esasına göre tutulur. Malî yılın bitimine kadar fiilen yapılmış olan ödemelerden mahsup edilememiş olanların, ödenekleri saklı tutulmak suretiyle, mahsup işlemleri malî yılın bitimini izleyen bir ay içinde</a:t>
          </a:r>
          <a:endParaRPr lang="tr-TR" sz="3100" kern="1200" dirty="0"/>
        </a:p>
      </dsp:txBody>
      <dsp:txXfrm>
        <a:off x="0" y="0"/>
        <a:ext cx="10703904" cy="2162789"/>
      </dsp:txXfrm>
    </dsp:sp>
    <dsp:sp modelId="{992A98F5-D69C-4D47-B39C-5E47D5EA65E2}">
      <dsp:nvSpPr>
        <dsp:cNvPr id="0" name=""/>
        <dsp:cNvSpPr/>
      </dsp:nvSpPr>
      <dsp:spPr>
        <a:xfrm>
          <a:off x="0" y="2162789"/>
          <a:ext cx="1070390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2F480-6814-427D-B968-6C9B479D9005}">
      <dsp:nvSpPr>
        <dsp:cNvPr id="0" name=""/>
        <dsp:cNvSpPr/>
      </dsp:nvSpPr>
      <dsp:spPr>
        <a:xfrm>
          <a:off x="0" y="2162789"/>
          <a:ext cx="10703904" cy="2162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just" defTabSz="1377950" rtl="0">
            <a:lnSpc>
              <a:spcPct val="90000"/>
            </a:lnSpc>
            <a:spcBef>
              <a:spcPct val="0"/>
            </a:spcBef>
            <a:spcAft>
              <a:spcPct val="35000"/>
            </a:spcAft>
          </a:pPr>
          <a:r>
            <a:rPr lang="tr-TR" sz="3100" kern="1200" dirty="0" smtClean="0"/>
            <a:t>yapılabilir. Zorunlu hallerde bu süre, Maliye Bakanlığı tarafından bütçe giderleri için bir ay, diğer işlemlerde iki ayı geçmemek üzere uzatılabilir.</a:t>
          </a:r>
          <a:endParaRPr lang="tr-TR" sz="3100" kern="1200" dirty="0"/>
        </a:p>
      </dsp:txBody>
      <dsp:txXfrm>
        <a:off x="0" y="2162789"/>
        <a:ext cx="10703904" cy="216278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CDF36-F13A-4DC8-9C2F-0C5E56F8728C}">
      <dsp:nvSpPr>
        <dsp:cNvPr id="0" name=""/>
        <dsp:cNvSpPr/>
      </dsp:nvSpPr>
      <dsp:spPr>
        <a:xfrm>
          <a:off x="0" y="0"/>
          <a:ext cx="72781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5837D3-5627-4781-A276-6CBFFB15F246}">
      <dsp:nvSpPr>
        <dsp:cNvPr id="0" name=""/>
        <dsp:cNvSpPr/>
      </dsp:nvSpPr>
      <dsp:spPr>
        <a:xfrm>
          <a:off x="0" y="0"/>
          <a:ext cx="7278124" cy="224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tr-TR" sz="3000" kern="1200" smtClean="0"/>
            <a:t>Harcama yetkilisi ile muhasebe yetkilisi görevi aynı kişide birleşemez. Malî hizmetler biriminde ön malî kontrol görevini yürütenler malî işlem sürecinde görev alamazlar. </a:t>
          </a:r>
          <a:endParaRPr lang="tr-TR" sz="3000" kern="1200" dirty="0" smtClean="0"/>
        </a:p>
      </dsp:txBody>
      <dsp:txXfrm>
        <a:off x="0" y="0"/>
        <a:ext cx="7278124" cy="2244407"/>
      </dsp:txXfrm>
    </dsp:sp>
    <dsp:sp modelId="{215D56E9-0E1B-48A7-86F8-4F875E7390AB}">
      <dsp:nvSpPr>
        <dsp:cNvPr id="0" name=""/>
        <dsp:cNvSpPr/>
      </dsp:nvSpPr>
      <dsp:spPr>
        <a:xfrm>
          <a:off x="0" y="2244407"/>
          <a:ext cx="7278124"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CAA1AE-E70C-46E1-B4FD-0C6741447917}">
      <dsp:nvSpPr>
        <dsp:cNvPr id="0" name=""/>
        <dsp:cNvSpPr/>
      </dsp:nvSpPr>
      <dsp:spPr>
        <a:xfrm>
          <a:off x="0" y="2244407"/>
          <a:ext cx="7278124" cy="224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tr-TR" sz="3000" kern="1200" dirty="0" smtClean="0"/>
            <a:t>İdarelerin malî hizmetler birimlerinde malî hizmetler uzman yardımcısı ve malî hizmetler uzmanı </a:t>
          </a:r>
          <a:r>
            <a:rPr lang="tr-TR" sz="3000" kern="1200" dirty="0" smtClean="0"/>
            <a:t>çalıştırılabilir.</a:t>
          </a:r>
          <a:endParaRPr lang="tr-TR" sz="3000" kern="1200" dirty="0"/>
        </a:p>
      </dsp:txBody>
      <dsp:txXfrm>
        <a:off x="0" y="2244407"/>
        <a:ext cx="7278124" cy="2244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F1894-66B8-4591-A814-F5E0EF8EB573}">
      <dsp:nvSpPr>
        <dsp:cNvPr id="0" name=""/>
        <dsp:cNvSpPr/>
      </dsp:nvSpPr>
      <dsp:spPr>
        <a:xfrm>
          <a:off x="0" y="0"/>
          <a:ext cx="7300024" cy="846142"/>
        </a:xfrm>
        <a:prstGeom prst="roundRect">
          <a:avLst>
            <a:gd name="adj" fmla="val 10000"/>
          </a:avLst>
        </a:prstGeom>
        <a:solidFill>
          <a:schemeClr val="accent1">
            <a:lumMod val="20000"/>
            <a:lumOff val="8000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b="1" kern="1200" dirty="0" smtClean="0">
              <a:solidFill>
                <a:srgbClr val="002060"/>
              </a:solidFill>
            </a:rPr>
            <a:t>Kamu hizmetlerinin istenilen düzeyde ve kalitede sunulabilmesi için;</a:t>
          </a:r>
          <a:endParaRPr lang="tr-TR" sz="2300" b="1" kern="1200" dirty="0">
            <a:solidFill>
              <a:srgbClr val="002060"/>
            </a:solidFill>
          </a:endParaRPr>
        </a:p>
      </dsp:txBody>
      <dsp:txXfrm>
        <a:off x="24783" y="24783"/>
        <a:ext cx="6287971" cy="796576"/>
      </dsp:txXfrm>
    </dsp:sp>
    <dsp:sp modelId="{5105B365-8123-4302-9669-0A743E48BFB5}">
      <dsp:nvSpPr>
        <dsp:cNvPr id="0" name=""/>
        <dsp:cNvSpPr/>
      </dsp:nvSpPr>
      <dsp:spPr>
        <a:xfrm>
          <a:off x="545131" y="963661"/>
          <a:ext cx="7300024" cy="846142"/>
        </a:xfrm>
        <a:prstGeom prst="roundRect">
          <a:avLst>
            <a:gd name="adj" fmla="val 10000"/>
          </a:avLst>
        </a:prstGeom>
        <a:solidFill>
          <a:schemeClr val="accent1">
            <a:lumMod val="40000"/>
            <a:lumOff val="6000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b="1" kern="1200" dirty="0" smtClean="0">
              <a:solidFill>
                <a:srgbClr val="002060"/>
              </a:solidFill>
            </a:rPr>
            <a:t>Bütçeleri ile program ve proje bazında kaynak tahsislerini; </a:t>
          </a:r>
          <a:endParaRPr lang="tr-TR" sz="2300" b="1" kern="1200" dirty="0">
            <a:solidFill>
              <a:srgbClr val="002060"/>
            </a:solidFill>
          </a:endParaRPr>
        </a:p>
      </dsp:txBody>
      <dsp:txXfrm>
        <a:off x="569914" y="988444"/>
        <a:ext cx="6155334" cy="796576"/>
      </dsp:txXfrm>
    </dsp:sp>
    <dsp:sp modelId="{8361D293-37CF-4C86-90C9-F8F6AC923F37}">
      <dsp:nvSpPr>
        <dsp:cNvPr id="0" name=""/>
        <dsp:cNvSpPr/>
      </dsp:nvSpPr>
      <dsp:spPr>
        <a:xfrm>
          <a:off x="1090263" y="1927323"/>
          <a:ext cx="7300024" cy="846142"/>
        </a:xfrm>
        <a:prstGeom prst="roundRect">
          <a:avLst>
            <a:gd name="adj" fmla="val 10000"/>
          </a:avLst>
        </a:prstGeom>
        <a:solidFill>
          <a:schemeClr val="accent1">
            <a:lumMod val="60000"/>
            <a:lumOff val="4000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b="1" kern="1200" dirty="0" smtClean="0">
              <a:solidFill>
                <a:srgbClr val="002060"/>
              </a:solidFill>
            </a:rPr>
            <a:t>Stratejik planlarına, </a:t>
          </a:r>
          <a:endParaRPr lang="tr-TR" sz="2300" b="1" kern="1200" dirty="0">
            <a:solidFill>
              <a:srgbClr val="002060"/>
            </a:solidFill>
          </a:endParaRPr>
        </a:p>
      </dsp:txBody>
      <dsp:txXfrm>
        <a:off x="1115046" y="1952106"/>
        <a:ext cx="6155334" cy="796576"/>
      </dsp:txXfrm>
    </dsp:sp>
    <dsp:sp modelId="{6A255DD3-714F-4071-96F9-21577B21DDDF}">
      <dsp:nvSpPr>
        <dsp:cNvPr id="0" name=""/>
        <dsp:cNvSpPr/>
      </dsp:nvSpPr>
      <dsp:spPr>
        <a:xfrm>
          <a:off x="1725550" y="2878106"/>
          <a:ext cx="7300024" cy="846142"/>
        </a:xfrm>
        <a:prstGeom prst="roundRect">
          <a:avLst>
            <a:gd name="adj" fmla="val 10000"/>
          </a:avLst>
        </a:prstGeom>
        <a:solidFill>
          <a:schemeClr val="accent1">
            <a:hueOff val="0"/>
            <a:satOff val="0"/>
            <a:lumOff val="0"/>
            <a:alphaOff val="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b="1" kern="1200" dirty="0" smtClean="0">
              <a:solidFill>
                <a:srgbClr val="002060"/>
              </a:solidFill>
            </a:rPr>
            <a:t>Yıllık amaç ve hedefleri ile</a:t>
          </a:r>
          <a:endParaRPr lang="tr-TR" sz="2300" b="1" kern="1200" dirty="0">
            <a:solidFill>
              <a:srgbClr val="002060"/>
            </a:solidFill>
          </a:endParaRPr>
        </a:p>
      </dsp:txBody>
      <dsp:txXfrm>
        <a:off x="1750333" y="2902889"/>
        <a:ext cx="6155334" cy="796576"/>
      </dsp:txXfrm>
    </dsp:sp>
    <dsp:sp modelId="{D2128407-4204-4DBA-B083-11A8533EC8D2}">
      <dsp:nvSpPr>
        <dsp:cNvPr id="0" name=""/>
        <dsp:cNvSpPr/>
      </dsp:nvSpPr>
      <dsp:spPr>
        <a:xfrm>
          <a:off x="2180526" y="3854646"/>
          <a:ext cx="7300024" cy="846142"/>
        </a:xfrm>
        <a:prstGeom prst="roundRect">
          <a:avLst>
            <a:gd name="adj" fmla="val 10000"/>
          </a:avLst>
        </a:prstGeom>
        <a:solidFill>
          <a:schemeClr val="accent1">
            <a:lumMod val="7500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b="1" kern="1200" dirty="0" smtClean="0">
              <a:solidFill>
                <a:srgbClr val="002060"/>
              </a:solidFill>
            </a:rPr>
            <a:t>Performans göstergelerine dayandırmak zorundadırlar.</a:t>
          </a:r>
          <a:endParaRPr lang="tr-TR" sz="2300" b="1" kern="1200" dirty="0">
            <a:solidFill>
              <a:srgbClr val="002060"/>
            </a:solidFill>
          </a:endParaRPr>
        </a:p>
      </dsp:txBody>
      <dsp:txXfrm>
        <a:off x="2205309" y="3879429"/>
        <a:ext cx="6155334" cy="796576"/>
      </dsp:txXfrm>
    </dsp:sp>
    <dsp:sp modelId="{7038BBFC-98FB-4A07-AEF8-547C5DF698D9}">
      <dsp:nvSpPr>
        <dsp:cNvPr id="0" name=""/>
        <dsp:cNvSpPr/>
      </dsp:nvSpPr>
      <dsp:spPr>
        <a:xfrm>
          <a:off x="6750031" y="618153"/>
          <a:ext cx="549992" cy="54999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6873779" y="618153"/>
        <a:ext cx="302496" cy="413869"/>
      </dsp:txXfrm>
    </dsp:sp>
    <dsp:sp modelId="{AA448720-9ECF-48B7-939C-D9B3723A9293}">
      <dsp:nvSpPr>
        <dsp:cNvPr id="0" name=""/>
        <dsp:cNvSpPr/>
      </dsp:nvSpPr>
      <dsp:spPr>
        <a:xfrm>
          <a:off x="7295163" y="1581815"/>
          <a:ext cx="549992" cy="54999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7418911" y="1581815"/>
        <a:ext cx="302496" cy="413869"/>
      </dsp:txXfrm>
    </dsp:sp>
    <dsp:sp modelId="{BC835C2C-D51E-4799-9347-5EAA9B372B25}">
      <dsp:nvSpPr>
        <dsp:cNvPr id="0" name=""/>
        <dsp:cNvSpPr/>
      </dsp:nvSpPr>
      <dsp:spPr>
        <a:xfrm>
          <a:off x="7840295" y="2531374"/>
          <a:ext cx="549992" cy="54999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7964043" y="2531374"/>
        <a:ext cx="302496" cy="413869"/>
      </dsp:txXfrm>
    </dsp:sp>
    <dsp:sp modelId="{046D42FB-4539-4150-9AF0-3E989C854C69}">
      <dsp:nvSpPr>
        <dsp:cNvPr id="0" name=""/>
        <dsp:cNvSpPr/>
      </dsp:nvSpPr>
      <dsp:spPr>
        <a:xfrm>
          <a:off x="8385427" y="3504438"/>
          <a:ext cx="549992" cy="549992"/>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8509175" y="3504438"/>
        <a:ext cx="302496" cy="413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Mimari düzeni"/>
  <dgm:desc val="Aşağıdan yukarıya doğru oluşturulan hiyerarşik ilişkileri göstermek için kullanın. Bu düzen, mimari bileşenleri veya başka nesnelerin üzerinde yapılandırılan nesneleri göstermek için çok uygundur."/>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1C0F9-2444-42B3-A2CE-5AC38303C5C9}" type="datetimeFigureOut">
              <a:rPr lang="en-US" smtClean="0"/>
              <a:t>2/11/2015</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9C6D5-8F39-440F-832B-86A8FF41AA00}" type="slidenum">
              <a:rPr lang="en-US" smtClean="0"/>
              <a:t>‹#›</a:t>
            </a:fld>
            <a:endParaRPr lang="en-US"/>
          </a:p>
        </p:txBody>
      </p:sp>
    </p:spTree>
    <p:extLst>
      <p:ext uri="{BB962C8B-B14F-4D97-AF65-F5344CB8AC3E}">
        <p14:creationId xmlns:p14="http://schemas.microsoft.com/office/powerpoint/2010/main" val="209209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2</a:t>
            </a:fld>
            <a:endParaRPr lang="tr-TR"/>
          </a:p>
        </p:txBody>
      </p:sp>
    </p:spTree>
    <p:extLst>
      <p:ext uri="{BB962C8B-B14F-4D97-AF65-F5344CB8AC3E}">
        <p14:creationId xmlns:p14="http://schemas.microsoft.com/office/powerpoint/2010/main" val="365655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Merkezi Yönetim Bütçe Kanunu 5018 ‘in 15. maddesinde tanımlanmıştır.</a:t>
            </a:r>
            <a:endParaRPr lang="tr-TR" dirty="0"/>
          </a:p>
        </p:txBody>
      </p:sp>
      <p:sp>
        <p:nvSpPr>
          <p:cNvPr id="4" name="Altbilgi Yer Tutucusu 3"/>
          <p:cNvSpPr>
            <a:spLocks noGrp="1"/>
          </p:cNvSpPr>
          <p:nvPr>
            <p:ph type="ftr" sz="quarter" idx="10"/>
          </p:nvPr>
        </p:nvSpPr>
        <p:spPr/>
        <p:txBody>
          <a:bodyPr/>
          <a:lstStyle/>
          <a:p>
            <a:pPr>
              <a:defRPr/>
            </a:pPr>
            <a:endParaRPr lang="tr-TR" dirty="0"/>
          </a:p>
        </p:txBody>
      </p:sp>
      <p:sp>
        <p:nvSpPr>
          <p:cNvPr id="5" name="Slayt Numarası Yer Tutucusu 4"/>
          <p:cNvSpPr>
            <a:spLocks noGrp="1"/>
          </p:cNvSpPr>
          <p:nvPr>
            <p:ph type="sldNum" sz="quarter" idx="11"/>
          </p:nvPr>
        </p:nvSpPr>
        <p:spPr/>
        <p:txBody>
          <a:bodyPr/>
          <a:lstStyle/>
          <a:p>
            <a:pPr>
              <a:defRPr/>
            </a:pPr>
            <a:fld id="{51B8373A-4B36-4BB5-B715-561E48BBE86D}" type="slidenum">
              <a:rPr lang="tr-TR" smtClean="0"/>
              <a:pPr>
                <a:defRPr/>
              </a:pPr>
              <a:t>19</a:t>
            </a:fld>
            <a:endParaRPr lang="tr-TR" dirty="0"/>
          </a:p>
        </p:txBody>
      </p:sp>
      <p:sp>
        <p:nvSpPr>
          <p:cNvPr id="6" name="Üstbilgi Yer Tutucusu 5"/>
          <p:cNvSpPr>
            <a:spLocks noGrp="1"/>
          </p:cNvSpPr>
          <p:nvPr>
            <p:ph type="hdr" sz="quarter" idx="12"/>
          </p:nvPr>
        </p:nvSpPr>
        <p:spPr/>
        <p:txBody>
          <a:bodyPr/>
          <a:lstStyle/>
          <a:p>
            <a:pPr>
              <a:defRPr/>
            </a:pPr>
            <a:endParaRPr lang="tr-TR" dirty="0"/>
          </a:p>
        </p:txBody>
      </p:sp>
    </p:spTree>
    <p:extLst>
      <p:ext uri="{BB962C8B-B14F-4D97-AF65-F5344CB8AC3E}">
        <p14:creationId xmlns:p14="http://schemas.microsoft.com/office/powerpoint/2010/main" val="384671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5018-12. md.</a:t>
            </a:r>
            <a:endParaRPr lang="tr-TR" dirty="0"/>
          </a:p>
        </p:txBody>
      </p:sp>
      <p:sp>
        <p:nvSpPr>
          <p:cNvPr id="4" name="Altbilgi Yer Tutucusu 3"/>
          <p:cNvSpPr>
            <a:spLocks noGrp="1"/>
          </p:cNvSpPr>
          <p:nvPr>
            <p:ph type="ftr" sz="quarter" idx="10"/>
          </p:nvPr>
        </p:nvSpPr>
        <p:spPr/>
        <p:txBody>
          <a:bodyPr/>
          <a:lstStyle/>
          <a:p>
            <a:pPr>
              <a:defRPr/>
            </a:pPr>
            <a:endParaRPr lang="tr-TR" dirty="0"/>
          </a:p>
        </p:txBody>
      </p:sp>
      <p:sp>
        <p:nvSpPr>
          <p:cNvPr id="5" name="Slayt Numarası Yer Tutucusu 4"/>
          <p:cNvSpPr>
            <a:spLocks noGrp="1"/>
          </p:cNvSpPr>
          <p:nvPr>
            <p:ph type="sldNum" sz="quarter" idx="11"/>
          </p:nvPr>
        </p:nvSpPr>
        <p:spPr/>
        <p:txBody>
          <a:bodyPr/>
          <a:lstStyle/>
          <a:p>
            <a:pPr>
              <a:defRPr/>
            </a:pPr>
            <a:fld id="{51B8373A-4B36-4BB5-B715-561E48BBE86D}" type="slidenum">
              <a:rPr lang="tr-TR" smtClean="0"/>
              <a:pPr>
                <a:defRPr/>
              </a:pPr>
              <a:t>20</a:t>
            </a:fld>
            <a:endParaRPr lang="tr-TR" dirty="0"/>
          </a:p>
        </p:txBody>
      </p:sp>
      <p:sp>
        <p:nvSpPr>
          <p:cNvPr id="6" name="Üstbilgi Yer Tutucusu 5"/>
          <p:cNvSpPr>
            <a:spLocks noGrp="1"/>
          </p:cNvSpPr>
          <p:nvPr>
            <p:ph type="hdr" sz="quarter" idx="12"/>
          </p:nvPr>
        </p:nvSpPr>
        <p:spPr/>
        <p:txBody>
          <a:bodyPr/>
          <a:lstStyle/>
          <a:p>
            <a:pPr>
              <a:defRPr/>
            </a:pPr>
            <a:endParaRPr lang="tr-TR" dirty="0"/>
          </a:p>
        </p:txBody>
      </p:sp>
    </p:spTree>
    <p:extLst>
      <p:ext uri="{BB962C8B-B14F-4D97-AF65-F5344CB8AC3E}">
        <p14:creationId xmlns:p14="http://schemas.microsoft.com/office/powerpoint/2010/main" val="2047645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9"/>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7C06BB2-4517-4617-A7E0-048BC57FCF88}" type="slidenum">
              <a:rPr lang="tr-TR" altLang="tr-TR" smtClean="0">
                <a:solidFill>
                  <a:srgbClr val="000000"/>
                </a:solidFill>
                <a:latin typeface="Times New Roman" pitchFamily="18" charset="0"/>
                <a:cs typeface="Arial" charset="0"/>
              </a:rPr>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tr-TR" altLang="tr-TR" dirty="0" smtClean="0">
              <a:solidFill>
                <a:srgbClr val="000000"/>
              </a:solidFill>
              <a:latin typeface="Times New Roman" pitchFamily="18" charset="0"/>
              <a:cs typeface="Arial" charset="0"/>
            </a:endParaRPr>
          </a:p>
        </p:txBody>
      </p:sp>
      <p:sp>
        <p:nvSpPr>
          <p:cNvPr id="73731" name="Rectangle 1"/>
          <p:cNvSpPr>
            <a:spLocks noGrp="1" noRot="1" noChangeAspect="1" noChangeArrowheads="1" noTextEdit="1"/>
          </p:cNvSpPr>
          <p:nvPr>
            <p:ph type="sldImg"/>
          </p:nvPr>
        </p:nvSpPr>
        <p:spPr bwMode="auto">
          <a:xfrm>
            <a:off x="2700338" y="511175"/>
            <a:ext cx="4532312" cy="2551113"/>
          </a:xfrm>
          <a:solidFill>
            <a:srgbClr val="FFFFFF"/>
          </a:solidFill>
          <a:ln>
            <a:solidFill>
              <a:srgbClr val="000000"/>
            </a:solidFill>
            <a:miter lim="800000"/>
            <a:headEnd/>
            <a:tailEnd/>
          </a:ln>
        </p:spPr>
      </p:sp>
      <p:sp>
        <p:nvSpPr>
          <p:cNvPr id="73732" name="Rectangle 2"/>
          <p:cNvSpPr>
            <a:spLocks noGrp="1" noChangeArrowheads="1"/>
          </p:cNvSpPr>
          <p:nvPr>
            <p:ph type="body" idx="1"/>
          </p:nvPr>
        </p:nvSpPr>
        <p:spPr bwMode="auto">
          <a:xfrm>
            <a:off x="993936" y="3234174"/>
            <a:ext cx="7946869" cy="3063955"/>
          </a:xfrm>
          <a:noFill/>
        </p:spPr>
        <p:txBody>
          <a:bodyPr wrap="none" num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tr-TR" sz="1200" kern="1200" dirty="0" smtClean="0">
                <a:solidFill>
                  <a:schemeClr val="tx1"/>
                </a:solidFill>
                <a:effectLst/>
                <a:latin typeface="+mn-lt"/>
                <a:ea typeface="+mn-ea"/>
                <a:cs typeface="+mn-cs"/>
              </a:rPr>
              <a:t>Merkezî yönetim bütçesi, 5018’e ekli (I), (II) ve (III) sayılı cetvellerde yer alan kamu idarelerinin bütçelerinden oluşur.   </a:t>
            </a:r>
          </a:p>
          <a:p>
            <a:pPr eaLnBrk="1" hangingPunct="1">
              <a:spcBef>
                <a:spcPct val="0"/>
              </a:spcBef>
            </a:pPr>
            <a:endParaRPr lang="tr-TR" altLang="tr-TR" dirty="0" smtClean="0"/>
          </a:p>
        </p:txBody>
      </p:sp>
      <p:sp>
        <p:nvSpPr>
          <p:cNvPr id="2" name="Altbilgi Yer Tutucusu 1"/>
          <p:cNvSpPr>
            <a:spLocks noGrp="1"/>
          </p:cNvSpPr>
          <p:nvPr>
            <p:ph type="ftr" sz="quarter" idx="10"/>
          </p:nvPr>
        </p:nvSpPr>
        <p:spPr/>
        <p:txBody>
          <a:bodyPr/>
          <a:lstStyle/>
          <a:p>
            <a:pPr>
              <a:defRPr/>
            </a:pPr>
            <a:endParaRPr lang="tr-TR" dirty="0"/>
          </a:p>
        </p:txBody>
      </p:sp>
      <p:sp>
        <p:nvSpPr>
          <p:cNvPr id="3" name="Üstbilgi Yer Tutucusu 2"/>
          <p:cNvSpPr>
            <a:spLocks noGrp="1"/>
          </p:cNvSpPr>
          <p:nvPr>
            <p:ph type="hdr" sz="quarter" idx="11"/>
          </p:nvPr>
        </p:nvSpPr>
        <p:spPr/>
        <p:txBody>
          <a:bodyPr/>
          <a:lstStyle/>
          <a:p>
            <a:pPr>
              <a:defRPr/>
            </a:pPr>
            <a:endParaRPr lang="tr-TR" dirty="0"/>
          </a:p>
        </p:txBody>
      </p:sp>
    </p:spTree>
    <p:extLst>
      <p:ext uri="{BB962C8B-B14F-4D97-AF65-F5344CB8AC3E}">
        <p14:creationId xmlns:p14="http://schemas.microsoft.com/office/powerpoint/2010/main" val="318588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a) Türk Silahlı Kuvvetlerinin yapım, onarım, etüt ve proje işleri, araştırma-geliştirme projeleri, giyecek ve yiyecek</a:t>
            </a:r>
          </a:p>
          <a:p>
            <a:r>
              <a:rPr lang="tr-TR" sz="1200" b="0" i="0" u="none" strike="noStrike" kern="1200" baseline="0" dirty="0" smtClean="0">
                <a:solidFill>
                  <a:schemeClr val="tx1"/>
                </a:solidFill>
                <a:latin typeface="+mn-lt"/>
                <a:ea typeface="+mn-ea"/>
                <a:cs typeface="+mn-cs"/>
              </a:rPr>
              <a:t>alımları, makine-teçhizat, silah-mühimmat-teçhizat alımlarıyla bunların bakım, onarım ve imalat işleri.</a:t>
            </a:r>
          </a:p>
          <a:p>
            <a:r>
              <a:rPr lang="tr-TR" sz="1200" b="0" i="0" u="none" strike="noStrike" kern="1200" baseline="0" dirty="0" smtClean="0">
                <a:solidFill>
                  <a:schemeClr val="tx1"/>
                </a:solidFill>
                <a:latin typeface="+mn-lt"/>
                <a:ea typeface="+mn-ea"/>
                <a:cs typeface="+mn-cs"/>
              </a:rPr>
              <a:t>b) Yiyecek, yakacak, akaryakıt ve madeni yağ ihtiyaçları.</a:t>
            </a:r>
          </a:p>
          <a:p>
            <a:r>
              <a:rPr lang="tr-TR" sz="1200" b="0" i="0" u="none" strike="noStrike" kern="1200" baseline="0" dirty="0" smtClean="0">
                <a:solidFill>
                  <a:schemeClr val="tx1"/>
                </a:solidFill>
                <a:latin typeface="+mn-lt"/>
                <a:ea typeface="+mn-ea"/>
                <a:cs typeface="+mn-cs"/>
              </a:rPr>
              <a:t>c) Temini ve korunması güç olan ilaç, aşı, serum ve tıbbi sarf malzemeleri.</a:t>
            </a:r>
          </a:p>
          <a:p>
            <a:r>
              <a:rPr lang="tr-TR" sz="1200" b="0" i="0" u="none" strike="noStrike" kern="1200" baseline="0" dirty="0" smtClean="0">
                <a:solidFill>
                  <a:schemeClr val="tx1"/>
                </a:solidFill>
                <a:latin typeface="+mn-lt"/>
                <a:ea typeface="+mn-ea"/>
                <a:cs typeface="+mn-cs"/>
              </a:rPr>
              <a:t>d) Süreli yayın alımı, taşıma, koruma ve güvenlik, temizlik ve yemek hizmetleri.(1)</a:t>
            </a:r>
          </a:p>
          <a:p>
            <a:r>
              <a:rPr lang="tr-TR" sz="1200" b="0" i="0" u="none" strike="noStrike" kern="1200" baseline="0" dirty="0" smtClean="0">
                <a:solidFill>
                  <a:schemeClr val="tx1"/>
                </a:solidFill>
                <a:latin typeface="+mn-lt"/>
                <a:ea typeface="+mn-ea"/>
                <a:cs typeface="+mn-cs"/>
              </a:rPr>
              <a:t>e) </a:t>
            </a:r>
            <a:r>
              <a:rPr lang="tr-TR" sz="1200" b="1" i="0" u="none" strike="noStrike" kern="1200" baseline="0" dirty="0" smtClean="0">
                <a:solidFill>
                  <a:schemeClr val="tx1"/>
                </a:solidFill>
                <a:latin typeface="+mn-lt"/>
                <a:ea typeface="+mn-ea"/>
                <a:cs typeface="+mn-cs"/>
              </a:rPr>
              <a:t>(Değişik: 22/12/2005-5436/10 </a:t>
            </a:r>
            <a:r>
              <a:rPr lang="tr-TR" sz="1200" b="1" i="0" u="none" strike="noStrike" kern="1200" baseline="0" dirty="0" err="1" smtClean="0">
                <a:solidFill>
                  <a:schemeClr val="tx1"/>
                </a:solidFill>
                <a:latin typeface="+mn-lt"/>
                <a:ea typeface="+mn-ea"/>
                <a:cs typeface="+mn-cs"/>
              </a:rPr>
              <a:t>md.</a:t>
            </a:r>
            <a:r>
              <a:rPr lang="tr-TR" sz="1200" b="1"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Taşıtların malî sorumluluk sigortası ile yurt dışından tedariki yapılan silah,</a:t>
            </a:r>
          </a:p>
          <a:p>
            <a:r>
              <a:rPr lang="tr-TR" sz="1200" b="0" i="0" u="none" strike="noStrike" kern="1200" baseline="0" dirty="0" smtClean="0">
                <a:solidFill>
                  <a:schemeClr val="tx1"/>
                </a:solidFill>
                <a:latin typeface="+mn-lt"/>
                <a:ea typeface="+mn-ea"/>
                <a:cs typeface="+mn-cs"/>
              </a:rPr>
              <a:t>silah-teçhizat ve mühimmat sevkinin her türlü riske karşı sigortalanması amacıyla yaptırılan nakliyat sigortası.</a:t>
            </a:r>
          </a:p>
          <a:p>
            <a:r>
              <a:rPr lang="tr-TR" sz="1200" b="0" i="0" u="none" strike="noStrike" kern="1200" baseline="0" dirty="0" smtClean="0">
                <a:solidFill>
                  <a:schemeClr val="tx1"/>
                </a:solidFill>
                <a:latin typeface="+mn-lt"/>
                <a:ea typeface="+mn-ea"/>
                <a:cs typeface="+mn-cs"/>
              </a:rPr>
              <a:t>f) </a:t>
            </a:r>
            <a:r>
              <a:rPr lang="tr-TR" sz="1200" b="1" i="0" u="none" strike="noStrike" kern="1200" baseline="0" dirty="0" smtClean="0">
                <a:solidFill>
                  <a:schemeClr val="tx1"/>
                </a:solidFill>
                <a:latin typeface="+mn-lt"/>
                <a:ea typeface="+mn-ea"/>
                <a:cs typeface="+mn-cs"/>
              </a:rPr>
              <a:t>(Değişik: 22/12/2005-5436/10 </a:t>
            </a:r>
            <a:r>
              <a:rPr lang="tr-TR" sz="1200" b="1" i="0" u="none" strike="noStrike" kern="1200" baseline="0" dirty="0" err="1" smtClean="0">
                <a:solidFill>
                  <a:schemeClr val="tx1"/>
                </a:solidFill>
                <a:latin typeface="+mn-lt"/>
                <a:ea typeface="+mn-ea"/>
                <a:cs typeface="+mn-cs"/>
              </a:rPr>
              <a:t>md.</a:t>
            </a:r>
            <a:r>
              <a:rPr lang="tr-TR" sz="1200" b="1"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Makine-teçhizat, yol ve otoyol, bilgisayar ve haberleşme sistemlerinin bakım</a:t>
            </a:r>
          </a:p>
          <a:p>
            <a:r>
              <a:rPr lang="tr-TR" sz="1200" b="0" i="0" u="none" strike="noStrike" kern="1200" baseline="0" dirty="0" smtClean="0">
                <a:solidFill>
                  <a:schemeClr val="tx1"/>
                </a:solidFill>
                <a:latin typeface="+mn-lt"/>
                <a:ea typeface="+mn-ea"/>
                <a:cs typeface="+mn-cs"/>
              </a:rPr>
              <a:t>işleri; her türlü onarım işleri ile elektronik bilgi erişim hizmetleri.</a:t>
            </a:r>
          </a:p>
          <a:p>
            <a:r>
              <a:rPr lang="tr-TR" sz="1200" b="0" i="0" u="none" strike="noStrike" kern="1200" baseline="0" dirty="0" smtClean="0">
                <a:solidFill>
                  <a:schemeClr val="tx1"/>
                </a:solidFill>
                <a:latin typeface="+mn-lt"/>
                <a:ea typeface="+mn-ea"/>
                <a:cs typeface="+mn-cs"/>
              </a:rPr>
              <a:t>g) </a:t>
            </a:r>
            <a:r>
              <a:rPr lang="tr-TR" sz="1200" b="1" i="0" u="none" strike="noStrike" kern="1200" baseline="0" dirty="0" smtClean="0">
                <a:solidFill>
                  <a:schemeClr val="tx1"/>
                </a:solidFill>
                <a:latin typeface="+mn-lt"/>
                <a:ea typeface="+mn-ea"/>
                <a:cs typeface="+mn-cs"/>
              </a:rPr>
              <a:t>(Ek: 25/4/2007-5628/1 </a:t>
            </a:r>
            <a:r>
              <a:rPr lang="tr-TR" sz="1200" b="1" i="0" u="none" strike="noStrike" kern="1200" baseline="0" dirty="0" err="1" smtClean="0">
                <a:solidFill>
                  <a:schemeClr val="tx1"/>
                </a:solidFill>
                <a:latin typeface="+mn-lt"/>
                <a:ea typeface="+mn-ea"/>
                <a:cs typeface="+mn-cs"/>
              </a:rPr>
              <a:t>md.</a:t>
            </a:r>
            <a:r>
              <a:rPr lang="tr-TR" sz="1200" b="1"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Emniyet Genel Müdürlüğünün giyecek alımları ile silah, mühimmat ve teçhizat</a:t>
            </a:r>
          </a:p>
          <a:p>
            <a:r>
              <a:rPr lang="tr-TR" sz="1200" b="0" i="0" u="none" strike="noStrike" kern="1200" baseline="0" dirty="0" smtClean="0">
                <a:solidFill>
                  <a:schemeClr val="tx1"/>
                </a:solidFill>
                <a:latin typeface="+mn-lt"/>
                <a:ea typeface="+mn-ea"/>
                <a:cs typeface="+mn-cs"/>
              </a:rPr>
              <a:t>alımları.</a:t>
            </a:r>
          </a:p>
          <a:p>
            <a:r>
              <a:rPr lang="tr-TR" sz="1200" b="0" i="0" u="none" strike="noStrike" kern="1200" baseline="0" dirty="0" smtClean="0">
                <a:solidFill>
                  <a:schemeClr val="tx1"/>
                </a:solidFill>
                <a:latin typeface="+mn-lt"/>
                <a:ea typeface="+mn-ea"/>
                <a:cs typeface="+mn-cs"/>
              </a:rPr>
              <a:t>h) </a:t>
            </a:r>
            <a:r>
              <a:rPr lang="tr-TR" sz="1200" b="1" i="0" u="none" strike="noStrike" kern="1200" baseline="0" dirty="0" smtClean="0">
                <a:solidFill>
                  <a:schemeClr val="tx1"/>
                </a:solidFill>
                <a:latin typeface="+mn-lt"/>
                <a:ea typeface="+mn-ea"/>
                <a:cs typeface="+mn-cs"/>
              </a:rPr>
              <a:t>(Ek: 24/7/2008-5793/32 </a:t>
            </a:r>
            <a:r>
              <a:rPr lang="tr-TR" sz="1200" b="1" i="0" u="none" strike="noStrike" kern="1200" baseline="0" dirty="0" err="1" smtClean="0">
                <a:solidFill>
                  <a:schemeClr val="tx1"/>
                </a:solidFill>
                <a:latin typeface="+mn-lt"/>
                <a:ea typeface="+mn-ea"/>
                <a:cs typeface="+mn-cs"/>
              </a:rPr>
              <a:t>md.</a:t>
            </a:r>
            <a:r>
              <a:rPr lang="tr-TR" sz="1200" b="1"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Milli İstihbarat Teşkilatı Müsteşarlığının etüt ve proje işleri, araştırma-geliştirme</a:t>
            </a:r>
          </a:p>
          <a:p>
            <a:r>
              <a:rPr lang="tr-TR" sz="1200" b="0" i="0" u="none" strike="noStrike" kern="1200" baseline="0" dirty="0" smtClean="0">
                <a:solidFill>
                  <a:schemeClr val="tx1"/>
                </a:solidFill>
                <a:latin typeface="+mn-lt"/>
                <a:ea typeface="+mn-ea"/>
                <a:cs typeface="+mn-cs"/>
              </a:rPr>
              <a:t>projeleri, makine, silah-mühimmat, teçhizat ve sistem alımlarıyla bunların bakım, onarım ve imalat işleri.</a:t>
            </a:r>
          </a:p>
          <a:p>
            <a:r>
              <a:rPr lang="tr-TR" sz="1200" b="1" i="0" u="none" strike="noStrike" kern="1200" baseline="0" dirty="0" smtClean="0">
                <a:solidFill>
                  <a:schemeClr val="tx1"/>
                </a:solidFill>
                <a:latin typeface="+mn-lt"/>
                <a:ea typeface="+mn-ea"/>
                <a:cs typeface="+mn-cs"/>
              </a:rPr>
              <a:t>(Ek ikinci fıkra: 22/12/2005-5436/10 </a:t>
            </a:r>
            <a:r>
              <a:rPr lang="tr-TR" sz="1200" b="1" i="0" u="none" strike="noStrike" kern="1200" baseline="0" dirty="0" err="1" smtClean="0">
                <a:solidFill>
                  <a:schemeClr val="tx1"/>
                </a:solidFill>
                <a:latin typeface="+mn-lt"/>
                <a:ea typeface="+mn-ea"/>
                <a:cs typeface="+mn-cs"/>
              </a:rPr>
              <a:t>md.</a:t>
            </a:r>
            <a:r>
              <a:rPr lang="tr-TR" sz="1200" b="1"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Ancak (d) bendinde sayılan işler için bütçelerinde ödeneklerin yüzde</a:t>
            </a:r>
          </a:p>
          <a:p>
            <a:r>
              <a:rPr lang="tr-TR" sz="1200" b="0" i="0" u="none" strike="noStrike" kern="1200" baseline="0" dirty="0" smtClean="0">
                <a:solidFill>
                  <a:schemeClr val="tx1"/>
                </a:solidFill>
                <a:latin typeface="+mn-lt"/>
                <a:ea typeface="+mn-ea"/>
                <a:cs typeface="+mn-cs"/>
              </a:rPr>
              <a:t>ellisinin aşılmayacağı hükmü Millî Eğitim Bakanlığı için aranmaz.</a:t>
            </a:r>
            <a:endParaRPr lang="tr-TR" dirty="0"/>
          </a:p>
        </p:txBody>
      </p:sp>
      <p:sp>
        <p:nvSpPr>
          <p:cNvPr id="4" name="Slayt Numarası Yer Tutucusu 3"/>
          <p:cNvSpPr>
            <a:spLocks noGrp="1"/>
          </p:cNvSpPr>
          <p:nvPr>
            <p:ph type="sldNum" sz="quarter" idx="10"/>
          </p:nvPr>
        </p:nvSpPr>
        <p:spPr/>
        <p:txBody>
          <a:bodyPr/>
          <a:lstStyle/>
          <a:p>
            <a:fld id="{0B0896AA-4C3F-4CBC-B317-4ED7E987123F}" type="slidenum">
              <a:rPr lang="tr-TR" smtClean="0"/>
              <a:pPr/>
              <a:t>58</a:t>
            </a:fld>
            <a:endParaRPr lang="tr-TR" dirty="0"/>
          </a:p>
        </p:txBody>
      </p:sp>
    </p:spTree>
    <p:extLst>
      <p:ext uri="{BB962C8B-B14F-4D97-AF65-F5344CB8AC3E}">
        <p14:creationId xmlns:p14="http://schemas.microsoft.com/office/powerpoint/2010/main" val="421098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1" u="none" strike="noStrike" kern="1200" baseline="0" dirty="0" smtClean="0">
                <a:solidFill>
                  <a:schemeClr val="tx1"/>
                </a:solidFill>
                <a:latin typeface="+mn-lt"/>
                <a:ea typeface="+mn-ea"/>
                <a:cs typeface="+mn-cs"/>
              </a:rPr>
              <a:t>Gelecek yıllara yaygın yüklenmeler</a:t>
            </a:r>
          </a:p>
          <a:p>
            <a:r>
              <a:rPr lang="tr-TR" sz="1200" b="1" i="0" u="none" strike="noStrike" kern="1200" baseline="0" dirty="0" smtClean="0">
                <a:solidFill>
                  <a:schemeClr val="tx1"/>
                </a:solidFill>
                <a:latin typeface="+mn-lt"/>
                <a:ea typeface="+mn-ea"/>
                <a:cs typeface="+mn-cs"/>
              </a:rPr>
              <a:t>Madde 28- </a:t>
            </a:r>
            <a:r>
              <a:rPr lang="tr-TR" sz="1200" b="0" i="0" u="none" strike="noStrike" kern="1200" baseline="0" dirty="0" smtClean="0">
                <a:solidFill>
                  <a:schemeClr val="tx1"/>
                </a:solidFill>
                <a:latin typeface="+mn-lt"/>
                <a:ea typeface="+mn-ea"/>
                <a:cs typeface="+mn-cs"/>
              </a:rPr>
              <a:t>Merkezî yönetim kapsamındaki kamu idareleri, bir malî yıl içinde tamamlanması mümkün olmayan</a:t>
            </a:r>
          </a:p>
          <a:p>
            <a:r>
              <a:rPr lang="tr-TR" sz="1200" b="0" i="0" u="none" strike="noStrike" kern="1200" baseline="0" dirty="0" smtClean="0">
                <a:solidFill>
                  <a:schemeClr val="tx1"/>
                </a:solidFill>
                <a:latin typeface="+mn-lt"/>
                <a:ea typeface="+mn-ea"/>
                <a:cs typeface="+mn-cs"/>
              </a:rPr>
              <a:t>yatırım projeleri için gelecek yıllara yaygın yüklenmeye girişebilir.(1)</a:t>
            </a:r>
          </a:p>
          <a:p>
            <a:r>
              <a:rPr lang="tr-TR" sz="1200" b="0" i="0" u="none" strike="noStrike" kern="1200" baseline="0" dirty="0" smtClean="0">
                <a:solidFill>
                  <a:schemeClr val="tx1"/>
                </a:solidFill>
                <a:latin typeface="+mn-lt"/>
                <a:ea typeface="+mn-ea"/>
                <a:cs typeface="+mn-cs"/>
              </a:rPr>
              <a:t>Türk Silahlı Kuvvetleri Stratejik Hedef Planında yer alan projeler için 2.7.1992 tarihli ve 3833 sayılı Kanun</a:t>
            </a:r>
          </a:p>
          <a:p>
            <a:r>
              <a:rPr lang="tr-TR" sz="1200" b="0" i="0" u="none" strike="noStrike" kern="1200" baseline="0" dirty="0" smtClean="0">
                <a:solidFill>
                  <a:schemeClr val="tx1"/>
                </a:solidFill>
                <a:latin typeface="+mn-lt"/>
                <a:ea typeface="+mn-ea"/>
                <a:cs typeface="+mn-cs"/>
              </a:rPr>
              <a:t>çerçevesinde gelecek yıllara yaygın yüklenmelere girişmeye, ilgisine göre Milli Savunma Bakanlığı veya İçişleri Bakanlığı</a:t>
            </a:r>
          </a:p>
          <a:p>
            <a:r>
              <a:rPr lang="tr-TR" sz="1200" b="0" i="0" u="none" strike="noStrike" kern="1200" baseline="0" dirty="0" smtClean="0">
                <a:solidFill>
                  <a:schemeClr val="tx1"/>
                </a:solidFill>
                <a:latin typeface="+mn-lt"/>
                <a:ea typeface="+mn-ea"/>
                <a:cs typeface="+mn-cs"/>
              </a:rPr>
              <a:t>yetkilidir.</a:t>
            </a:r>
          </a:p>
          <a:p>
            <a:r>
              <a:rPr lang="tr-TR" sz="1200" b="0" i="0" u="none" strike="noStrike" kern="1200" baseline="0" dirty="0" smtClean="0">
                <a:solidFill>
                  <a:schemeClr val="tx1"/>
                </a:solidFill>
                <a:latin typeface="+mn-lt"/>
                <a:ea typeface="+mn-ea"/>
                <a:cs typeface="+mn-cs"/>
              </a:rPr>
              <a:t>Dışişleri Bakanlığı, Maliye Bakanlığının uygun görüşünü almak kaydıyla, yabancı ülkelerde dış temsilcilik binası</a:t>
            </a:r>
          </a:p>
          <a:p>
            <a:r>
              <a:rPr lang="tr-TR" sz="1200" b="0" i="0" u="none" strike="noStrike" kern="1200" baseline="0" dirty="0" smtClean="0">
                <a:solidFill>
                  <a:schemeClr val="tx1"/>
                </a:solidFill>
                <a:latin typeface="+mn-lt"/>
                <a:ea typeface="+mn-ea"/>
                <a:cs typeface="+mn-cs"/>
              </a:rPr>
              <a:t>veya arsa satın alınması, bina yaptırılması veya kiralanması için gelecek yıllara yaygın yüklenmelere girişebilir.</a:t>
            </a:r>
          </a:p>
          <a:p>
            <a:r>
              <a:rPr lang="tr-TR" sz="1200" b="1" i="0" u="none" strike="noStrike" kern="1200" baseline="0" dirty="0" smtClean="0">
                <a:solidFill>
                  <a:schemeClr val="tx1"/>
                </a:solidFill>
                <a:latin typeface="+mn-lt"/>
                <a:ea typeface="+mn-ea"/>
                <a:cs typeface="+mn-cs"/>
              </a:rPr>
              <a:t>(Ek dördüncü fıkra: 22/12/2005-5436/10 </a:t>
            </a:r>
            <a:r>
              <a:rPr lang="tr-TR" sz="1200" b="1" i="0" u="none" strike="noStrike" kern="1200" baseline="0" dirty="0" err="1" smtClean="0">
                <a:solidFill>
                  <a:schemeClr val="tx1"/>
                </a:solidFill>
                <a:latin typeface="+mn-lt"/>
                <a:ea typeface="+mn-ea"/>
                <a:cs typeface="+mn-cs"/>
              </a:rPr>
              <a:t>md.</a:t>
            </a:r>
            <a:r>
              <a:rPr lang="tr-TR" sz="1200" b="1" i="0" u="none" strike="noStrike" kern="1200" baseline="0" dirty="0" smtClean="0">
                <a:solidFill>
                  <a:schemeClr val="tx1"/>
                </a:solidFill>
                <a:latin typeface="+mn-lt"/>
                <a:ea typeface="+mn-ea"/>
                <a:cs typeface="+mn-cs"/>
              </a:rPr>
              <a:t>; Değişik: 25/4/2007-5628/2 </a:t>
            </a:r>
            <a:r>
              <a:rPr lang="tr-TR" sz="1200" b="1" i="0" u="none" strike="noStrike" kern="1200" baseline="0" dirty="0" err="1" smtClean="0">
                <a:solidFill>
                  <a:schemeClr val="tx1"/>
                </a:solidFill>
                <a:latin typeface="+mn-lt"/>
                <a:ea typeface="+mn-ea"/>
                <a:cs typeface="+mn-cs"/>
              </a:rPr>
              <a:t>md.</a:t>
            </a:r>
            <a:r>
              <a:rPr lang="tr-TR" sz="1200" b="1" i="0" u="none" strike="noStrike" kern="1200" baseline="0" dirty="0" smtClean="0">
                <a:solidFill>
                  <a:schemeClr val="tx1"/>
                </a:solidFill>
                <a:latin typeface="+mn-lt"/>
                <a:ea typeface="+mn-ea"/>
                <a:cs typeface="+mn-cs"/>
              </a:rPr>
              <a:t>) </a:t>
            </a:r>
            <a:r>
              <a:rPr lang="tr-TR" sz="1200" b="0" i="0" u="none" strike="noStrike" kern="1200" baseline="0" dirty="0" smtClean="0">
                <a:solidFill>
                  <a:schemeClr val="tx1"/>
                </a:solidFill>
                <a:latin typeface="+mn-lt"/>
                <a:ea typeface="+mn-ea"/>
                <a:cs typeface="+mn-cs"/>
              </a:rPr>
              <a:t>Yılı bütçesinde ödeneği bulunması</a:t>
            </a:r>
          </a:p>
          <a:p>
            <a:r>
              <a:rPr lang="tr-TR" sz="1200" b="0" i="0" u="none" strike="noStrike" kern="1200" baseline="0" dirty="0" smtClean="0">
                <a:solidFill>
                  <a:schemeClr val="tx1"/>
                </a:solidFill>
                <a:latin typeface="+mn-lt"/>
                <a:ea typeface="+mn-ea"/>
                <a:cs typeface="+mn-cs"/>
              </a:rPr>
              <a:t>ve merkezî yönetim kapsamındaki idareler için Maliye Bakanlığının uygun görüşünün alınması kaydıyla; satın alma suretiyle</a:t>
            </a:r>
          </a:p>
          <a:p>
            <a:r>
              <a:rPr lang="tr-TR" sz="1200" b="0" i="0" u="none" strike="noStrike" kern="1200" baseline="0" dirty="0" smtClean="0">
                <a:solidFill>
                  <a:schemeClr val="tx1"/>
                </a:solidFill>
                <a:latin typeface="+mn-lt"/>
                <a:ea typeface="+mn-ea"/>
                <a:cs typeface="+mn-cs"/>
              </a:rPr>
              <a:t>edinilmesi ekonomik olmayan her türlü makine-teçhizat, cihazlar ve taşıtlar ile hava ambulansı ve yangınla mücadele</a:t>
            </a:r>
          </a:p>
          <a:p>
            <a:r>
              <a:rPr lang="tr-TR" sz="1200" b="0" i="0" u="none" strike="noStrike" kern="1200" baseline="0" dirty="0" smtClean="0">
                <a:solidFill>
                  <a:schemeClr val="tx1"/>
                </a:solidFill>
                <a:latin typeface="+mn-lt"/>
                <a:ea typeface="+mn-ea"/>
                <a:cs typeface="+mn-cs"/>
              </a:rPr>
              <a:t>amacıyla hava ve deniz araçlarının kiralanması veya finansal kiralama suretiyle temini; temizlik, yemek, koruma ve güvenlik</a:t>
            </a:r>
          </a:p>
          <a:p>
            <a:r>
              <a:rPr lang="tr-TR" sz="1200" b="0" i="0" u="none" strike="noStrike" kern="1200" baseline="0" dirty="0" smtClean="0">
                <a:solidFill>
                  <a:schemeClr val="tx1"/>
                </a:solidFill>
                <a:latin typeface="+mn-lt"/>
                <a:ea typeface="+mn-ea"/>
                <a:cs typeface="+mn-cs"/>
              </a:rPr>
              <a:t>ile personel taşıma hizmetleri, 16/6/2005 tarihli ve 5369 sayılı Kanuna göre sağlanan sabit ve ankesörlü telefon hizmetleri ile</a:t>
            </a:r>
          </a:p>
          <a:p>
            <a:r>
              <a:rPr lang="tr-TR" sz="1200" b="0" i="0" u="none" strike="noStrike" kern="1200" baseline="0" dirty="0" smtClean="0">
                <a:solidFill>
                  <a:schemeClr val="tx1"/>
                </a:solidFill>
                <a:latin typeface="+mn-lt"/>
                <a:ea typeface="+mn-ea"/>
                <a:cs typeface="+mn-cs"/>
              </a:rPr>
              <a:t>acil yardım çağrıları hizmetleri ve okullara sağlanan internet erişim hizmetleri, harita, plan, proje, etüt ve müşavirlik</a:t>
            </a:r>
          </a:p>
          <a:p>
            <a:r>
              <a:rPr lang="tr-TR" sz="1200" b="0" i="0" u="none" strike="noStrike" kern="1200" baseline="0" dirty="0" smtClean="0">
                <a:solidFill>
                  <a:schemeClr val="tx1"/>
                </a:solidFill>
                <a:latin typeface="+mn-lt"/>
                <a:ea typeface="+mn-ea"/>
                <a:cs typeface="+mn-cs"/>
              </a:rPr>
              <a:t>hizmetleri, ulusal araştırma geliştirme kurumlarının süreli ve süresiz yayın alımları, orman ağaçlandırma ve amenajman işleri,</a:t>
            </a:r>
          </a:p>
          <a:p>
            <a:r>
              <a:rPr lang="tr-TR" sz="1200" b="0" i="0" u="none" strike="noStrike" kern="1200" baseline="0" dirty="0" smtClean="0">
                <a:solidFill>
                  <a:schemeClr val="tx1"/>
                </a:solidFill>
                <a:latin typeface="+mn-lt"/>
                <a:ea typeface="+mn-ea"/>
                <a:cs typeface="+mn-cs"/>
              </a:rPr>
              <a:t>kit karşılığı cihaz, ilaç, tıbbi cihaz, aşı ve anti-serum alımı için; süresi üç yılı geçmemek, finansal kiralama suretiyle temin</a:t>
            </a:r>
          </a:p>
          <a:p>
            <a:r>
              <a:rPr lang="tr-TR" sz="1200" b="0" i="0" u="none" strike="noStrike" kern="1200" baseline="0" dirty="0" smtClean="0">
                <a:solidFill>
                  <a:schemeClr val="tx1"/>
                </a:solidFill>
                <a:latin typeface="+mn-lt"/>
                <a:ea typeface="+mn-ea"/>
                <a:cs typeface="+mn-cs"/>
              </a:rPr>
              <a:t>edileceklerde ise dört yıl olmak üzere üst yöneticinin onayıyla gelecek yıllara yaygın yüklenmeye girişilebilir. (2)(3)</a:t>
            </a:r>
            <a:endParaRPr lang="tr-TR" dirty="0"/>
          </a:p>
        </p:txBody>
      </p:sp>
      <p:sp>
        <p:nvSpPr>
          <p:cNvPr id="4" name="Slayt Numarası Yer Tutucusu 3"/>
          <p:cNvSpPr>
            <a:spLocks noGrp="1"/>
          </p:cNvSpPr>
          <p:nvPr>
            <p:ph type="sldNum" sz="quarter" idx="10"/>
          </p:nvPr>
        </p:nvSpPr>
        <p:spPr/>
        <p:txBody>
          <a:bodyPr/>
          <a:lstStyle/>
          <a:p>
            <a:fld id="{0B0896AA-4C3F-4CBC-B317-4ED7E987123F}" type="slidenum">
              <a:rPr lang="tr-TR" smtClean="0"/>
              <a:pPr/>
              <a:t>59</a:t>
            </a:fld>
            <a:endParaRPr lang="tr-TR" dirty="0"/>
          </a:p>
        </p:txBody>
      </p:sp>
    </p:spTree>
    <p:extLst>
      <p:ext uri="{BB962C8B-B14F-4D97-AF65-F5344CB8AC3E}">
        <p14:creationId xmlns:p14="http://schemas.microsoft.com/office/powerpoint/2010/main" val="385550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200" b="0" i="1" u="none" strike="noStrike" baseline="0" dirty="0" smtClean="0">
                <a:latin typeface="Times New Roman,Italic"/>
              </a:rPr>
              <a:t>Ön ödeme</a:t>
            </a:r>
          </a:p>
          <a:p>
            <a:pPr algn="l"/>
            <a:r>
              <a:rPr lang="tr-TR" sz="1200" b="1" i="0" u="none" strike="noStrike" baseline="0" dirty="0" smtClean="0">
                <a:latin typeface="Times New Roman"/>
              </a:rPr>
              <a:t>Madde 35-</a:t>
            </a:r>
            <a:r>
              <a:rPr lang="tr-TR" sz="1200" b="1" i="0" u="none" strike="noStrike" baseline="0" dirty="0" smtClean="0">
                <a:latin typeface="Times New Roman,Bold"/>
              </a:rPr>
              <a:t>(Değişik birinci fıkra: 22/12/2005</a:t>
            </a:r>
            <a:r>
              <a:rPr lang="tr-TR" sz="1200" b="1" i="0" u="none" strike="noStrike" baseline="0" dirty="0" smtClean="0">
                <a:latin typeface="Times New Roman"/>
              </a:rPr>
              <a:t>-5436/10 </a:t>
            </a:r>
            <a:r>
              <a:rPr lang="tr-TR" sz="1200" b="1" i="0" u="none" strike="noStrike" baseline="0" dirty="0" err="1" smtClean="0">
                <a:latin typeface="Times New Roman"/>
              </a:rPr>
              <a:t>md.</a:t>
            </a:r>
            <a:r>
              <a:rPr lang="tr-TR" sz="1200" b="1" i="0" u="none" strike="noStrike" baseline="0" dirty="0" smtClean="0">
                <a:latin typeface="Times New Roman"/>
              </a:rPr>
              <a:t>) </a:t>
            </a:r>
            <a:r>
              <a:rPr lang="tr-TR" sz="1200" b="0" i="0" u="none" strike="noStrike" baseline="0" dirty="0" smtClean="0">
                <a:latin typeface="Times New Roman"/>
              </a:rPr>
              <a:t>Harcama yetkilisinin uygun görmesi ve karşılığı</a:t>
            </a:r>
          </a:p>
          <a:p>
            <a:pPr algn="l"/>
            <a:r>
              <a:rPr lang="tr-TR" sz="1200" b="0" i="0" u="none" strike="noStrike" baseline="0" dirty="0" smtClean="0">
                <a:latin typeface="Times New Roman"/>
              </a:rPr>
              <a:t>ödeneğin saklı tutulması kaydıyla, ilgili kanunlarda öngörülen haller ile gerçekleştirme işlemlerinin tamamlanması</a:t>
            </a:r>
          </a:p>
          <a:p>
            <a:pPr algn="l"/>
            <a:r>
              <a:rPr lang="tr-TR" sz="1200" b="0" i="0" u="none" strike="noStrike" baseline="0" dirty="0" smtClean="0">
                <a:latin typeface="Times New Roman"/>
              </a:rPr>
              <a:t>beklenilemeyecek ivedi veya zorunlu giderler için avans vermek veya kredi açmak suretiyle ön ödeme yapılabilir. Verilecek</a:t>
            </a:r>
          </a:p>
          <a:p>
            <a:pPr algn="l"/>
            <a:r>
              <a:rPr lang="tr-TR" sz="1200" b="0" i="0" u="none" strike="noStrike" baseline="0" dirty="0" smtClean="0">
                <a:latin typeface="Times New Roman"/>
              </a:rPr>
              <a:t>avansın üst sınırları merkezî yönetim bütçe kanununda gösterilir.</a:t>
            </a:r>
          </a:p>
          <a:p>
            <a:pPr algn="l"/>
            <a:r>
              <a:rPr lang="tr-TR" sz="1200" b="0" i="0" u="none" strike="noStrike" baseline="0" dirty="0" smtClean="0">
                <a:latin typeface="Times New Roman"/>
              </a:rPr>
              <a:t>Sözleşmesinde belirtilmek ve yüklenme tutarının yüzde otuzunu geçmemek üzere, yüklenicilere, teminat karşılığında</a:t>
            </a:r>
          </a:p>
          <a:p>
            <a:pPr algn="l"/>
            <a:r>
              <a:rPr lang="tr-TR" sz="1200" b="0" i="0" u="none" strike="noStrike" baseline="0" dirty="0" smtClean="0">
                <a:latin typeface="Times New Roman"/>
              </a:rPr>
              <a:t>bütçe dışı avans ödenebilir. İlgili kanunların bütçe dışı avans ödenmesine ilişkin hükümleri saklıdır.</a:t>
            </a:r>
          </a:p>
          <a:p>
            <a:pPr algn="l"/>
            <a:r>
              <a:rPr lang="tr-TR" sz="1200" b="0" i="0" u="none" strike="noStrike" baseline="0" dirty="0" smtClean="0">
                <a:latin typeface="Times New Roman"/>
              </a:rPr>
              <a:t>Açılmış akreditiflere ilişkin kredi artıkları ertesi yıla devredilmekle birlikte ödenekleri iptal olunur. Devredilen kredi</a:t>
            </a:r>
          </a:p>
          <a:p>
            <a:pPr algn="l"/>
            <a:r>
              <a:rPr lang="tr-TR" sz="1200" b="0" i="0" u="none" strike="noStrike" baseline="0" dirty="0" smtClean="0">
                <a:latin typeface="Times New Roman"/>
              </a:rPr>
              <a:t>artıklarının karşılığı, genel bütçe kapsamındaki kamu idarelerinde Maliye Bakanı, diğer kamu idarelerinde ise üst yönetici</a:t>
            </a:r>
          </a:p>
          <a:p>
            <a:pPr algn="l"/>
            <a:r>
              <a:rPr lang="tr-TR" sz="1200" b="0" i="0" u="none" strike="noStrike" baseline="0" dirty="0" smtClean="0">
                <a:latin typeface="Times New Roman"/>
              </a:rPr>
              <a:t>tarafından idare bütçesinin ilgili tertibine ödenek </a:t>
            </a:r>
            <a:r>
              <a:rPr lang="tr-TR" sz="1200" b="0" i="0" u="none" strike="noStrike" baseline="0" dirty="0" err="1" smtClean="0">
                <a:latin typeface="Times New Roman"/>
              </a:rPr>
              <a:t>kaydolunur</a:t>
            </a:r>
            <a:r>
              <a:rPr lang="tr-TR" sz="1200" b="0" i="0" u="none" strike="noStrike" baseline="0" dirty="0" smtClean="0">
                <a:latin typeface="Times New Roman"/>
              </a:rPr>
              <a:t>. </a:t>
            </a:r>
            <a:r>
              <a:rPr lang="tr-TR" sz="800" b="0" i="0" u="none" strike="noStrike" baseline="0" dirty="0" smtClean="0">
                <a:latin typeface="Times New Roman"/>
              </a:rPr>
              <a:t>(1)</a:t>
            </a:r>
          </a:p>
          <a:p>
            <a:pPr algn="l"/>
            <a:r>
              <a:rPr lang="tr-TR" sz="1200" b="0" i="0" u="none" strike="noStrike" baseline="0" dirty="0" smtClean="0">
                <a:latin typeface="Times New Roman"/>
              </a:rPr>
              <a:t>Sözleşmelerin bitim tarihlerinde henüz bir kısım hizmet yerine getirilememiş veya zorunlu nedenlerle sözleşmenin</a:t>
            </a:r>
          </a:p>
          <a:p>
            <a:pPr algn="l"/>
            <a:r>
              <a:rPr lang="tr-TR" sz="1200" b="0" i="0" u="none" strike="noStrike" baseline="0" dirty="0" smtClean="0">
                <a:latin typeface="Times New Roman"/>
              </a:rPr>
              <a:t>uygulanmasına başlanılamamış ancak, ilgili idarece ek süre verilmiş ve bu süre ertesi malî yıla taşmış ise; yıl sonunda</a:t>
            </a:r>
          </a:p>
          <a:p>
            <a:pPr algn="l"/>
            <a:r>
              <a:rPr lang="tr-TR" sz="1200" b="0" i="0" u="none" strike="noStrike" baseline="0" dirty="0" smtClean="0">
                <a:latin typeface="Times New Roman"/>
              </a:rPr>
              <a:t>yüklenme artığı devredilir ve bu tutarlara ilişkin ödenekler hakkında akreditiflerle ilgili hükümler uygulanır. Devredilen</a:t>
            </a:r>
          </a:p>
          <a:p>
            <a:pPr algn="l"/>
            <a:r>
              <a:rPr lang="tr-TR" sz="1200" b="0" i="0" u="none" strike="noStrike" baseline="0" dirty="0" smtClean="0">
                <a:latin typeface="Times New Roman"/>
              </a:rPr>
              <a:t>yüklenme artığı karşılığı hizmet ek süre içinde yerine getirilerek kanıtlayıcı belgeleri verildiğinde, tutarı hizmetin yapıldığı</a:t>
            </a:r>
          </a:p>
          <a:p>
            <a:pPr algn="l"/>
            <a:r>
              <a:rPr lang="tr-TR" sz="1200" b="0" i="0" u="none" strike="noStrike" baseline="0" dirty="0" smtClean="0">
                <a:latin typeface="Times New Roman"/>
              </a:rPr>
              <a:t>yıl bütçesine gider kaydıyla ödenir.</a:t>
            </a:r>
          </a:p>
          <a:p>
            <a:pPr algn="l"/>
            <a:r>
              <a:rPr lang="tr-TR" sz="1200" b="0" i="0" u="none" strike="noStrike" baseline="0" dirty="0" smtClean="0">
                <a:latin typeface="Times New Roman"/>
              </a:rPr>
              <a:t>Her mutemet ön ödemelerden harcadığı tutara ilişkin kanıtlayıcı belgeleri, ilgili kanunlarında belirtilmemiş olması</a:t>
            </a:r>
          </a:p>
          <a:p>
            <a:pPr algn="l"/>
            <a:r>
              <a:rPr lang="tr-TR" sz="1200" b="0" i="0" u="none" strike="noStrike" baseline="0" dirty="0" smtClean="0">
                <a:latin typeface="Times New Roman"/>
              </a:rPr>
              <a:t>halinde avanslarda bir ay, kredilerde üç ay içinde muhasebe yetkilisine vermek ve artan tutarı iade etmekle yükümlüdür.</a:t>
            </a:r>
          </a:p>
          <a:p>
            <a:pPr algn="l"/>
            <a:r>
              <a:rPr lang="tr-TR" sz="1200" b="0" i="0" u="none" strike="noStrike" baseline="0" dirty="0" smtClean="0">
                <a:latin typeface="Times New Roman"/>
              </a:rPr>
              <a:t>Süresi içerisinde mahsup edilmeyen avanslar hakkında 21.7.1953 tarihli ve 6183 sayılı Kanun hükümleri uygulanır.</a:t>
            </a:r>
          </a:p>
          <a:p>
            <a:pPr algn="l"/>
            <a:r>
              <a:rPr lang="tr-TR" sz="1200" b="0" i="0" u="none" strike="noStrike" baseline="0" dirty="0" smtClean="0">
                <a:latin typeface="Times New Roman"/>
              </a:rPr>
              <a:t>Merkezî yönetim kapsamındaki kamu idarelerinde ön ödeme şekilleri, devir ve mahsup işlemleri, yapılacak ön</a:t>
            </a:r>
          </a:p>
          <a:p>
            <a:pPr algn="l"/>
            <a:r>
              <a:rPr lang="tr-TR" sz="1200" b="0" i="0" u="none" strike="noStrike" baseline="0" dirty="0" smtClean="0">
                <a:latin typeface="Times New Roman"/>
              </a:rPr>
              <a:t>ödemelerin idareler ve gider türleri itibarıyla miktarı ve oranlarının belirlenmesi, zorunlu hallerde yapılacak harcamalar için</a:t>
            </a:r>
          </a:p>
          <a:p>
            <a:pPr algn="l"/>
            <a:r>
              <a:rPr lang="tr-TR" sz="1200" b="0" i="0" u="none" strike="noStrike" baseline="0" dirty="0" smtClean="0">
                <a:latin typeface="Times New Roman"/>
              </a:rPr>
              <a:t>ön ödemenin tutarı ve mahsup süresi, mutemetlerin görevlendirilmesi ve diğer işlemlere ilişkin usul ve esaslar Maliye</a:t>
            </a:r>
          </a:p>
          <a:p>
            <a:pPr algn="l"/>
            <a:r>
              <a:rPr lang="tr-TR" sz="1200" b="0" i="0" u="none" strike="noStrike" baseline="0" dirty="0" smtClean="0">
                <a:latin typeface="Times New Roman"/>
              </a:rPr>
              <a:t>Bakanlığınca hazırlanacak ve Bakanlar Kurulunca çıkarılacak yönetmelikle düzenlenir. Diğer kamu idarelerinde ön ödemeye</a:t>
            </a:r>
          </a:p>
          <a:p>
            <a:pPr algn="l"/>
            <a:r>
              <a:rPr lang="tr-TR" sz="1200" b="0" i="0" u="none" strike="noStrike" baseline="0" dirty="0" smtClean="0">
                <a:latin typeface="Times New Roman"/>
              </a:rPr>
              <a:t>ilişkin usul ve esaslar bu madde hükümleri dikkate alınmak suretiyle ilgili mevzuatlarında düzenlenir.</a:t>
            </a:r>
            <a:r>
              <a:rPr lang="tr-TR" sz="800" b="0" i="0" u="none" strike="noStrike" baseline="0" dirty="0" smtClean="0">
                <a:latin typeface="Times New Roman"/>
              </a:rPr>
              <a:t>(1)</a:t>
            </a:r>
            <a:endParaRPr lang="tr-TR" dirty="0"/>
          </a:p>
        </p:txBody>
      </p:sp>
      <p:sp>
        <p:nvSpPr>
          <p:cNvPr id="4" name="Slayt Numarası Yer Tutucusu 3"/>
          <p:cNvSpPr>
            <a:spLocks noGrp="1"/>
          </p:cNvSpPr>
          <p:nvPr>
            <p:ph type="sldNum" sz="quarter" idx="10"/>
          </p:nvPr>
        </p:nvSpPr>
        <p:spPr/>
        <p:txBody>
          <a:bodyPr/>
          <a:lstStyle/>
          <a:p>
            <a:fld id="{0B0896AA-4C3F-4CBC-B317-4ED7E987123F}" type="slidenum">
              <a:rPr lang="tr-TR" smtClean="0"/>
              <a:pPr/>
              <a:t>65</a:t>
            </a:fld>
            <a:endParaRPr lang="tr-TR" dirty="0"/>
          </a:p>
        </p:txBody>
      </p:sp>
    </p:spTree>
    <p:extLst>
      <p:ext uri="{BB962C8B-B14F-4D97-AF65-F5344CB8AC3E}">
        <p14:creationId xmlns:p14="http://schemas.microsoft.com/office/powerpoint/2010/main" val="108388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Genel yönetim kapsamındaki kamu idarelerinde uygulanacak muhasebe ve raporlama standartları, uluslararası</a:t>
            </a:r>
          </a:p>
          <a:p>
            <a:r>
              <a:rPr lang="tr-TR" sz="1200" b="0" i="0" u="none" strike="noStrike" kern="1200" baseline="0" dirty="0" smtClean="0">
                <a:solidFill>
                  <a:schemeClr val="tx1"/>
                </a:solidFill>
                <a:latin typeface="+mn-lt"/>
                <a:ea typeface="+mn-ea"/>
                <a:cs typeface="+mn-cs"/>
              </a:rPr>
              <a:t>standartlara uygun olarak Maliye Bakanlığı bünyesinde; Sayıştay Başkanlığı, Maliye Bakanlığı, Devlet Planlama Teşkilâtı</a:t>
            </a:r>
          </a:p>
          <a:p>
            <a:r>
              <a:rPr lang="tr-TR" sz="1200" b="0" i="0" u="none" strike="noStrike" kern="1200" baseline="0" dirty="0" smtClean="0">
                <a:solidFill>
                  <a:schemeClr val="tx1"/>
                </a:solidFill>
                <a:latin typeface="+mn-lt"/>
                <a:ea typeface="+mn-ea"/>
                <a:cs typeface="+mn-cs"/>
              </a:rPr>
              <a:t>Müsteşarlığı, Hazine Müsteşarlığı ve diğer ilgili kuruluş temsilcilerinin katılımıyla oluşturulacak olan Devlet Muhasebesi</a:t>
            </a:r>
          </a:p>
          <a:p>
            <a:r>
              <a:rPr lang="tr-TR" sz="1200" b="0" i="0" u="none" strike="noStrike" kern="1200" baseline="0" dirty="0" smtClean="0">
                <a:solidFill>
                  <a:schemeClr val="tx1"/>
                </a:solidFill>
                <a:latin typeface="+mn-lt"/>
                <a:ea typeface="+mn-ea"/>
                <a:cs typeface="+mn-cs"/>
              </a:rPr>
              <a:t>Standartları Kurulu tarafından belirlenir. Bu standartlar Resmî Gazetede yayımlanır. Kurulun yapısı, çalışma </a:t>
            </a:r>
            <a:r>
              <a:rPr lang="tr-TR" sz="1200" b="0" i="0" u="none" strike="noStrike" kern="1200" baseline="0" dirty="0" err="1" smtClean="0">
                <a:solidFill>
                  <a:schemeClr val="tx1"/>
                </a:solidFill>
                <a:latin typeface="+mn-lt"/>
                <a:ea typeface="+mn-ea"/>
                <a:cs typeface="+mn-cs"/>
              </a:rPr>
              <a:t>usûl</a:t>
            </a:r>
            <a:r>
              <a:rPr lang="tr-TR" sz="1200" b="0" i="0" u="none" strike="noStrike" kern="1200" baseline="0" dirty="0" smtClean="0">
                <a:solidFill>
                  <a:schemeClr val="tx1"/>
                </a:solidFill>
                <a:latin typeface="+mn-lt"/>
                <a:ea typeface="+mn-ea"/>
                <a:cs typeface="+mn-cs"/>
              </a:rPr>
              <a:t> ve esasları</a:t>
            </a:r>
          </a:p>
          <a:p>
            <a:r>
              <a:rPr lang="tr-TR" sz="1200" b="0" i="0" u="none" strike="noStrike" kern="1200" baseline="0" dirty="0" smtClean="0">
                <a:solidFill>
                  <a:schemeClr val="tx1"/>
                </a:solidFill>
                <a:latin typeface="+mn-lt"/>
                <a:ea typeface="+mn-ea"/>
                <a:cs typeface="+mn-cs"/>
              </a:rPr>
              <a:t>ile diğer hususlar Maliye Bakanlığınca çıkarılacak yönetmelikle düzenlenir.</a:t>
            </a:r>
          </a:p>
          <a:p>
            <a:r>
              <a:rPr lang="tr-TR" sz="1200" b="0" i="0" u="none" strike="noStrike" kern="1200" baseline="0" dirty="0" smtClean="0">
                <a:solidFill>
                  <a:schemeClr val="tx1"/>
                </a:solidFill>
                <a:latin typeface="+mn-lt"/>
                <a:ea typeface="+mn-ea"/>
                <a:cs typeface="+mn-cs"/>
              </a:rPr>
              <a:t>Bu Kurulda görevlendirilenlerin aslî görevleri devam eder. Başkan ve üyelere, ayda ikiden fazla olmamak üzere her</a:t>
            </a:r>
          </a:p>
          <a:p>
            <a:r>
              <a:rPr lang="tr-TR" sz="1200" b="0" i="0" u="none" strike="noStrike" kern="1200" baseline="0" dirty="0" smtClean="0">
                <a:solidFill>
                  <a:schemeClr val="tx1"/>
                </a:solidFill>
                <a:latin typeface="+mn-lt"/>
                <a:ea typeface="+mn-ea"/>
                <a:cs typeface="+mn-cs"/>
              </a:rPr>
              <a:t>toplantı günü için (3000) gösterge rakamının memur aylık katsayısıyla çarpımı sonucu bulunacak tutar üzerinden toplantı</a:t>
            </a:r>
          </a:p>
          <a:p>
            <a:r>
              <a:rPr lang="tr-TR" sz="1200" b="0" i="0" u="none" strike="noStrike" kern="1200" baseline="0" dirty="0" smtClean="0">
                <a:solidFill>
                  <a:schemeClr val="tx1"/>
                </a:solidFill>
                <a:latin typeface="+mn-lt"/>
                <a:ea typeface="+mn-ea"/>
                <a:cs typeface="+mn-cs"/>
              </a:rPr>
              <a:t>ücreti ödenir.</a:t>
            </a:r>
          </a:p>
          <a:p>
            <a:r>
              <a:rPr lang="tr-TR" sz="1200" b="0" i="0" u="none" strike="noStrike" kern="1200" baseline="0" dirty="0" smtClean="0">
                <a:solidFill>
                  <a:schemeClr val="tx1"/>
                </a:solidFill>
                <a:latin typeface="+mn-lt"/>
                <a:ea typeface="+mn-ea"/>
                <a:cs typeface="+mn-cs"/>
              </a:rPr>
              <a:t>Genel yönetim kapsamındaki kamu idarelerince uygulanacak çerçeve hesap planı ile düzenlenecek raporların şekil,</a:t>
            </a:r>
          </a:p>
          <a:p>
            <a:r>
              <a:rPr lang="tr-TR" sz="1200" b="0" i="0" u="none" strike="noStrike" kern="1200" baseline="0" dirty="0" smtClean="0">
                <a:solidFill>
                  <a:schemeClr val="tx1"/>
                </a:solidFill>
                <a:latin typeface="+mn-lt"/>
                <a:ea typeface="+mn-ea"/>
                <a:cs typeface="+mn-cs"/>
              </a:rPr>
              <a:t>süre ve türlerine ilişkin hususlar, Kurul tarafından belirlenen muhasebe ve raporlama standartları çerçevesinde, ilgili</a:t>
            </a:r>
          </a:p>
          <a:p>
            <a:r>
              <a:rPr lang="tr-TR" sz="1200" b="0" i="0" u="none" strike="noStrike" kern="1200" baseline="0" dirty="0" smtClean="0">
                <a:solidFill>
                  <a:schemeClr val="tx1"/>
                </a:solidFill>
                <a:latin typeface="+mn-lt"/>
                <a:ea typeface="+mn-ea"/>
                <a:cs typeface="+mn-cs"/>
              </a:rPr>
              <a:t>idarelerin de görüşü alınarak Maliye Bakanlığınca belirlenir ve Bakanlar Kurulu kararıyla yürürlüğe konulacak yönetmelikle</a:t>
            </a:r>
          </a:p>
          <a:p>
            <a:r>
              <a:rPr lang="tr-TR" sz="1200" b="0" i="0" u="none" strike="noStrike" kern="1200" baseline="0" dirty="0" smtClean="0">
                <a:solidFill>
                  <a:schemeClr val="tx1"/>
                </a:solidFill>
                <a:latin typeface="+mn-lt"/>
                <a:ea typeface="+mn-ea"/>
                <a:cs typeface="+mn-cs"/>
              </a:rPr>
              <a:t>düzenlenir.(1)</a:t>
            </a:r>
          </a:p>
          <a:p>
            <a:r>
              <a:rPr lang="tr-TR" sz="1200" b="0" i="0" u="none" strike="noStrike" kern="1200" baseline="0" dirty="0" smtClean="0">
                <a:solidFill>
                  <a:schemeClr val="tx1"/>
                </a:solidFill>
                <a:latin typeface="+mn-lt"/>
                <a:ea typeface="+mn-ea"/>
                <a:cs typeface="+mn-cs"/>
              </a:rPr>
              <a:t>Muhasebe işlemlerine, hesap planlarına ve işlemlerin muhasebeleştirilmesinde kullanılacak belgelerin şekil ve</a:t>
            </a:r>
          </a:p>
          <a:p>
            <a:r>
              <a:rPr lang="tr-TR" sz="1200" b="0" i="0" u="none" strike="noStrike" kern="1200" baseline="0" dirty="0" smtClean="0">
                <a:solidFill>
                  <a:schemeClr val="tx1"/>
                </a:solidFill>
                <a:latin typeface="+mn-lt"/>
                <a:ea typeface="+mn-ea"/>
                <a:cs typeface="+mn-cs"/>
              </a:rPr>
              <a:t>türlerine ilişkin düzenleme, beşinci fıkrada belirtilen yönetmeliğe uygun olarak, ilgili idarelerin görüşü alınmak suretiyle</a:t>
            </a:r>
          </a:p>
          <a:p>
            <a:r>
              <a:rPr lang="tr-TR" sz="1200" b="0" i="0" u="none" strike="noStrike" kern="1200" baseline="0" dirty="0" smtClean="0">
                <a:solidFill>
                  <a:schemeClr val="tx1"/>
                </a:solidFill>
                <a:latin typeface="+mn-lt"/>
                <a:ea typeface="+mn-ea"/>
                <a:cs typeface="+mn-cs"/>
              </a:rPr>
              <a:t>merkezî yönetim kapsamındaki kamu idareleri için Maliye Bakanlığınca; sosyal güvenlik kurumları için ilgili idarelerce,</a:t>
            </a:r>
          </a:p>
          <a:p>
            <a:r>
              <a:rPr lang="tr-TR" sz="1200" b="0" i="0" u="none" strike="noStrike" kern="1200" baseline="0" dirty="0" smtClean="0">
                <a:solidFill>
                  <a:schemeClr val="tx1"/>
                </a:solidFill>
                <a:latin typeface="+mn-lt"/>
                <a:ea typeface="+mn-ea"/>
                <a:cs typeface="+mn-cs"/>
              </a:rPr>
              <a:t>mahallî idareler için ise İçişleri Bakanlığınca Maliye Bakanlığının uygun görüşü alınmak suretiyle hazırlanır. Genel yönetim</a:t>
            </a:r>
          </a:p>
          <a:p>
            <a:r>
              <a:rPr lang="tr-TR" sz="1200" b="0" i="0" u="none" strike="noStrike" kern="1200" baseline="0" dirty="0" smtClean="0">
                <a:solidFill>
                  <a:schemeClr val="tx1"/>
                </a:solidFill>
                <a:latin typeface="+mn-lt"/>
                <a:ea typeface="+mn-ea"/>
                <a:cs typeface="+mn-cs"/>
              </a:rPr>
              <a:t>kapsamındaki kamu idarelerinin detaylı hesap planlarına ilişkin hususlar Maliye Bakanlığınca belirlenir.(1</a:t>
            </a:r>
            <a:endParaRPr lang="tr-TR" dirty="0"/>
          </a:p>
        </p:txBody>
      </p:sp>
      <p:sp>
        <p:nvSpPr>
          <p:cNvPr id="4" name="Slayt Numarası Yer Tutucusu 3"/>
          <p:cNvSpPr>
            <a:spLocks noGrp="1"/>
          </p:cNvSpPr>
          <p:nvPr>
            <p:ph type="sldNum" sz="quarter" idx="10"/>
          </p:nvPr>
        </p:nvSpPr>
        <p:spPr/>
        <p:txBody>
          <a:bodyPr/>
          <a:lstStyle/>
          <a:p>
            <a:fld id="{0B0896AA-4C3F-4CBC-B317-4ED7E987123F}" type="slidenum">
              <a:rPr lang="tr-TR" smtClean="0"/>
              <a:pPr/>
              <a:t>66</a:t>
            </a:fld>
            <a:endParaRPr lang="tr-TR" dirty="0"/>
          </a:p>
        </p:txBody>
      </p:sp>
    </p:spTree>
    <p:extLst>
      <p:ext uri="{BB962C8B-B14F-4D97-AF65-F5344CB8AC3E}">
        <p14:creationId xmlns:p14="http://schemas.microsoft.com/office/powerpoint/2010/main" val="19418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ayt Görüntüsü Yer Tutucusu 1"/>
          <p:cNvSpPr>
            <a:spLocks noGrp="1" noRot="1" noChangeAspect="1" noTextEdit="1"/>
          </p:cNvSpPr>
          <p:nvPr>
            <p:ph type="sldImg"/>
          </p:nvPr>
        </p:nvSpPr>
        <p:spPr>
          <a:ln/>
        </p:spPr>
      </p:sp>
      <p:sp>
        <p:nvSpPr>
          <p:cNvPr id="107523" name="Not Yer Tutucusu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latin typeface="Arial" panose="020B0604020202020204" pitchFamily="34" charset="0"/>
            </a:endParaRPr>
          </a:p>
        </p:txBody>
      </p:sp>
      <p:sp>
        <p:nvSpPr>
          <p:cNvPr id="107524" name="Slayt Numarası Yer Tutucus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0791DDE-7536-41F6-8043-8566C4E6585F}" type="slidenum">
              <a:rPr lang="tr-TR" altLang="tr-TR" sz="1800"/>
              <a:pPr eaLnBrk="1" hangingPunct="1">
                <a:spcBef>
                  <a:spcPct val="0"/>
                </a:spcBef>
              </a:pPr>
              <a:t>71</a:t>
            </a:fld>
            <a:endParaRPr lang="tr-TR" altLang="tr-TR" sz="1800"/>
          </a:p>
        </p:txBody>
      </p:sp>
    </p:spTree>
    <p:extLst>
      <p:ext uri="{BB962C8B-B14F-4D97-AF65-F5344CB8AC3E}">
        <p14:creationId xmlns:p14="http://schemas.microsoft.com/office/powerpoint/2010/main" val="148444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EED4D41-0817-426C-8C6A-D960DB60CCA7}"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164700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ED4D41-0817-426C-8C6A-D960DB60CCA7}"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266945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ED4D41-0817-426C-8C6A-D960DB60CCA7}"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D49E-7ECE-47F7-9A26-8B05C318C80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11700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ED4D41-0817-426C-8C6A-D960DB60CCA7}"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3420521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ED4D41-0817-426C-8C6A-D960DB60CCA7}"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D49E-7ECE-47F7-9A26-8B05C318C80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673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ED4D41-0817-426C-8C6A-D960DB60CCA7}"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948416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ED4D41-0817-426C-8C6A-D960DB60CCA7}"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4224580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ED4D41-0817-426C-8C6A-D960DB60CCA7}"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133167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ED4D41-0817-426C-8C6A-D960DB60CCA7}"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3321471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EED4D41-0817-426C-8C6A-D960DB60CCA7}" type="datetimeFigureOut">
              <a:rPr lang="en-US" smtClean="0"/>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19676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EED4D41-0817-426C-8C6A-D960DB60CCA7}"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198994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ED4D41-0817-426C-8C6A-D960DB60CCA7}" type="datetimeFigureOut">
              <a:rPr lang="en-US" smtClean="0"/>
              <a:t>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370372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EED4D41-0817-426C-8C6A-D960DB60CCA7}" type="datetimeFigureOut">
              <a:rPr lang="en-US" smtClean="0"/>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178588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D4D41-0817-426C-8C6A-D960DB60CCA7}" type="datetimeFigureOut">
              <a:rPr lang="en-US" smtClean="0"/>
              <a:t>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348751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ED4D41-0817-426C-8C6A-D960DB60CCA7}"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340991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ED4D41-0817-426C-8C6A-D960DB60CCA7}" type="datetimeFigureOut">
              <a:rPr lang="en-US" smtClean="0"/>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DD49E-7ECE-47F7-9A26-8B05C318C805}" type="slidenum">
              <a:rPr lang="en-US" smtClean="0"/>
              <a:t>‹#›</a:t>
            </a:fld>
            <a:endParaRPr lang="en-US"/>
          </a:p>
        </p:txBody>
      </p:sp>
    </p:spTree>
    <p:extLst>
      <p:ext uri="{BB962C8B-B14F-4D97-AF65-F5344CB8AC3E}">
        <p14:creationId xmlns:p14="http://schemas.microsoft.com/office/powerpoint/2010/main" val="368164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ED4D41-0817-426C-8C6A-D960DB60CCA7}" type="datetimeFigureOut">
              <a:rPr lang="en-US" smtClean="0"/>
              <a:t>2/11/2015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B3DD49E-7ECE-47F7-9A26-8B05C318C805}" type="slidenum">
              <a:rPr lang="en-US" smtClean="0"/>
              <a:t>‹#›</a:t>
            </a:fld>
            <a:endParaRPr lang="en-US"/>
          </a:p>
        </p:txBody>
      </p:sp>
    </p:spTree>
    <p:extLst>
      <p:ext uri="{BB962C8B-B14F-4D97-AF65-F5344CB8AC3E}">
        <p14:creationId xmlns:p14="http://schemas.microsoft.com/office/powerpoint/2010/main" val="2919413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tr/url?sa=i&amp;rct=j&amp;q=&amp;esrc=s&amp;frm=1&amp;source=images&amp;cd=&amp;cad=rja&amp;uact=8&amp;docid=UMMtKqj9JbfxoM&amp;tbnid=UFPokrwtpw2i4M:&amp;ved=0CAUQjRw&amp;url=http://www.webmastersitesi.com/kultur-sanat-edebiyat/956229-gerekceli-aciklamali-ve-ikincil-mevzuat-ilaveli-5018-sayilikamu-mali-yonetimi-ve-kontrol-kanunu.htm&amp;ei=dzODU66dKMfjOaDbgPgK&amp;bvm=bv.67720277,d.bGE&amp;psig=AFQjCNGdH0qq9OHr26mi_jf3G5IFg1ZLaQ&amp;ust=140119284803892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3" Type="http://schemas.openxmlformats.org/officeDocument/2006/relationships/diagramData" Target="../diagrams/data8.xml"/><Relationship Id="rId18" Type="http://schemas.openxmlformats.org/officeDocument/2006/relationships/diagramData" Target="../diagrams/data9.xml"/><Relationship Id="rId26" Type="http://schemas.openxmlformats.org/officeDocument/2006/relationships/diagramColors" Target="../diagrams/colors10.xml"/><Relationship Id="rId39" Type="http://schemas.openxmlformats.org/officeDocument/2006/relationships/diagramLayout" Target="../diagrams/layout13.xml"/><Relationship Id="rId21" Type="http://schemas.openxmlformats.org/officeDocument/2006/relationships/diagramColors" Target="../diagrams/colors9.xml"/><Relationship Id="rId34" Type="http://schemas.openxmlformats.org/officeDocument/2006/relationships/diagramLayout" Target="../diagrams/layout12.xml"/><Relationship Id="rId42" Type="http://schemas.microsoft.com/office/2007/relationships/diagramDrawing" Target="../diagrams/drawing13.xml"/><Relationship Id="rId7" Type="http://schemas.microsoft.com/office/2007/relationships/diagramDrawing" Target="../diagrams/drawing6.xml"/><Relationship Id="rId2" Type="http://schemas.openxmlformats.org/officeDocument/2006/relationships/notesSlide" Target="../notesSlides/notesSlide4.xml"/><Relationship Id="rId16" Type="http://schemas.openxmlformats.org/officeDocument/2006/relationships/diagramColors" Target="../diagrams/colors8.xml"/><Relationship Id="rId20" Type="http://schemas.openxmlformats.org/officeDocument/2006/relationships/diagramQuickStyle" Target="../diagrams/quickStyle9.xml"/><Relationship Id="rId29" Type="http://schemas.openxmlformats.org/officeDocument/2006/relationships/diagramLayout" Target="../diagrams/layout11.xml"/><Relationship Id="rId41" Type="http://schemas.openxmlformats.org/officeDocument/2006/relationships/diagramColors" Target="../diagrams/colors13.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24" Type="http://schemas.openxmlformats.org/officeDocument/2006/relationships/diagramLayout" Target="../diagrams/layout10.xml"/><Relationship Id="rId32" Type="http://schemas.microsoft.com/office/2007/relationships/diagramDrawing" Target="../diagrams/drawing11.xml"/><Relationship Id="rId37" Type="http://schemas.microsoft.com/office/2007/relationships/diagramDrawing" Target="../diagrams/drawing12.xml"/><Relationship Id="rId40" Type="http://schemas.openxmlformats.org/officeDocument/2006/relationships/diagramQuickStyle" Target="../diagrams/quickStyle13.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23" Type="http://schemas.openxmlformats.org/officeDocument/2006/relationships/diagramData" Target="../diagrams/data10.xml"/><Relationship Id="rId28" Type="http://schemas.openxmlformats.org/officeDocument/2006/relationships/diagramData" Target="../diagrams/data11.xml"/><Relationship Id="rId36" Type="http://schemas.openxmlformats.org/officeDocument/2006/relationships/diagramColors" Target="../diagrams/colors12.xml"/><Relationship Id="rId10" Type="http://schemas.openxmlformats.org/officeDocument/2006/relationships/diagramQuickStyle" Target="../diagrams/quickStyle7.xml"/><Relationship Id="rId19" Type="http://schemas.openxmlformats.org/officeDocument/2006/relationships/diagramLayout" Target="../diagrams/layout9.xml"/><Relationship Id="rId31" Type="http://schemas.openxmlformats.org/officeDocument/2006/relationships/diagramColors" Target="../diagrams/colors11.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 Id="rId27" Type="http://schemas.microsoft.com/office/2007/relationships/diagramDrawing" Target="../diagrams/drawing10.xml"/><Relationship Id="rId30" Type="http://schemas.openxmlformats.org/officeDocument/2006/relationships/diagramQuickStyle" Target="../diagrams/quickStyle11.xml"/><Relationship Id="rId35" Type="http://schemas.openxmlformats.org/officeDocument/2006/relationships/diagramQuickStyle" Target="../diagrams/quickStyle12.xml"/><Relationship Id="rId8" Type="http://schemas.openxmlformats.org/officeDocument/2006/relationships/diagramData" Target="../diagrams/data7.xml"/><Relationship Id="rId3" Type="http://schemas.openxmlformats.org/officeDocument/2006/relationships/diagramData" Target="../diagrams/data6.xml"/><Relationship Id="rId12" Type="http://schemas.microsoft.com/office/2007/relationships/diagramDrawing" Target="../diagrams/drawing7.xml"/><Relationship Id="rId17" Type="http://schemas.microsoft.com/office/2007/relationships/diagramDrawing" Target="../diagrams/drawing8.xml"/><Relationship Id="rId25" Type="http://schemas.openxmlformats.org/officeDocument/2006/relationships/diagramQuickStyle" Target="../diagrams/quickStyle10.xml"/><Relationship Id="rId33" Type="http://schemas.openxmlformats.org/officeDocument/2006/relationships/diagramData" Target="../diagrams/data12.xml"/><Relationship Id="rId38" Type="http://schemas.openxmlformats.org/officeDocument/2006/relationships/diagramData" Target="../diagrams/data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png"/><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hyperlink" Target="3666,ustyonpdf.pdf" TargetMode="External"/><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6.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30.xml"/><Relationship Id="rId13" Type="http://schemas.openxmlformats.org/officeDocument/2006/relationships/diagramLayout" Target="../diagrams/layout31.xml"/><Relationship Id="rId3" Type="http://schemas.openxmlformats.org/officeDocument/2006/relationships/diagramLayout" Target="../diagrams/layout29.xml"/><Relationship Id="rId7" Type="http://schemas.openxmlformats.org/officeDocument/2006/relationships/diagramData" Target="../diagrams/data30.xml"/><Relationship Id="rId12" Type="http://schemas.openxmlformats.org/officeDocument/2006/relationships/diagramData" Target="../diagrams/data31.xml"/><Relationship Id="rId2" Type="http://schemas.openxmlformats.org/officeDocument/2006/relationships/diagramData" Target="../diagrams/data29.xml"/><Relationship Id="rId16" Type="http://schemas.microsoft.com/office/2007/relationships/diagramDrawing" Target="../diagrams/drawing31.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5" Type="http://schemas.openxmlformats.org/officeDocument/2006/relationships/diagramColors" Target="../diagrams/colors31.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 Id="rId14" Type="http://schemas.openxmlformats.org/officeDocument/2006/relationships/diagramQuickStyle" Target="../diagrams/quickStyl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6.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6.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6.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5.xml.rels><?xml version="1.0" encoding="UTF-8" standalone="yes"?>
<Relationships xmlns="http://schemas.openxmlformats.org/package/2006/relationships"><Relationship Id="rId3" Type="http://schemas.openxmlformats.org/officeDocument/2006/relationships/hyperlink" Target="mevzuat%205018%20ile%20ilgili/&#246;n%20&#246;deme.docx"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mevzuat%205018%20ile%20ilgili/&#246;n%20&#246;deme%20tebli&#287;.docx" TargetMode="External"/><Relationship Id="rId4" Type="http://schemas.openxmlformats.org/officeDocument/2006/relationships/hyperlink" Target="mevzuat%205018%20ile%20ilgili/&#304;%20CETVEL&#304;.xls" TargetMode="Externa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6.xml"/><Relationship Id="rId7" Type="http://schemas.openxmlformats.org/officeDocument/2006/relationships/image" Target="../media/image7.png"/><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5308" y="695459"/>
            <a:ext cx="9040968" cy="3355377"/>
          </a:xfrm>
        </p:spPr>
        <p:txBody>
          <a:bodyPr/>
          <a:lstStyle/>
          <a:p>
            <a:r>
              <a:rPr lang="tr-TR" dirty="0" smtClean="0">
                <a:solidFill>
                  <a:schemeClr val="accent2">
                    <a:lumMod val="75000"/>
                  </a:schemeClr>
                </a:solidFill>
              </a:rPr>
              <a:t>5018 SAYILI KAMU MALİ YÖNETİMİ VE KONTROL KANUNU </a:t>
            </a:r>
            <a:endParaRPr lang="en-US" dirty="0">
              <a:solidFill>
                <a:schemeClr val="accent2">
                  <a:lumMod val="75000"/>
                </a:schemeClr>
              </a:solidFill>
            </a:endParaRPr>
          </a:p>
        </p:txBody>
      </p:sp>
      <p:sp>
        <p:nvSpPr>
          <p:cNvPr id="3" name="Alt Başlık 2"/>
          <p:cNvSpPr>
            <a:spLocks noGrp="1"/>
          </p:cNvSpPr>
          <p:nvPr>
            <p:ph type="subTitle" idx="1"/>
          </p:nvPr>
        </p:nvSpPr>
        <p:spPr/>
        <p:txBody>
          <a:bodyPr>
            <a:normAutofit fontScale="25000" lnSpcReduction="20000"/>
          </a:bodyPr>
          <a:lstStyle/>
          <a:p>
            <a:endParaRPr lang="tr-TR" dirty="0" smtClean="0"/>
          </a:p>
          <a:p>
            <a:endParaRPr lang="tr-TR" dirty="0"/>
          </a:p>
          <a:p>
            <a:r>
              <a:rPr lang="tr-TR" sz="8000" dirty="0" smtClean="0">
                <a:solidFill>
                  <a:schemeClr val="accent2">
                    <a:lumMod val="75000"/>
                  </a:schemeClr>
                </a:solidFill>
                <a:latin typeface="Arial" panose="020B0604020202020204" pitchFamily="34" charset="0"/>
                <a:cs typeface="Arial" panose="020B0604020202020204" pitchFamily="34" charset="0"/>
              </a:rPr>
              <a:t>ASLIHAN PINAR SEVİMLİ ERDOĞDU </a:t>
            </a:r>
            <a:endParaRPr lang="en-US" sz="8000" dirty="0" smtClean="0">
              <a:solidFill>
                <a:schemeClr val="accent2">
                  <a:lumMod val="75000"/>
                </a:schemeClr>
              </a:solidFill>
              <a:latin typeface="Arial" panose="020B0604020202020204" pitchFamily="34" charset="0"/>
              <a:cs typeface="Arial" panose="020B0604020202020204" pitchFamily="34" charset="0"/>
            </a:endParaRPr>
          </a:p>
          <a:p>
            <a:r>
              <a:rPr lang="tr-TR" sz="8000" dirty="0" smtClean="0">
                <a:solidFill>
                  <a:schemeClr val="accent2">
                    <a:lumMod val="75000"/>
                  </a:schemeClr>
                </a:solidFill>
                <a:latin typeface="Arial" panose="020B0604020202020204" pitchFamily="34" charset="0"/>
                <a:cs typeface="Arial" panose="020B0604020202020204" pitchFamily="34" charset="0"/>
              </a:rPr>
              <a:t>MHU</a:t>
            </a:r>
            <a:endParaRPr lang="en-US" sz="8000"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459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0761" y="751344"/>
            <a:ext cx="11410681" cy="5632311"/>
          </a:xfrm>
          <a:prstGeom prst="rect">
            <a:avLst/>
          </a:prstGeom>
        </p:spPr>
        <p:txBody>
          <a:bodyPr wrap="square">
            <a:spAutoFit/>
          </a:bodyPr>
          <a:lstStyle/>
          <a:p>
            <a:pPr algn="just"/>
            <a:r>
              <a:rPr lang="tr-TR" b="1" dirty="0"/>
              <a:t>j</a:t>
            </a:r>
            <a:r>
              <a:rPr lang="tr-TR" b="1" dirty="0" smtClean="0"/>
              <a:t>) </a:t>
            </a:r>
            <a:r>
              <a:rPr lang="en-US" b="1" dirty="0" err="1" smtClean="0"/>
              <a:t>Özel</a:t>
            </a:r>
            <a:r>
              <a:rPr lang="en-US" b="1" dirty="0" smtClean="0"/>
              <a:t> </a:t>
            </a:r>
            <a:r>
              <a:rPr lang="en-US" b="1" dirty="0" err="1" smtClean="0"/>
              <a:t>gelir</a:t>
            </a:r>
            <a:r>
              <a:rPr lang="en-US" b="1" dirty="0" smtClean="0"/>
              <a:t>: </a:t>
            </a:r>
            <a:r>
              <a:rPr lang="en-US" dirty="0" err="1" smtClean="0"/>
              <a:t>Genel</a:t>
            </a:r>
            <a:r>
              <a:rPr lang="en-US" dirty="0" smtClean="0"/>
              <a:t> </a:t>
            </a:r>
            <a:r>
              <a:rPr lang="en-US" dirty="0" err="1" smtClean="0"/>
              <a:t>bütçe</a:t>
            </a:r>
            <a:r>
              <a:rPr lang="en-US" dirty="0" smtClean="0"/>
              <a:t> </a:t>
            </a:r>
            <a:r>
              <a:rPr lang="en-US" dirty="0" err="1" smtClean="0"/>
              <a:t>kapsamındaki</a:t>
            </a:r>
            <a:r>
              <a:rPr lang="en-US" dirty="0" smtClean="0"/>
              <a:t> </a:t>
            </a:r>
            <a:r>
              <a:rPr lang="en-US" dirty="0" err="1" smtClean="0"/>
              <a:t>idarelerin</a:t>
            </a:r>
            <a:r>
              <a:rPr lang="en-US" dirty="0" smtClean="0"/>
              <a:t> </a:t>
            </a:r>
            <a:r>
              <a:rPr lang="en-US" dirty="0" err="1" smtClean="0"/>
              <a:t>kamu</a:t>
            </a:r>
            <a:r>
              <a:rPr lang="en-US" dirty="0" smtClean="0"/>
              <a:t> </a:t>
            </a:r>
            <a:r>
              <a:rPr lang="en-US" dirty="0" err="1" smtClean="0"/>
              <a:t>görevi</a:t>
            </a:r>
            <a:r>
              <a:rPr lang="en-US" dirty="0" smtClean="0"/>
              <a:t> </a:t>
            </a:r>
            <a:r>
              <a:rPr lang="en-US" dirty="0" err="1" smtClean="0"/>
              <a:t>ve</a:t>
            </a:r>
            <a:r>
              <a:rPr lang="en-US" dirty="0" smtClean="0"/>
              <a:t> </a:t>
            </a:r>
            <a:r>
              <a:rPr lang="en-US" dirty="0" err="1" smtClean="0"/>
              <a:t>hizmeti</a:t>
            </a:r>
            <a:r>
              <a:rPr lang="en-US" dirty="0" smtClean="0"/>
              <a:t> </a:t>
            </a:r>
            <a:r>
              <a:rPr lang="en-US" dirty="0" err="1" smtClean="0"/>
              <a:t>dışında</a:t>
            </a:r>
            <a:r>
              <a:rPr lang="en-US" dirty="0" smtClean="0"/>
              <a:t> </a:t>
            </a:r>
            <a:r>
              <a:rPr lang="en-US" dirty="0" err="1" smtClean="0"/>
              <a:t>ilgili</a:t>
            </a:r>
            <a:r>
              <a:rPr lang="en-US" dirty="0" smtClean="0"/>
              <a:t> </a:t>
            </a:r>
            <a:r>
              <a:rPr lang="en-US" dirty="0" err="1" smtClean="0"/>
              <a:t>kanunlarında</a:t>
            </a:r>
            <a:r>
              <a:rPr lang="en-US" dirty="0" smtClean="0"/>
              <a:t> </a:t>
            </a:r>
            <a:r>
              <a:rPr lang="en-US" dirty="0" err="1" smtClean="0"/>
              <a:t>belirtilen</a:t>
            </a:r>
            <a:r>
              <a:rPr lang="en-US" dirty="0" smtClean="0"/>
              <a:t> </a:t>
            </a:r>
            <a:r>
              <a:rPr lang="en-US" dirty="0" err="1" smtClean="0"/>
              <a:t>faaliyetlerinden</a:t>
            </a:r>
            <a:r>
              <a:rPr lang="en-US" dirty="0" smtClean="0"/>
              <a:t> </a:t>
            </a:r>
            <a:r>
              <a:rPr lang="en-US" dirty="0" err="1" smtClean="0"/>
              <a:t>ve</a:t>
            </a:r>
            <a:r>
              <a:rPr lang="en-US" dirty="0" smtClean="0"/>
              <a:t> </a:t>
            </a:r>
            <a:r>
              <a:rPr lang="en-US" dirty="0" err="1" smtClean="0"/>
              <a:t>fiyatlandırılabilir</a:t>
            </a:r>
            <a:r>
              <a:rPr lang="en-US" dirty="0" smtClean="0"/>
              <a:t> </a:t>
            </a:r>
            <a:r>
              <a:rPr lang="en-US" dirty="0" err="1" smtClean="0"/>
              <a:t>nitelikteki</a:t>
            </a:r>
            <a:r>
              <a:rPr lang="en-US" dirty="0" smtClean="0"/>
              <a:t> mal </a:t>
            </a:r>
            <a:r>
              <a:rPr lang="en-US" dirty="0" err="1" smtClean="0"/>
              <a:t>ve</a:t>
            </a:r>
            <a:r>
              <a:rPr lang="en-US" dirty="0" smtClean="0"/>
              <a:t> </a:t>
            </a:r>
            <a:r>
              <a:rPr lang="en-US" dirty="0" err="1" smtClean="0"/>
              <a:t>hizmet</a:t>
            </a:r>
            <a:r>
              <a:rPr lang="en-US" dirty="0" smtClean="0"/>
              <a:t> </a:t>
            </a:r>
            <a:r>
              <a:rPr lang="en-US" dirty="0" err="1" smtClean="0"/>
              <a:t>teslimlerinden</a:t>
            </a:r>
            <a:r>
              <a:rPr lang="en-US" dirty="0" smtClean="0"/>
              <a:t> </a:t>
            </a:r>
            <a:r>
              <a:rPr lang="en-US" dirty="0" err="1" smtClean="0"/>
              <a:t>sağlanan</a:t>
            </a:r>
            <a:r>
              <a:rPr lang="en-US" dirty="0" smtClean="0"/>
              <a:t> </a:t>
            </a:r>
            <a:r>
              <a:rPr lang="en-US" dirty="0" err="1" smtClean="0"/>
              <a:t>ve</a:t>
            </a:r>
            <a:r>
              <a:rPr lang="en-US" dirty="0" smtClean="0"/>
              <a:t> </a:t>
            </a:r>
            <a:r>
              <a:rPr lang="en-US" dirty="0" err="1" smtClean="0"/>
              <a:t>genel</a:t>
            </a:r>
            <a:r>
              <a:rPr lang="en-US" dirty="0" smtClean="0"/>
              <a:t> </a:t>
            </a:r>
            <a:r>
              <a:rPr lang="en-US" dirty="0" err="1" smtClean="0"/>
              <a:t>bütçede</a:t>
            </a:r>
            <a:r>
              <a:rPr lang="en-US" dirty="0" smtClean="0"/>
              <a:t> </a:t>
            </a:r>
            <a:r>
              <a:rPr lang="en-US" dirty="0" err="1" smtClean="0"/>
              <a:t>gösterilen</a:t>
            </a:r>
            <a:r>
              <a:rPr lang="en-US" dirty="0" smtClean="0"/>
              <a:t> </a:t>
            </a:r>
            <a:r>
              <a:rPr lang="en-US" dirty="0" err="1" smtClean="0"/>
              <a:t>gelirleri</a:t>
            </a:r>
            <a:r>
              <a:rPr lang="en-US" dirty="0" smtClean="0"/>
              <a:t>, </a:t>
            </a:r>
            <a:endParaRPr lang="tr-TR" dirty="0" smtClean="0"/>
          </a:p>
          <a:p>
            <a:pPr algn="just"/>
            <a:endParaRPr lang="tr-TR" dirty="0" smtClean="0"/>
          </a:p>
          <a:p>
            <a:pPr algn="just"/>
            <a:r>
              <a:rPr lang="en-US" b="1" dirty="0" smtClean="0"/>
              <a:t>k) </a:t>
            </a:r>
            <a:r>
              <a:rPr lang="en-US" b="1" dirty="0" err="1" smtClean="0"/>
              <a:t>Harcama</a:t>
            </a:r>
            <a:r>
              <a:rPr lang="en-US" b="1" dirty="0" smtClean="0"/>
              <a:t> </a:t>
            </a:r>
            <a:r>
              <a:rPr lang="en-US" b="1" dirty="0" err="1" smtClean="0"/>
              <a:t>birimi</a:t>
            </a:r>
            <a:r>
              <a:rPr lang="en-US" b="1" dirty="0" smtClean="0"/>
              <a:t>: </a:t>
            </a:r>
            <a:r>
              <a:rPr lang="en-US" dirty="0" err="1" smtClean="0"/>
              <a:t>Kamu</a:t>
            </a:r>
            <a:r>
              <a:rPr lang="en-US" dirty="0" smtClean="0"/>
              <a:t> </a:t>
            </a:r>
            <a:r>
              <a:rPr lang="en-US" dirty="0" err="1" smtClean="0"/>
              <a:t>idaresi</a:t>
            </a:r>
            <a:r>
              <a:rPr lang="en-US" dirty="0" smtClean="0"/>
              <a:t> </a:t>
            </a:r>
            <a:r>
              <a:rPr lang="en-US" dirty="0" err="1" smtClean="0"/>
              <a:t>bütçesinde</a:t>
            </a:r>
            <a:r>
              <a:rPr lang="en-US" dirty="0" smtClean="0"/>
              <a:t> </a:t>
            </a:r>
            <a:r>
              <a:rPr lang="en-US" dirty="0" err="1" smtClean="0"/>
              <a:t>ödenek</a:t>
            </a:r>
            <a:r>
              <a:rPr lang="en-US" dirty="0" smtClean="0"/>
              <a:t> </a:t>
            </a:r>
            <a:r>
              <a:rPr lang="en-US" dirty="0" err="1" smtClean="0"/>
              <a:t>tahsis</a:t>
            </a:r>
            <a:r>
              <a:rPr lang="en-US" dirty="0" smtClean="0"/>
              <a:t> </a:t>
            </a:r>
            <a:r>
              <a:rPr lang="en-US" dirty="0" err="1" smtClean="0"/>
              <a:t>edilen</a:t>
            </a:r>
            <a:r>
              <a:rPr lang="en-US" dirty="0" smtClean="0"/>
              <a:t> </a:t>
            </a:r>
            <a:r>
              <a:rPr lang="en-US" dirty="0" err="1" smtClean="0"/>
              <a:t>ve</a:t>
            </a:r>
            <a:r>
              <a:rPr lang="en-US" dirty="0" smtClean="0"/>
              <a:t> </a:t>
            </a:r>
            <a:r>
              <a:rPr lang="en-US" dirty="0" err="1" smtClean="0"/>
              <a:t>harcama</a:t>
            </a:r>
            <a:r>
              <a:rPr lang="en-US" dirty="0" smtClean="0"/>
              <a:t> </a:t>
            </a:r>
            <a:r>
              <a:rPr lang="en-US" dirty="0" err="1" smtClean="0"/>
              <a:t>yetkisi</a:t>
            </a:r>
            <a:r>
              <a:rPr lang="en-US" dirty="0" smtClean="0"/>
              <a:t> </a:t>
            </a:r>
            <a:r>
              <a:rPr lang="en-US" dirty="0" err="1" smtClean="0"/>
              <a:t>bulunan</a:t>
            </a:r>
            <a:r>
              <a:rPr lang="en-US" dirty="0" smtClean="0"/>
              <a:t> </a:t>
            </a:r>
            <a:r>
              <a:rPr lang="en-US" dirty="0" err="1" smtClean="0"/>
              <a:t>birimi</a:t>
            </a:r>
            <a:r>
              <a:rPr lang="en-US" dirty="0" smtClean="0"/>
              <a:t>, </a:t>
            </a:r>
            <a:endParaRPr lang="tr-TR" dirty="0" smtClean="0"/>
          </a:p>
          <a:p>
            <a:pPr algn="just"/>
            <a:endParaRPr lang="tr-TR" dirty="0" smtClean="0"/>
          </a:p>
          <a:p>
            <a:pPr algn="just"/>
            <a:r>
              <a:rPr lang="en-US" b="1" dirty="0" smtClean="0"/>
              <a:t>l)</a:t>
            </a:r>
            <a:r>
              <a:rPr lang="tr-TR" b="1" dirty="0" smtClean="0"/>
              <a:t> </a:t>
            </a:r>
            <a:r>
              <a:rPr lang="en-US" b="1" dirty="0" err="1" smtClean="0"/>
              <a:t>Kamu</a:t>
            </a:r>
            <a:r>
              <a:rPr lang="en-US" b="1" dirty="0" smtClean="0"/>
              <a:t> </a:t>
            </a:r>
            <a:r>
              <a:rPr lang="en-US" b="1" dirty="0" err="1" smtClean="0"/>
              <a:t>malî</a:t>
            </a:r>
            <a:r>
              <a:rPr lang="en-US" b="1" dirty="0" smtClean="0"/>
              <a:t> </a:t>
            </a:r>
            <a:r>
              <a:rPr lang="en-US" b="1" dirty="0" err="1" smtClean="0"/>
              <a:t>yönetimi</a:t>
            </a:r>
            <a:r>
              <a:rPr lang="en-US" b="1" dirty="0" smtClean="0"/>
              <a:t>: </a:t>
            </a:r>
            <a:r>
              <a:rPr lang="en-US" dirty="0" err="1" smtClean="0">
                <a:latin typeface="Arial Narrow" panose="020B0606020202030204" pitchFamily="34" charset="0"/>
              </a:rPr>
              <a:t>Kamu</a:t>
            </a:r>
            <a:r>
              <a:rPr lang="en-US" dirty="0" smtClean="0"/>
              <a:t> </a:t>
            </a:r>
            <a:r>
              <a:rPr lang="en-US" dirty="0" err="1" smtClean="0"/>
              <a:t>kaynaklarının</a:t>
            </a:r>
            <a:r>
              <a:rPr lang="en-US" dirty="0" smtClean="0"/>
              <a:t> </a:t>
            </a:r>
            <a:r>
              <a:rPr lang="en-US" dirty="0" err="1" smtClean="0"/>
              <a:t>tanımlanmış</a:t>
            </a:r>
            <a:r>
              <a:rPr lang="en-US" dirty="0" smtClean="0"/>
              <a:t> </a:t>
            </a:r>
            <a:r>
              <a:rPr lang="en-US" dirty="0" err="1" smtClean="0"/>
              <a:t>standartlara</a:t>
            </a:r>
            <a:r>
              <a:rPr lang="en-US" dirty="0" smtClean="0"/>
              <a:t> </a:t>
            </a:r>
            <a:r>
              <a:rPr lang="en-US" dirty="0" err="1" smtClean="0"/>
              <a:t>uygun</a:t>
            </a:r>
            <a:r>
              <a:rPr lang="en-US" dirty="0" smtClean="0"/>
              <a:t> </a:t>
            </a:r>
            <a:r>
              <a:rPr lang="en-US" dirty="0" err="1" smtClean="0"/>
              <a:t>olarak</a:t>
            </a:r>
            <a:r>
              <a:rPr lang="en-US" dirty="0" smtClean="0"/>
              <a:t> </a:t>
            </a:r>
            <a:r>
              <a:rPr lang="en-US" dirty="0" err="1" smtClean="0"/>
              <a:t>etkili</a:t>
            </a:r>
            <a:r>
              <a:rPr lang="en-US" dirty="0" smtClean="0"/>
              <a:t>, </a:t>
            </a:r>
            <a:r>
              <a:rPr lang="en-US" dirty="0" err="1" smtClean="0"/>
              <a:t>ekonomik</a:t>
            </a:r>
            <a:r>
              <a:rPr lang="en-US" dirty="0" smtClean="0"/>
              <a:t> </a:t>
            </a:r>
            <a:r>
              <a:rPr lang="en-US" dirty="0" err="1" smtClean="0"/>
              <a:t>ve</a:t>
            </a:r>
            <a:r>
              <a:rPr lang="en-US" dirty="0" smtClean="0"/>
              <a:t> </a:t>
            </a:r>
            <a:r>
              <a:rPr lang="en-US" dirty="0" err="1" smtClean="0"/>
              <a:t>verimli</a:t>
            </a:r>
            <a:r>
              <a:rPr lang="en-US" dirty="0" smtClean="0"/>
              <a:t> </a:t>
            </a:r>
            <a:r>
              <a:rPr lang="en-US" dirty="0" err="1" smtClean="0"/>
              <a:t>kullanılmasını</a:t>
            </a:r>
            <a:r>
              <a:rPr lang="en-US" dirty="0" smtClean="0"/>
              <a:t> </a:t>
            </a:r>
            <a:r>
              <a:rPr lang="en-US" dirty="0" err="1" smtClean="0"/>
              <a:t>sağlayacak</a:t>
            </a:r>
            <a:r>
              <a:rPr lang="en-US" dirty="0" smtClean="0"/>
              <a:t> </a:t>
            </a:r>
            <a:r>
              <a:rPr lang="en-US" dirty="0" err="1" smtClean="0"/>
              <a:t>yasal</a:t>
            </a:r>
            <a:r>
              <a:rPr lang="en-US" dirty="0" smtClean="0"/>
              <a:t> </a:t>
            </a:r>
            <a:r>
              <a:rPr lang="en-US" dirty="0" err="1" smtClean="0"/>
              <a:t>ve</a:t>
            </a:r>
            <a:r>
              <a:rPr lang="en-US" dirty="0" smtClean="0"/>
              <a:t> </a:t>
            </a:r>
            <a:r>
              <a:rPr lang="en-US" dirty="0" err="1" smtClean="0"/>
              <a:t>yönetsel</a:t>
            </a:r>
            <a:r>
              <a:rPr lang="en-US" dirty="0" smtClean="0"/>
              <a:t> </a:t>
            </a:r>
            <a:r>
              <a:rPr lang="en-US" dirty="0" err="1" smtClean="0"/>
              <a:t>sistem</a:t>
            </a:r>
            <a:r>
              <a:rPr lang="en-US" dirty="0" smtClean="0"/>
              <a:t> </a:t>
            </a:r>
            <a:r>
              <a:rPr lang="en-US" dirty="0" err="1" smtClean="0"/>
              <a:t>ve</a:t>
            </a:r>
            <a:r>
              <a:rPr lang="en-US" dirty="0" smtClean="0"/>
              <a:t> </a:t>
            </a:r>
            <a:r>
              <a:rPr lang="en-US" dirty="0" err="1" smtClean="0"/>
              <a:t>süreçleri</a:t>
            </a:r>
            <a:r>
              <a:rPr lang="en-US" dirty="0" smtClean="0"/>
              <a:t>, </a:t>
            </a:r>
            <a:endParaRPr lang="tr-TR" dirty="0" smtClean="0"/>
          </a:p>
          <a:p>
            <a:pPr algn="just"/>
            <a:endParaRPr lang="tr-TR" dirty="0" smtClean="0"/>
          </a:p>
          <a:p>
            <a:pPr algn="just"/>
            <a:r>
              <a:rPr lang="en-US" b="1" dirty="0" smtClean="0"/>
              <a:t>m) </a:t>
            </a:r>
            <a:r>
              <a:rPr lang="en-US" b="1" dirty="0" err="1" smtClean="0"/>
              <a:t>Malî</a:t>
            </a:r>
            <a:r>
              <a:rPr lang="en-US" b="1" dirty="0" smtClean="0"/>
              <a:t> </a:t>
            </a:r>
            <a:r>
              <a:rPr lang="en-US" b="1" dirty="0" err="1" smtClean="0"/>
              <a:t>kontrol</a:t>
            </a:r>
            <a:r>
              <a:rPr lang="en-US" b="1" dirty="0" smtClean="0"/>
              <a:t>: </a:t>
            </a:r>
            <a:r>
              <a:rPr lang="en-US" dirty="0" err="1" smtClean="0"/>
              <a:t>Kamu</a:t>
            </a:r>
            <a:r>
              <a:rPr lang="en-US" dirty="0" smtClean="0"/>
              <a:t> </a:t>
            </a:r>
            <a:r>
              <a:rPr lang="en-US" dirty="0" err="1" smtClean="0"/>
              <a:t>kaynaklarının</a:t>
            </a:r>
            <a:r>
              <a:rPr lang="en-US" dirty="0" smtClean="0"/>
              <a:t> </a:t>
            </a:r>
            <a:r>
              <a:rPr lang="en-US" dirty="0" err="1" smtClean="0"/>
              <a:t>belirlenmiş</a:t>
            </a:r>
            <a:r>
              <a:rPr lang="en-US" dirty="0" smtClean="0"/>
              <a:t> </a:t>
            </a:r>
            <a:r>
              <a:rPr lang="en-US" dirty="0" err="1" smtClean="0"/>
              <a:t>amaçlar</a:t>
            </a:r>
            <a:r>
              <a:rPr lang="en-US" dirty="0" smtClean="0"/>
              <a:t> </a:t>
            </a:r>
            <a:r>
              <a:rPr lang="en-US" dirty="0" err="1" smtClean="0"/>
              <a:t>doğrultusunda</a:t>
            </a:r>
            <a:r>
              <a:rPr lang="en-US" dirty="0" smtClean="0"/>
              <a:t>, </a:t>
            </a:r>
            <a:r>
              <a:rPr lang="en-US" dirty="0" err="1" smtClean="0"/>
              <a:t>ilgili</a:t>
            </a:r>
            <a:r>
              <a:rPr lang="en-US" dirty="0" smtClean="0"/>
              <a:t> </a:t>
            </a:r>
            <a:r>
              <a:rPr lang="en-US" dirty="0" err="1" smtClean="0"/>
              <a:t>mevzuatla</a:t>
            </a:r>
            <a:r>
              <a:rPr lang="en-US" dirty="0" smtClean="0"/>
              <a:t> </a:t>
            </a:r>
            <a:r>
              <a:rPr lang="en-US" dirty="0" err="1" smtClean="0"/>
              <a:t>belirlenen</a:t>
            </a:r>
            <a:r>
              <a:rPr lang="en-US" dirty="0" smtClean="0"/>
              <a:t> </a:t>
            </a:r>
            <a:r>
              <a:rPr lang="en-US" dirty="0" err="1" smtClean="0"/>
              <a:t>kurallara</a:t>
            </a:r>
            <a:r>
              <a:rPr lang="en-US" dirty="0" smtClean="0"/>
              <a:t> </a:t>
            </a:r>
            <a:r>
              <a:rPr lang="en-US" dirty="0" err="1" smtClean="0"/>
              <a:t>uygun</a:t>
            </a:r>
            <a:r>
              <a:rPr lang="en-US" dirty="0" smtClean="0"/>
              <a:t>, </a:t>
            </a:r>
            <a:r>
              <a:rPr lang="en-US" dirty="0" err="1" smtClean="0"/>
              <a:t>etkili</a:t>
            </a:r>
            <a:r>
              <a:rPr lang="en-US" dirty="0" smtClean="0"/>
              <a:t>, </a:t>
            </a:r>
            <a:r>
              <a:rPr lang="en-US" dirty="0" err="1" smtClean="0"/>
              <a:t>ekonomik</a:t>
            </a:r>
            <a:r>
              <a:rPr lang="en-US" dirty="0" smtClean="0"/>
              <a:t> </a:t>
            </a:r>
            <a:r>
              <a:rPr lang="en-US" dirty="0" err="1" smtClean="0"/>
              <a:t>ve</a:t>
            </a:r>
            <a:r>
              <a:rPr lang="en-US" dirty="0" smtClean="0"/>
              <a:t> </a:t>
            </a:r>
            <a:r>
              <a:rPr lang="en-US" dirty="0" err="1" smtClean="0"/>
              <a:t>verimli</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kullanılmasını</a:t>
            </a:r>
            <a:r>
              <a:rPr lang="en-US" dirty="0" smtClean="0"/>
              <a:t> </a:t>
            </a:r>
            <a:r>
              <a:rPr lang="en-US" dirty="0" err="1" smtClean="0"/>
              <a:t>sağlamak</a:t>
            </a:r>
            <a:r>
              <a:rPr lang="en-US" dirty="0" smtClean="0"/>
              <a:t> </a:t>
            </a:r>
            <a:r>
              <a:rPr lang="en-US" dirty="0" err="1" smtClean="0"/>
              <a:t>için</a:t>
            </a:r>
            <a:r>
              <a:rPr lang="en-US" dirty="0" smtClean="0"/>
              <a:t> </a:t>
            </a:r>
            <a:r>
              <a:rPr lang="en-US" dirty="0" err="1" smtClean="0"/>
              <a:t>oluşturulan</a:t>
            </a:r>
            <a:r>
              <a:rPr lang="en-US" dirty="0" smtClean="0"/>
              <a:t> </a:t>
            </a:r>
            <a:r>
              <a:rPr lang="en-US" dirty="0" err="1" smtClean="0"/>
              <a:t>kontrol</a:t>
            </a:r>
            <a:r>
              <a:rPr lang="en-US" dirty="0" smtClean="0"/>
              <a:t> </a:t>
            </a:r>
            <a:r>
              <a:rPr lang="en-US" dirty="0" err="1" smtClean="0"/>
              <a:t>sistemi</a:t>
            </a:r>
            <a:r>
              <a:rPr lang="en-US" dirty="0" smtClean="0"/>
              <a:t> </a:t>
            </a:r>
            <a:r>
              <a:rPr lang="en-US" dirty="0" err="1" smtClean="0"/>
              <a:t>ile</a:t>
            </a:r>
            <a:r>
              <a:rPr lang="en-US" dirty="0" smtClean="0"/>
              <a:t> </a:t>
            </a:r>
            <a:r>
              <a:rPr lang="en-US" dirty="0" err="1" smtClean="0"/>
              <a:t>kurumsal</a:t>
            </a:r>
            <a:r>
              <a:rPr lang="en-US" dirty="0" smtClean="0"/>
              <a:t> </a:t>
            </a:r>
            <a:r>
              <a:rPr lang="en-US" dirty="0" err="1" smtClean="0"/>
              <a:t>yapı</a:t>
            </a:r>
            <a:r>
              <a:rPr lang="en-US" dirty="0" smtClean="0"/>
              <a:t>, </a:t>
            </a:r>
            <a:r>
              <a:rPr lang="en-US" dirty="0" err="1" smtClean="0"/>
              <a:t>yöntem</a:t>
            </a:r>
            <a:r>
              <a:rPr lang="en-US" dirty="0" smtClean="0"/>
              <a:t> </a:t>
            </a:r>
            <a:r>
              <a:rPr lang="en-US" dirty="0" err="1" smtClean="0"/>
              <a:t>ve</a:t>
            </a:r>
            <a:r>
              <a:rPr lang="en-US" dirty="0" smtClean="0"/>
              <a:t> </a:t>
            </a:r>
            <a:r>
              <a:rPr lang="en-US" dirty="0" err="1" smtClean="0"/>
              <a:t>süreçleri</a:t>
            </a:r>
            <a:r>
              <a:rPr lang="en-US" dirty="0" smtClean="0"/>
              <a:t>, </a:t>
            </a:r>
            <a:endParaRPr lang="tr-TR" dirty="0" smtClean="0"/>
          </a:p>
          <a:p>
            <a:pPr algn="just"/>
            <a:endParaRPr lang="tr-TR" dirty="0" smtClean="0"/>
          </a:p>
          <a:p>
            <a:pPr algn="just"/>
            <a:r>
              <a:rPr lang="en-US" b="1" dirty="0" smtClean="0"/>
              <a:t>n) </a:t>
            </a:r>
            <a:r>
              <a:rPr lang="en-US" b="1" dirty="0" err="1" smtClean="0"/>
              <a:t>Stratejik</a:t>
            </a:r>
            <a:r>
              <a:rPr lang="en-US" b="1" dirty="0" smtClean="0"/>
              <a:t> plan: </a:t>
            </a:r>
            <a:r>
              <a:rPr lang="en-US" dirty="0" err="1" smtClean="0"/>
              <a:t>Kamu</a:t>
            </a:r>
            <a:r>
              <a:rPr lang="en-US" dirty="0" smtClean="0"/>
              <a:t> </a:t>
            </a:r>
            <a:r>
              <a:rPr lang="en-US" dirty="0" err="1" smtClean="0"/>
              <a:t>idarelerinin</a:t>
            </a:r>
            <a:r>
              <a:rPr lang="en-US" dirty="0" smtClean="0"/>
              <a:t> </a:t>
            </a:r>
            <a:r>
              <a:rPr lang="en-US" dirty="0" err="1" smtClean="0"/>
              <a:t>orta</a:t>
            </a:r>
            <a:r>
              <a:rPr lang="en-US" dirty="0" smtClean="0"/>
              <a:t> </a:t>
            </a:r>
            <a:r>
              <a:rPr lang="en-US" dirty="0" err="1" smtClean="0"/>
              <a:t>ve</a:t>
            </a:r>
            <a:r>
              <a:rPr lang="en-US" dirty="0" smtClean="0"/>
              <a:t> </a:t>
            </a:r>
            <a:r>
              <a:rPr lang="en-US" dirty="0" err="1" smtClean="0"/>
              <a:t>uzun</a:t>
            </a:r>
            <a:r>
              <a:rPr lang="en-US" dirty="0" smtClean="0"/>
              <a:t> </a:t>
            </a:r>
            <a:r>
              <a:rPr lang="en-US" dirty="0" err="1" smtClean="0"/>
              <a:t>vadeli</a:t>
            </a:r>
            <a:r>
              <a:rPr lang="en-US" dirty="0" smtClean="0"/>
              <a:t> </a:t>
            </a:r>
            <a:r>
              <a:rPr lang="en-US" dirty="0" err="1" smtClean="0"/>
              <a:t>amaçlarını</a:t>
            </a:r>
            <a:r>
              <a:rPr lang="en-US" dirty="0" smtClean="0"/>
              <a:t>, </a:t>
            </a:r>
            <a:r>
              <a:rPr lang="en-US" dirty="0" err="1" smtClean="0"/>
              <a:t>temel</a:t>
            </a:r>
            <a:r>
              <a:rPr lang="en-US" dirty="0" smtClean="0"/>
              <a:t> </a:t>
            </a:r>
            <a:r>
              <a:rPr lang="en-US" dirty="0" err="1" smtClean="0"/>
              <a:t>ilke</a:t>
            </a:r>
            <a:r>
              <a:rPr lang="en-US" dirty="0" smtClean="0"/>
              <a:t> </a:t>
            </a:r>
            <a:r>
              <a:rPr lang="en-US" dirty="0" err="1" smtClean="0"/>
              <a:t>ve</a:t>
            </a:r>
            <a:r>
              <a:rPr lang="en-US" dirty="0" smtClean="0"/>
              <a:t> </a:t>
            </a:r>
            <a:r>
              <a:rPr lang="en-US" dirty="0" err="1" smtClean="0"/>
              <a:t>politikalarını</a:t>
            </a:r>
            <a:r>
              <a:rPr lang="en-US" dirty="0" smtClean="0"/>
              <a:t>, </a:t>
            </a:r>
            <a:r>
              <a:rPr lang="en-US" dirty="0" err="1" smtClean="0"/>
              <a:t>hedef</a:t>
            </a:r>
            <a:r>
              <a:rPr lang="en-US" dirty="0" smtClean="0"/>
              <a:t> </a:t>
            </a:r>
            <a:r>
              <a:rPr lang="en-US" dirty="0" err="1" smtClean="0"/>
              <a:t>ve</a:t>
            </a:r>
            <a:r>
              <a:rPr lang="en-US" dirty="0" smtClean="0"/>
              <a:t> </a:t>
            </a:r>
            <a:r>
              <a:rPr lang="en-US" dirty="0" err="1" smtClean="0"/>
              <a:t>önceliklerini</a:t>
            </a:r>
            <a:r>
              <a:rPr lang="en-US" dirty="0" smtClean="0"/>
              <a:t>, </a:t>
            </a:r>
            <a:r>
              <a:rPr lang="en-US" dirty="0" err="1" smtClean="0"/>
              <a:t>performans</a:t>
            </a:r>
            <a:r>
              <a:rPr lang="en-US" dirty="0" smtClean="0"/>
              <a:t> </a:t>
            </a:r>
            <a:r>
              <a:rPr lang="en-US" dirty="0" err="1" smtClean="0"/>
              <a:t>ölçütlerini</a:t>
            </a:r>
            <a:r>
              <a:rPr lang="en-US" dirty="0" smtClean="0"/>
              <a:t>, </a:t>
            </a:r>
            <a:r>
              <a:rPr lang="en-US" dirty="0" err="1" smtClean="0"/>
              <a:t>bunlara</a:t>
            </a:r>
            <a:r>
              <a:rPr lang="en-US" dirty="0" smtClean="0"/>
              <a:t> </a:t>
            </a:r>
            <a:r>
              <a:rPr lang="en-US" dirty="0" err="1" smtClean="0"/>
              <a:t>ulaşmak</a:t>
            </a:r>
            <a:r>
              <a:rPr lang="en-US" dirty="0" smtClean="0"/>
              <a:t> </a:t>
            </a:r>
            <a:r>
              <a:rPr lang="en-US" dirty="0" err="1" smtClean="0"/>
              <a:t>için</a:t>
            </a:r>
            <a:r>
              <a:rPr lang="en-US" dirty="0" smtClean="0"/>
              <a:t> </a:t>
            </a:r>
            <a:r>
              <a:rPr lang="en-US" dirty="0" err="1" smtClean="0"/>
              <a:t>izlenecek</a:t>
            </a:r>
            <a:r>
              <a:rPr lang="en-US" dirty="0" smtClean="0"/>
              <a:t> </a:t>
            </a:r>
            <a:r>
              <a:rPr lang="en-US" dirty="0" err="1" smtClean="0"/>
              <a:t>yöntemler</a:t>
            </a:r>
            <a:r>
              <a:rPr lang="en-US" dirty="0" smtClean="0"/>
              <a:t> </a:t>
            </a:r>
            <a:r>
              <a:rPr lang="en-US" dirty="0" err="1" smtClean="0"/>
              <a:t>ile</a:t>
            </a:r>
            <a:r>
              <a:rPr lang="en-US" dirty="0" smtClean="0"/>
              <a:t> </a:t>
            </a:r>
            <a:r>
              <a:rPr lang="en-US" dirty="0" err="1" smtClean="0"/>
              <a:t>kaynak</a:t>
            </a:r>
            <a:r>
              <a:rPr lang="en-US" dirty="0" smtClean="0"/>
              <a:t> </a:t>
            </a:r>
            <a:r>
              <a:rPr lang="en-US" dirty="0" err="1" smtClean="0"/>
              <a:t>dağılımlarını</a:t>
            </a:r>
            <a:r>
              <a:rPr lang="en-US" dirty="0" smtClean="0"/>
              <a:t> </a:t>
            </a:r>
            <a:r>
              <a:rPr lang="en-US" dirty="0" err="1" smtClean="0"/>
              <a:t>içeren</a:t>
            </a:r>
            <a:r>
              <a:rPr lang="en-US" dirty="0" smtClean="0"/>
              <a:t> </a:t>
            </a:r>
            <a:r>
              <a:rPr lang="en-US" dirty="0" err="1" smtClean="0"/>
              <a:t>planı</a:t>
            </a:r>
            <a:r>
              <a:rPr lang="en-US" dirty="0" smtClean="0"/>
              <a:t>, </a:t>
            </a:r>
            <a:endParaRPr lang="tr-TR" dirty="0" smtClean="0"/>
          </a:p>
          <a:p>
            <a:pPr algn="just"/>
            <a:endParaRPr lang="tr-TR" dirty="0" smtClean="0"/>
          </a:p>
          <a:p>
            <a:pPr algn="just"/>
            <a:r>
              <a:rPr lang="en-US" b="1" dirty="0" smtClean="0"/>
              <a:t>o) </a:t>
            </a:r>
            <a:r>
              <a:rPr lang="en-US" b="1" dirty="0" err="1" smtClean="0"/>
              <a:t>Malî</a:t>
            </a:r>
            <a:r>
              <a:rPr lang="en-US" b="1" dirty="0" smtClean="0"/>
              <a:t> </a:t>
            </a:r>
            <a:r>
              <a:rPr lang="en-US" b="1" dirty="0" err="1" smtClean="0"/>
              <a:t>yıl</a:t>
            </a:r>
            <a:r>
              <a:rPr lang="en-US" b="1" dirty="0" smtClean="0"/>
              <a:t>: </a:t>
            </a:r>
            <a:r>
              <a:rPr lang="en-US" dirty="0" err="1" smtClean="0"/>
              <a:t>Takvim</a:t>
            </a:r>
            <a:r>
              <a:rPr lang="en-US" dirty="0" smtClean="0"/>
              <a:t> </a:t>
            </a:r>
            <a:r>
              <a:rPr lang="en-US" dirty="0" err="1" smtClean="0"/>
              <a:t>yılını</a:t>
            </a:r>
            <a:r>
              <a:rPr lang="en-US" dirty="0" smtClean="0"/>
              <a:t>, </a:t>
            </a:r>
            <a:endParaRPr lang="tr-TR" dirty="0" smtClean="0"/>
          </a:p>
          <a:p>
            <a:pPr algn="just"/>
            <a:endParaRPr lang="tr-TR" dirty="0" smtClean="0"/>
          </a:p>
          <a:p>
            <a:pPr algn="just"/>
            <a:r>
              <a:rPr lang="en-US" dirty="0" err="1" smtClean="0"/>
              <a:t>İfade</a:t>
            </a:r>
            <a:r>
              <a:rPr lang="en-US" dirty="0" smtClean="0"/>
              <a:t> </a:t>
            </a:r>
            <a:r>
              <a:rPr lang="en-US" dirty="0" err="1" smtClean="0"/>
              <a:t>eder</a:t>
            </a:r>
            <a:r>
              <a:rPr lang="en-US" dirty="0" smtClean="0"/>
              <a:t>. </a:t>
            </a:r>
            <a:endParaRPr lang="en-US" dirty="0"/>
          </a:p>
        </p:txBody>
      </p:sp>
    </p:spTree>
    <p:extLst>
      <p:ext uri="{BB962C8B-B14F-4D97-AF65-F5344CB8AC3E}">
        <p14:creationId xmlns:p14="http://schemas.microsoft.com/office/powerpoint/2010/main" val="222845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a:spLocks noGrp="1"/>
          </p:cNvSpPr>
          <p:nvPr>
            <p:ph type="title"/>
          </p:nvPr>
        </p:nvSpPr>
        <p:spPr bwMode="auto">
          <a:xfrm>
            <a:off x="655607" y="445931"/>
            <a:ext cx="9966325" cy="720725"/>
          </a:xfrm>
        </p:spPr>
        <p:txBody>
          <a:bodyPr wrap="square" lIns="91440" tIns="45720" rIns="91440" bIns="45720" numCol="1" anchorCtr="0" compatLnSpc="1">
            <a:prstTxWarp prst="textNoShape">
              <a:avLst/>
            </a:prstTxWarp>
          </a:bodyPr>
          <a:lstStyle/>
          <a:p>
            <a:pPr algn="ctr"/>
            <a:r>
              <a:rPr lang="tr-TR" altLang="tr-TR" sz="3200" b="1" dirty="0" smtClean="0">
                <a:solidFill>
                  <a:schemeClr val="bg2">
                    <a:lumMod val="10000"/>
                  </a:schemeClr>
                </a:solidFill>
                <a:effectLst/>
              </a:rPr>
              <a:t>MALÎ KONTROL </a:t>
            </a:r>
            <a:r>
              <a:rPr lang="tr-TR" altLang="tr-TR" sz="2800" b="1" dirty="0" smtClean="0">
                <a:solidFill>
                  <a:schemeClr val="bg2">
                    <a:lumMod val="10000"/>
                  </a:schemeClr>
                </a:solidFill>
                <a:effectLst/>
              </a:rPr>
              <a:t>(md.3) </a:t>
            </a:r>
          </a:p>
        </p:txBody>
      </p:sp>
      <p:sp>
        <p:nvSpPr>
          <p:cNvPr id="6" name="5 Dikdörtgen"/>
          <p:cNvSpPr/>
          <p:nvPr/>
        </p:nvSpPr>
        <p:spPr>
          <a:xfrm>
            <a:off x="534838" y="4959930"/>
            <a:ext cx="10834777" cy="1477328"/>
          </a:xfrm>
          <a:prstGeom prst="rect">
            <a:avLst/>
          </a:prstGeom>
          <a:solidFill>
            <a:schemeClr val="accent1">
              <a:lumMod val="20000"/>
              <a:lumOff val="80000"/>
            </a:schemeClr>
          </a:solidFill>
          <a:effectLst>
            <a:innerShdw blurRad="114300">
              <a:prstClr val="black"/>
            </a:innerShdw>
          </a:effectLst>
        </p:spPr>
        <p:txBody>
          <a:bodyPr wrap="square">
            <a:spAutoFit/>
          </a:bodyPr>
          <a:lstStyle/>
          <a:p>
            <a:pPr algn="just">
              <a:lnSpc>
                <a:spcPct val="150000"/>
              </a:lnSpc>
              <a:defRPr/>
            </a:pPr>
            <a:r>
              <a:rPr lang="tr-TR" sz="3000" dirty="0" smtClean="0"/>
              <a:t>bir şekilde kullanılmasını sağlamak için oluşturulan </a:t>
            </a:r>
            <a:r>
              <a:rPr lang="tr-TR" sz="3000" u="sng" dirty="0" smtClean="0"/>
              <a:t>kontrol sistemi </a:t>
            </a:r>
            <a:r>
              <a:rPr lang="tr-TR" sz="3000" dirty="0" smtClean="0"/>
              <a:t>ile </a:t>
            </a:r>
            <a:r>
              <a:rPr lang="tr-TR" sz="3000" u="sng" dirty="0" smtClean="0"/>
              <a:t>kurumsal yapı, yöntem ve süreçlerdir.</a:t>
            </a:r>
            <a:endParaRPr lang="tr-TR" sz="3000" u="sng" dirty="0"/>
          </a:p>
        </p:txBody>
      </p:sp>
      <p:sp>
        <p:nvSpPr>
          <p:cNvPr id="7" name="6 Dikdörtgen"/>
          <p:cNvSpPr/>
          <p:nvPr/>
        </p:nvSpPr>
        <p:spPr>
          <a:xfrm>
            <a:off x="534838" y="1563231"/>
            <a:ext cx="4875482" cy="699166"/>
          </a:xfrm>
          <a:prstGeom prst="rect">
            <a:avLst/>
          </a:prstGeom>
          <a:solidFill>
            <a:schemeClr val="bg1"/>
          </a:solidFill>
        </p:spPr>
        <p:txBody>
          <a:bodyPr wrap="square">
            <a:spAutoFit/>
          </a:bodyPr>
          <a:lstStyle/>
          <a:p>
            <a:pPr lvl="0" algn="just">
              <a:lnSpc>
                <a:spcPct val="150000"/>
              </a:lnSpc>
              <a:defRPr/>
            </a:pPr>
            <a:r>
              <a:rPr lang="tr-TR" sz="3000" b="1" dirty="0" smtClean="0">
                <a:solidFill>
                  <a:prstClr val="black"/>
                </a:solidFill>
              </a:rPr>
              <a:t>Kamu kaynaklarının;</a:t>
            </a:r>
          </a:p>
        </p:txBody>
      </p:sp>
      <p:graphicFrame>
        <p:nvGraphicFramePr>
          <p:cNvPr id="10" name="9 Diyagram"/>
          <p:cNvGraphicFramePr/>
          <p:nvPr>
            <p:extLst>
              <p:ext uri="{D42A27DB-BD31-4B8C-83A1-F6EECF244321}">
                <p14:modId xmlns:p14="http://schemas.microsoft.com/office/powerpoint/2010/main" val="1230121265"/>
              </p:ext>
            </p:extLst>
          </p:nvPr>
        </p:nvGraphicFramePr>
        <p:xfrm>
          <a:off x="1897690" y="2811637"/>
          <a:ext cx="7763895" cy="1846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97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smtClean="0">
                <a:solidFill>
                  <a:schemeClr val="tx1"/>
                </a:solidFill>
              </a:rPr>
              <a:t>KAMU MALİYESİ</a:t>
            </a:r>
            <a:endParaRPr lang="tr-TR" b="1" dirty="0">
              <a:solidFill>
                <a:schemeClr val="tx1"/>
              </a:solidFill>
            </a:endParaRPr>
          </a:p>
        </p:txBody>
      </p:sp>
      <p:sp>
        <p:nvSpPr>
          <p:cNvPr id="24579" name="İçerik Yer Tutucusu 2"/>
          <p:cNvSpPr>
            <a:spLocks noGrp="1"/>
          </p:cNvSpPr>
          <p:nvPr>
            <p:ph idx="1"/>
          </p:nvPr>
        </p:nvSpPr>
        <p:spPr>
          <a:xfrm>
            <a:off x="838200" y="1600201"/>
            <a:ext cx="10842938" cy="4873625"/>
          </a:xfrm>
        </p:spPr>
        <p:txBody>
          <a:bodyPr/>
          <a:lstStyle/>
          <a:p>
            <a:pPr algn="just">
              <a:buFont typeface="Wingdings" panose="05000000000000000000" pitchFamily="2" charset="2"/>
              <a:buChar char="v"/>
            </a:pPr>
            <a:r>
              <a:rPr lang="tr-TR" altLang="en-US" sz="2400" dirty="0" smtClean="0">
                <a:solidFill>
                  <a:schemeClr val="tx1"/>
                </a:solidFill>
                <a:latin typeface="Arial" panose="020B0604020202020204" pitchFamily="34" charset="0"/>
                <a:cs typeface="Arial" panose="020B0604020202020204" pitchFamily="34" charset="0"/>
              </a:rPr>
              <a:t>Kamu maliyesi; </a:t>
            </a:r>
          </a:p>
          <a:p>
            <a:pPr lvl="1" algn="just">
              <a:buClr>
                <a:schemeClr val="accent1">
                  <a:lumMod val="50000"/>
                </a:schemeClr>
              </a:buClr>
              <a:buFont typeface="Wingdings" panose="05000000000000000000" pitchFamily="2" charset="2"/>
              <a:buChar char="Ø"/>
            </a:pPr>
            <a:r>
              <a:rPr lang="tr-TR" altLang="en-US" sz="2400" dirty="0" smtClean="0">
                <a:solidFill>
                  <a:schemeClr val="tx1"/>
                </a:solidFill>
                <a:latin typeface="Arial" panose="020B0604020202020204" pitchFamily="34" charset="0"/>
                <a:cs typeface="Arial" panose="020B0604020202020204" pitchFamily="34" charset="0"/>
              </a:rPr>
              <a:t>gelirlerin toplanması, </a:t>
            </a:r>
            <a:endParaRPr lang="tr-TR" altLang="en-US" sz="2400" dirty="0">
              <a:solidFill>
                <a:schemeClr val="tx1"/>
              </a:solidFill>
              <a:latin typeface="Arial" panose="020B0604020202020204" pitchFamily="34" charset="0"/>
              <a:cs typeface="Arial" panose="020B0604020202020204" pitchFamily="34" charset="0"/>
            </a:endParaRPr>
          </a:p>
          <a:p>
            <a:pPr lvl="1" algn="just">
              <a:buClr>
                <a:schemeClr val="accent1">
                  <a:lumMod val="50000"/>
                </a:schemeClr>
              </a:buClr>
              <a:buFont typeface="Wingdings" panose="05000000000000000000" pitchFamily="2" charset="2"/>
              <a:buChar char="Ø"/>
            </a:pPr>
            <a:r>
              <a:rPr lang="tr-TR" altLang="en-US" sz="2400" dirty="0" smtClean="0">
                <a:solidFill>
                  <a:schemeClr val="tx1"/>
                </a:solidFill>
                <a:latin typeface="Arial" panose="020B0604020202020204" pitchFamily="34" charset="0"/>
                <a:cs typeface="Arial" panose="020B0604020202020204" pitchFamily="34" charset="0"/>
              </a:rPr>
              <a:t>harcamaların yapılması, </a:t>
            </a:r>
          </a:p>
          <a:p>
            <a:pPr lvl="1" algn="just">
              <a:buClr>
                <a:schemeClr val="accent1">
                  <a:lumMod val="50000"/>
                </a:schemeClr>
              </a:buClr>
              <a:buFont typeface="Wingdings" panose="05000000000000000000" pitchFamily="2" charset="2"/>
              <a:buChar char="Ø"/>
            </a:pPr>
            <a:r>
              <a:rPr lang="tr-TR" altLang="en-US" sz="2400" dirty="0" smtClean="0">
                <a:solidFill>
                  <a:schemeClr val="tx1"/>
                </a:solidFill>
                <a:latin typeface="Arial" panose="020B0604020202020204" pitchFamily="34" charset="0"/>
                <a:cs typeface="Arial" panose="020B0604020202020204" pitchFamily="34" charset="0"/>
              </a:rPr>
              <a:t>açıkların finansmanı, </a:t>
            </a:r>
          </a:p>
          <a:p>
            <a:pPr lvl="1" algn="just">
              <a:buClr>
                <a:schemeClr val="accent1">
                  <a:lumMod val="50000"/>
                </a:schemeClr>
              </a:buClr>
              <a:buFont typeface="Wingdings" panose="05000000000000000000" pitchFamily="2" charset="2"/>
              <a:buChar char="Ø"/>
            </a:pPr>
            <a:r>
              <a:rPr lang="tr-TR" altLang="en-US" sz="2400" dirty="0" smtClean="0">
                <a:solidFill>
                  <a:schemeClr val="tx1"/>
                </a:solidFill>
                <a:latin typeface="Arial" panose="020B0604020202020204" pitchFamily="34" charset="0"/>
                <a:cs typeface="Arial" panose="020B0604020202020204" pitchFamily="34" charset="0"/>
              </a:rPr>
              <a:t>kamunun varlık ve borçları ile diğer yükümlülüklerinin yönetimini kapsar. </a:t>
            </a:r>
          </a:p>
          <a:p>
            <a:pPr marL="0" indent="0" algn="just" eaLnBrk="1" hangingPunct="1">
              <a:buClr>
                <a:schemeClr val="accent1">
                  <a:lumMod val="50000"/>
                </a:schemeClr>
              </a:buClr>
              <a:buNone/>
            </a:pPr>
            <a:endParaRPr lang="tr-TR" altLang="en-US" sz="24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v"/>
            </a:pPr>
            <a:r>
              <a:rPr lang="tr-TR" altLang="en-US" sz="2400" dirty="0" smtClean="0">
                <a:solidFill>
                  <a:schemeClr val="tx1"/>
                </a:solidFill>
                <a:latin typeface="Arial" panose="020B0604020202020204" pitchFamily="34" charset="0"/>
                <a:cs typeface="Arial" panose="020B0604020202020204" pitchFamily="34" charset="0"/>
              </a:rPr>
              <a:t>Kamu maliyesi, merkezden ve yerinden yönetim esaslarına göre yürütülür. </a:t>
            </a:r>
          </a:p>
          <a:p>
            <a:pPr algn="just">
              <a:buFont typeface="Wingdings" panose="05000000000000000000" pitchFamily="2" charset="2"/>
              <a:buChar char="v"/>
            </a:pPr>
            <a:r>
              <a:rPr lang="tr-TR" altLang="en-US" sz="2400" dirty="0" smtClean="0">
                <a:solidFill>
                  <a:schemeClr val="tx1"/>
                </a:solidFill>
                <a:latin typeface="Arial" panose="020B0604020202020204" pitchFamily="34" charset="0"/>
                <a:cs typeface="Arial" panose="020B0604020202020204" pitchFamily="34" charset="0"/>
              </a:rPr>
              <a:t>Kamu idarelerinin görevleri, ilgili kanunlarında açık olarak belirlenir ve kaynakların dağıtımında esas alınır. </a:t>
            </a:r>
          </a:p>
          <a:p>
            <a:pPr eaLnBrk="1" hangingPunct="1"/>
            <a:endParaRPr lang="tr-TR" altLang="en-US" dirty="0" smtClean="0"/>
          </a:p>
        </p:txBody>
      </p:sp>
    </p:spTree>
    <p:extLst>
      <p:ext uri="{BB962C8B-B14F-4D97-AF65-F5344CB8AC3E}">
        <p14:creationId xmlns:p14="http://schemas.microsoft.com/office/powerpoint/2010/main" val="2100266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smtClean="0">
                <a:solidFill>
                  <a:schemeClr val="bg2">
                    <a:lumMod val="10000"/>
                  </a:schemeClr>
                </a:solidFill>
              </a:rPr>
              <a:t>KAMU MALİYESİNİN TEMEL İLKELERİ</a:t>
            </a:r>
            <a:endParaRPr lang="tr-TR" b="1" dirty="0">
              <a:solidFill>
                <a:schemeClr val="bg2">
                  <a:lumMod val="10000"/>
                </a:schemeClr>
              </a:solidFill>
            </a:endParaRPr>
          </a:p>
        </p:txBody>
      </p:sp>
      <p:sp>
        <p:nvSpPr>
          <p:cNvPr id="3" name="İçerik Yer Tutucusu 2"/>
          <p:cNvSpPr>
            <a:spLocks noGrp="1"/>
          </p:cNvSpPr>
          <p:nvPr>
            <p:ph idx="1"/>
          </p:nvPr>
        </p:nvSpPr>
        <p:spPr>
          <a:xfrm>
            <a:off x="940158" y="1600201"/>
            <a:ext cx="10187188" cy="4873625"/>
          </a:xfrm>
        </p:spPr>
        <p:txBody>
          <a:bodyPr>
            <a:normAutofit lnSpcReduction="10000"/>
          </a:bodyPr>
          <a:lstStyle/>
          <a:p>
            <a:pPr algn="just">
              <a:buFont typeface="Wingdings" panose="05000000000000000000" pitchFamily="2" charset="2"/>
              <a:buChar char="ü"/>
              <a:defRPr/>
            </a:pPr>
            <a:r>
              <a:rPr lang="tr-TR" sz="2400" dirty="0">
                <a:solidFill>
                  <a:schemeClr val="tx1"/>
                </a:solidFill>
                <a:latin typeface="Arial" panose="020B0604020202020204" pitchFamily="34" charset="0"/>
                <a:cs typeface="Arial" panose="020B0604020202020204" pitchFamily="34" charset="0"/>
              </a:rPr>
              <a:t>Kamu malî yönetimi uyumlu bir bütün olarak oluşturulur ve yürütülür. </a:t>
            </a:r>
            <a:endParaRPr lang="tr-TR" sz="24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defRPr/>
            </a:pPr>
            <a:endParaRPr lang="tr-TR" sz="24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defRPr/>
            </a:pPr>
            <a:r>
              <a:rPr lang="tr-TR" sz="2400" dirty="0">
                <a:solidFill>
                  <a:schemeClr val="tx1"/>
                </a:solidFill>
                <a:latin typeface="Arial" panose="020B0604020202020204" pitchFamily="34" charset="0"/>
                <a:cs typeface="Arial" panose="020B0604020202020204" pitchFamily="34" charset="0"/>
              </a:rPr>
              <a:t>Kamu maliyesi, </a:t>
            </a:r>
            <a:r>
              <a:rPr lang="tr-TR" sz="2400" dirty="0">
                <a:solidFill>
                  <a:srgbClr val="FF0000"/>
                </a:solidFill>
                <a:latin typeface="Arial" panose="020B0604020202020204" pitchFamily="34" charset="0"/>
                <a:cs typeface="Arial" panose="020B0604020202020204" pitchFamily="34" charset="0"/>
              </a:rPr>
              <a:t>kamu görevlilerinin hesap verebilmelerini </a:t>
            </a:r>
            <a:r>
              <a:rPr lang="tr-TR" sz="2400" dirty="0">
                <a:solidFill>
                  <a:schemeClr val="tx1"/>
                </a:solidFill>
                <a:latin typeface="Arial" panose="020B0604020202020204" pitchFamily="34" charset="0"/>
                <a:cs typeface="Arial" panose="020B0604020202020204" pitchFamily="34" charset="0"/>
              </a:rPr>
              <a:t>sağlayacak şekilde uygulanır. </a:t>
            </a:r>
            <a:endParaRPr lang="tr-TR" sz="24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defRPr/>
            </a:pPr>
            <a:endParaRPr lang="tr-TR" sz="24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defRPr/>
            </a:pPr>
            <a:r>
              <a:rPr lang="tr-TR" sz="2400" dirty="0">
                <a:solidFill>
                  <a:schemeClr val="tx1"/>
                </a:solidFill>
                <a:latin typeface="Arial" panose="020B0604020202020204" pitchFamily="34" charset="0"/>
                <a:cs typeface="Arial" panose="020B0604020202020204" pitchFamily="34" charset="0"/>
              </a:rPr>
              <a:t> Maliye politikası, makroekonomik ve sosyal hedefler ile uyumlu bir şekilde oluşturulur ve yürütülür. </a:t>
            </a:r>
            <a:endParaRPr lang="tr-TR" sz="24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defRPr/>
            </a:pPr>
            <a:endParaRPr lang="tr-TR" sz="2400" dirty="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ü"/>
              <a:defRPr/>
            </a:pPr>
            <a:r>
              <a:rPr lang="tr-TR" sz="2400" dirty="0">
                <a:solidFill>
                  <a:schemeClr val="tx1"/>
                </a:solidFill>
                <a:latin typeface="Arial" panose="020B0604020202020204" pitchFamily="34" charset="0"/>
                <a:cs typeface="Arial" panose="020B0604020202020204" pitchFamily="34" charset="0"/>
              </a:rPr>
              <a:t> Kamu malî yönetimi Türkiye Büyük Millet Meclisinin </a:t>
            </a:r>
            <a:r>
              <a:rPr lang="tr-TR" sz="2400" dirty="0">
                <a:solidFill>
                  <a:srgbClr val="FF0000"/>
                </a:solidFill>
                <a:latin typeface="Arial" panose="020B0604020202020204" pitchFamily="34" charset="0"/>
                <a:cs typeface="Arial" panose="020B0604020202020204" pitchFamily="34" charset="0"/>
              </a:rPr>
              <a:t>bütçe hakkı</a:t>
            </a:r>
            <a:r>
              <a:rPr lang="tr-TR" sz="2400" dirty="0">
                <a:solidFill>
                  <a:schemeClr val="tx1"/>
                </a:solidFill>
                <a:latin typeface="Arial" panose="020B0604020202020204" pitchFamily="34" charset="0"/>
                <a:cs typeface="Arial" panose="020B0604020202020204" pitchFamily="34" charset="0"/>
              </a:rPr>
              <a:t>na uygun şekilde yürütülür.</a:t>
            </a:r>
            <a:r>
              <a:rPr lang="tr-TR" dirty="0">
                <a:solidFill>
                  <a:schemeClr val="tx1"/>
                </a:solidFill>
              </a:rPr>
              <a:t> </a:t>
            </a:r>
          </a:p>
          <a:p>
            <a:pPr marL="0" indent="0" algn="just">
              <a:buNone/>
              <a:defRPr/>
            </a:pPr>
            <a:r>
              <a:rPr lang="tr-TR" dirty="0"/>
              <a:t/>
            </a:r>
            <a:br>
              <a:rPr lang="tr-TR" dirty="0"/>
            </a:br>
            <a:endParaRPr lang="tr-TR" dirty="0"/>
          </a:p>
        </p:txBody>
      </p:sp>
    </p:spTree>
    <p:extLst>
      <p:ext uri="{BB962C8B-B14F-4D97-AF65-F5344CB8AC3E}">
        <p14:creationId xmlns:p14="http://schemas.microsoft.com/office/powerpoint/2010/main" val="895758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b="1" dirty="0" smtClean="0">
                <a:solidFill>
                  <a:schemeClr val="bg2">
                    <a:lumMod val="10000"/>
                  </a:schemeClr>
                </a:solidFill>
              </a:rPr>
              <a:t>KAMU MALİYESİNİN TEMEL İLKELERİ</a:t>
            </a:r>
            <a:endParaRPr lang="tr-TR" b="1" dirty="0">
              <a:solidFill>
                <a:schemeClr val="bg2">
                  <a:lumMod val="10000"/>
                </a:schemeClr>
              </a:solidFill>
            </a:endParaRPr>
          </a:p>
        </p:txBody>
      </p:sp>
      <p:sp>
        <p:nvSpPr>
          <p:cNvPr id="3" name="İçerik Yer Tutucusu 2"/>
          <p:cNvSpPr>
            <a:spLocks noGrp="1"/>
          </p:cNvSpPr>
          <p:nvPr>
            <p:ph idx="1"/>
          </p:nvPr>
        </p:nvSpPr>
        <p:spPr>
          <a:xfrm>
            <a:off x="838199" y="1600201"/>
            <a:ext cx="11010363" cy="4873625"/>
          </a:xfrm>
        </p:spPr>
        <p:txBody>
          <a:bodyPr>
            <a:normAutofit fontScale="92500"/>
          </a:bodyPr>
          <a:lstStyle/>
          <a:p>
            <a:pPr algn="just" eaLnBrk="1" hangingPunct="1">
              <a:buSzPct val="110000"/>
              <a:buFont typeface="Wingdings" panose="05000000000000000000" pitchFamily="2" charset="2"/>
              <a:buChar char="ü"/>
            </a:pPr>
            <a:r>
              <a:rPr lang="tr-TR" altLang="en-US" sz="2400" dirty="0" smtClean="0"/>
              <a:t>Kamu malî yönetimi </a:t>
            </a:r>
            <a:r>
              <a:rPr lang="tr-TR" altLang="en-US" sz="2400" dirty="0" smtClean="0">
                <a:solidFill>
                  <a:srgbClr val="FF0000"/>
                </a:solidFill>
              </a:rPr>
              <a:t>malî disiplini </a:t>
            </a:r>
            <a:r>
              <a:rPr lang="tr-TR" altLang="en-US" sz="2400" dirty="0" smtClean="0"/>
              <a:t>sağlar. </a:t>
            </a:r>
          </a:p>
          <a:p>
            <a:pPr algn="just" eaLnBrk="1" hangingPunct="1">
              <a:buSzPct val="110000"/>
              <a:buFont typeface="Wingdings" panose="05000000000000000000" pitchFamily="2" charset="2"/>
              <a:buChar char="ü"/>
            </a:pPr>
            <a:endParaRPr lang="tr-TR" altLang="en-US" sz="2400" dirty="0"/>
          </a:p>
          <a:p>
            <a:pPr algn="just" eaLnBrk="1" hangingPunct="1">
              <a:buSzPct val="110000"/>
              <a:buFont typeface="Wingdings" panose="05000000000000000000" pitchFamily="2" charset="2"/>
              <a:buChar char="ü"/>
            </a:pPr>
            <a:r>
              <a:rPr lang="tr-TR" altLang="en-US" sz="2400" dirty="0"/>
              <a:t>Kamu malî yönetimi ekonomik, malî ve sosyal etkinliği birlikte sağlayacak şekilde kamusal tercihlerin oluşması için gerekli ortamı yaratır. </a:t>
            </a:r>
            <a:endParaRPr lang="tr-TR" altLang="en-US" sz="2400" dirty="0" smtClean="0"/>
          </a:p>
          <a:p>
            <a:pPr marL="0" indent="0" algn="just" eaLnBrk="1" hangingPunct="1">
              <a:buSzPct val="110000"/>
              <a:buNone/>
            </a:pPr>
            <a:endParaRPr lang="tr-TR" altLang="en-US" sz="2400" dirty="0"/>
          </a:p>
          <a:p>
            <a:pPr algn="just" eaLnBrk="1" hangingPunct="1">
              <a:buSzPct val="110000"/>
              <a:buFont typeface="Wingdings" panose="05000000000000000000" pitchFamily="2" charset="2"/>
              <a:buChar char="ü"/>
            </a:pPr>
            <a:r>
              <a:rPr lang="tr-TR" altLang="en-US" sz="2400" dirty="0" smtClean="0"/>
              <a:t>Kamu </a:t>
            </a:r>
            <a:r>
              <a:rPr lang="tr-TR" altLang="en-US" sz="2400" dirty="0" smtClean="0"/>
              <a:t>idarelerinin mal ve hizmet üretimi ile ihtiyaçlarının karşılanmasında, ekonomik veya sosyal verimlilik ilkelerine uygun olarak maliyet-fayda veya maliyet-etkinlik ile gerekli görülen diğer ekonomik ve sosyal analizlerin yapılması esastır. </a:t>
            </a:r>
          </a:p>
          <a:p>
            <a:pPr algn="just" eaLnBrk="1" hangingPunct="1">
              <a:buSzPct val="110000"/>
              <a:buFont typeface="Wingdings" panose="05000000000000000000" pitchFamily="2" charset="2"/>
              <a:buChar char="ü"/>
            </a:pPr>
            <a:endParaRPr lang="tr-TR" altLang="en-US" sz="2400" dirty="0"/>
          </a:p>
          <a:p>
            <a:pPr algn="just" eaLnBrk="1" hangingPunct="1">
              <a:buSzPct val="110000"/>
              <a:buFont typeface="Wingdings" panose="05000000000000000000" pitchFamily="2" charset="2"/>
              <a:buChar char="ü"/>
            </a:pPr>
            <a:r>
              <a:rPr lang="tr-TR" altLang="en-US" sz="2400" dirty="0"/>
              <a:t> İlgili kanunlardaki hükümler saklı kalmak kaydıyla, kamu maliyesi ilkelerinin uygulanmasına ilişkin usul ve esaslar Maliye Bakanlığınca belirlenir ve izlenir.   </a:t>
            </a:r>
          </a:p>
          <a:p>
            <a:pPr eaLnBrk="1" hangingPunct="1">
              <a:buSzPct val="110000"/>
              <a:buFont typeface="Wingdings" panose="05000000000000000000" pitchFamily="2" charset="2"/>
              <a:buChar char="ü"/>
            </a:pPr>
            <a:endParaRPr lang="tr-TR" altLang="en-US" sz="2400" dirty="0"/>
          </a:p>
        </p:txBody>
      </p:sp>
    </p:spTree>
    <p:extLst>
      <p:ext uri="{BB962C8B-B14F-4D97-AF65-F5344CB8AC3E}">
        <p14:creationId xmlns:p14="http://schemas.microsoft.com/office/powerpoint/2010/main" val="4034199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5335" y="103031"/>
            <a:ext cx="10515600" cy="1325562"/>
          </a:xfrm>
        </p:spPr>
        <p:txBody>
          <a:bodyPr>
            <a:normAutofit/>
          </a:bodyPr>
          <a:lstStyle/>
          <a:p>
            <a:pPr algn="ctr"/>
            <a:r>
              <a:rPr lang="tr-TR" sz="4000" b="1" dirty="0" smtClean="0">
                <a:solidFill>
                  <a:srgbClr val="002060"/>
                </a:solidFill>
              </a:rPr>
              <a:t>S</a:t>
            </a:r>
            <a:r>
              <a:rPr lang="tr-TR" sz="4000" b="1" dirty="0" smtClean="0">
                <a:solidFill>
                  <a:srgbClr val="002060"/>
                </a:solidFill>
                <a:cs typeface="Times New Roman" pitchFamily="18" charset="0"/>
              </a:rPr>
              <a:t>TRATEJİK </a:t>
            </a:r>
            <a:r>
              <a:rPr lang="tr-TR" sz="4000" b="1" dirty="0" smtClean="0">
                <a:solidFill>
                  <a:srgbClr val="002060"/>
                </a:solidFill>
              </a:rPr>
              <a:t>PLAN NEDİR?(md.9)</a:t>
            </a:r>
            <a:endParaRPr lang="tr-TR" sz="4000" b="1" dirty="0">
              <a:solidFill>
                <a:srgbClr val="002060"/>
              </a:solidFill>
            </a:endParaRPr>
          </a:p>
        </p:txBody>
      </p:sp>
      <p:graphicFrame>
        <p:nvGraphicFramePr>
          <p:cNvPr id="4" name="3 Diyagram"/>
          <p:cNvGraphicFramePr/>
          <p:nvPr>
            <p:extLst>
              <p:ext uri="{D42A27DB-BD31-4B8C-83A1-F6EECF244321}">
                <p14:modId xmlns:p14="http://schemas.microsoft.com/office/powerpoint/2010/main" val="3758860786"/>
              </p:ext>
            </p:extLst>
          </p:nvPr>
        </p:nvGraphicFramePr>
        <p:xfrm>
          <a:off x="1897811" y="1513806"/>
          <a:ext cx="8678174" cy="5137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790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545C65B6-78DF-47F8-A958-43FAC9B5DCCE}"/>
                                            </p:graphicEl>
                                          </p:spTgt>
                                        </p:tgtEl>
                                        <p:attrNameLst>
                                          <p:attrName>style.visibility</p:attrName>
                                        </p:attrNameLst>
                                      </p:cBhvr>
                                      <p:to>
                                        <p:strVal val="visible"/>
                                      </p:to>
                                    </p:set>
                                    <p:animEffect transition="in" filter="fade">
                                      <p:cBhvr>
                                        <p:cTn id="7" dur="1000"/>
                                        <p:tgtEl>
                                          <p:spTgt spid="4">
                                            <p:graphicEl>
                                              <a:dgm id="{545C65B6-78DF-47F8-A958-43FAC9B5DCCE}"/>
                                            </p:graphicEl>
                                          </p:spTgt>
                                        </p:tgtEl>
                                      </p:cBhvr>
                                    </p:animEffect>
                                    <p:anim calcmode="lin" valueType="num">
                                      <p:cBhvr>
                                        <p:cTn id="8" dur="1000" fill="hold"/>
                                        <p:tgtEl>
                                          <p:spTgt spid="4">
                                            <p:graphicEl>
                                              <a:dgm id="{545C65B6-78DF-47F8-A958-43FAC9B5DCCE}"/>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545C65B6-78DF-47F8-A958-43FAC9B5DCC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60F90F79-344D-4D99-AA6B-7F291DD2C53E}"/>
                                            </p:graphicEl>
                                          </p:spTgt>
                                        </p:tgtEl>
                                        <p:attrNameLst>
                                          <p:attrName>style.visibility</p:attrName>
                                        </p:attrNameLst>
                                      </p:cBhvr>
                                      <p:to>
                                        <p:strVal val="visible"/>
                                      </p:to>
                                    </p:set>
                                    <p:animEffect transition="in" filter="fade">
                                      <p:cBhvr>
                                        <p:cTn id="14" dur="1000"/>
                                        <p:tgtEl>
                                          <p:spTgt spid="4">
                                            <p:graphicEl>
                                              <a:dgm id="{60F90F79-344D-4D99-AA6B-7F291DD2C53E}"/>
                                            </p:graphicEl>
                                          </p:spTgt>
                                        </p:tgtEl>
                                      </p:cBhvr>
                                    </p:animEffect>
                                    <p:anim calcmode="lin" valueType="num">
                                      <p:cBhvr>
                                        <p:cTn id="15" dur="1000" fill="hold"/>
                                        <p:tgtEl>
                                          <p:spTgt spid="4">
                                            <p:graphicEl>
                                              <a:dgm id="{60F90F79-344D-4D99-AA6B-7F291DD2C53E}"/>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60F90F79-344D-4D99-AA6B-7F291DD2C53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CF843B34-4AA9-4433-A923-847834A5A80F}"/>
                                            </p:graphicEl>
                                          </p:spTgt>
                                        </p:tgtEl>
                                        <p:attrNameLst>
                                          <p:attrName>style.visibility</p:attrName>
                                        </p:attrNameLst>
                                      </p:cBhvr>
                                      <p:to>
                                        <p:strVal val="visible"/>
                                      </p:to>
                                    </p:set>
                                    <p:animEffect transition="in" filter="fade">
                                      <p:cBhvr>
                                        <p:cTn id="21" dur="1000"/>
                                        <p:tgtEl>
                                          <p:spTgt spid="4">
                                            <p:graphicEl>
                                              <a:dgm id="{CF843B34-4AA9-4433-A923-847834A5A80F}"/>
                                            </p:graphicEl>
                                          </p:spTgt>
                                        </p:tgtEl>
                                      </p:cBhvr>
                                    </p:animEffect>
                                    <p:anim calcmode="lin" valueType="num">
                                      <p:cBhvr>
                                        <p:cTn id="22" dur="1000" fill="hold"/>
                                        <p:tgtEl>
                                          <p:spTgt spid="4">
                                            <p:graphicEl>
                                              <a:dgm id="{CF843B34-4AA9-4433-A923-847834A5A80F}"/>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CF843B34-4AA9-4433-A923-847834A5A80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0DF6FEDE-76EE-4A3E-B1CD-08828539C9D3}"/>
                                            </p:graphicEl>
                                          </p:spTgt>
                                        </p:tgtEl>
                                        <p:attrNameLst>
                                          <p:attrName>style.visibility</p:attrName>
                                        </p:attrNameLst>
                                      </p:cBhvr>
                                      <p:to>
                                        <p:strVal val="visible"/>
                                      </p:to>
                                    </p:set>
                                    <p:animEffect transition="in" filter="fade">
                                      <p:cBhvr>
                                        <p:cTn id="28" dur="1000"/>
                                        <p:tgtEl>
                                          <p:spTgt spid="4">
                                            <p:graphicEl>
                                              <a:dgm id="{0DF6FEDE-76EE-4A3E-B1CD-08828539C9D3}"/>
                                            </p:graphicEl>
                                          </p:spTgt>
                                        </p:tgtEl>
                                      </p:cBhvr>
                                    </p:animEffect>
                                    <p:anim calcmode="lin" valueType="num">
                                      <p:cBhvr>
                                        <p:cTn id="29" dur="1000" fill="hold"/>
                                        <p:tgtEl>
                                          <p:spTgt spid="4">
                                            <p:graphicEl>
                                              <a:dgm id="{0DF6FEDE-76EE-4A3E-B1CD-08828539C9D3}"/>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0DF6FEDE-76EE-4A3E-B1CD-08828539C9D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A4D03AF0-904F-480C-A451-BB28BFE94578}"/>
                                            </p:graphicEl>
                                          </p:spTgt>
                                        </p:tgtEl>
                                        <p:attrNameLst>
                                          <p:attrName>style.visibility</p:attrName>
                                        </p:attrNameLst>
                                      </p:cBhvr>
                                      <p:to>
                                        <p:strVal val="visible"/>
                                      </p:to>
                                    </p:set>
                                    <p:animEffect transition="in" filter="fade">
                                      <p:cBhvr>
                                        <p:cTn id="35" dur="1000"/>
                                        <p:tgtEl>
                                          <p:spTgt spid="4">
                                            <p:graphicEl>
                                              <a:dgm id="{A4D03AF0-904F-480C-A451-BB28BFE94578}"/>
                                            </p:graphicEl>
                                          </p:spTgt>
                                        </p:tgtEl>
                                      </p:cBhvr>
                                    </p:animEffect>
                                    <p:anim calcmode="lin" valueType="num">
                                      <p:cBhvr>
                                        <p:cTn id="36" dur="1000" fill="hold"/>
                                        <p:tgtEl>
                                          <p:spTgt spid="4">
                                            <p:graphicEl>
                                              <a:dgm id="{A4D03AF0-904F-480C-A451-BB28BFE94578}"/>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A4D03AF0-904F-480C-A451-BB28BFE9457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10411376" cy="5881352"/>
          </a:xfrm>
        </p:spPr>
        <p:txBody>
          <a:bodyPr>
            <a:normAutofit/>
          </a:bodyPr>
          <a:lstStyle/>
          <a:p>
            <a:r>
              <a:rPr lang="tr-TR" sz="2800" b="1" dirty="0" smtClean="0">
                <a:solidFill>
                  <a:schemeClr val="bg2">
                    <a:lumMod val="10000"/>
                  </a:schemeClr>
                </a:solidFill>
                <a:latin typeface="Arial" panose="020B0604020202020204" pitchFamily="34" charset="0"/>
                <a:cs typeface="Arial" panose="020B0604020202020204" pitchFamily="34" charset="0"/>
              </a:rPr>
              <a:t>YTÜ STRATEJİK PLAN 2011-2015</a:t>
            </a:r>
            <a:r>
              <a:rPr lang="tr-TR" sz="2000" b="1" dirty="0" smtClean="0">
                <a:solidFill>
                  <a:schemeClr val="bg2">
                    <a:lumMod val="10000"/>
                  </a:schemeClr>
                </a:solidFill>
                <a:latin typeface="Arial" panose="020B0604020202020204" pitchFamily="34" charset="0"/>
                <a:cs typeface="Arial" panose="020B0604020202020204" pitchFamily="34" charset="0"/>
              </a:rPr>
              <a:t/>
            </a:r>
            <a:br>
              <a:rPr lang="tr-TR" sz="2000" b="1" dirty="0" smtClean="0">
                <a:solidFill>
                  <a:schemeClr val="bg2">
                    <a:lumMod val="10000"/>
                  </a:schemeClr>
                </a:solidFill>
                <a:latin typeface="Arial" panose="020B0604020202020204" pitchFamily="34" charset="0"/>
                <a:cs typeface="Arial" panose="020B0604020202020204" pitchFamily="34" charset="0"/>
              </a:rPr>
            </a:br>
            <a:r>
              <a:rPr lang="tr-TR" sz="2000" b="1" dirty="0">
                <a:solidFill>
                  <a:schemeClr val="bg2">
                    <a:lumMod val="10000"/>
                  </a:schemeClr>
                </a:solidFill>
                <a:latin typeface="Arial" panose="020B0604020202020204" pitchFamily="34" charset="0"/>
                <a:cs typeface="Arial" panose="020B0604020202020204" pitchFamily="34" charset="0"/>
              </a:rPr>
              <a:t/>
            </a:r>
            <a:br>
              <a:rPr lang="tr-TR" sz="2000" b="1" dirty="0">
                <a:solidFill>
                  <a:schemeClr val="bg2">
                    <a:lumMod val="10000"/>
                  </a:schemeClr>
                </a:solidFill>
                <a:latin typeface="Arial" panose="020B0604020202020204" pitchFamily="34" charset="0"/>
                <a:cs typeface="Arial" panose="020B0604020202020204" pitchFamily="34" charset="0"/>
              </a:rPr>
            </a:br>
            <a:r>
              <a:rPr lang="tr-TR" sz="2000" b="1" dirty="0" smtClean="0">
                <a:solidFill>
                  <a:schemeClr val="bg2">
                    <a:lumMod val="10000"/>
                  </a:schemeClr>
                </a:solidFill>
                <a:latin typeface="Arial" panose="020B0604020202020204" pitchFamily="34" charset="0"/>
                <a:cs typeface="Arial" panose="020B0604020202020204" pitchFamily="34" charset="0"/>
              </a:rPr>
              <a:t>7</a:t>
            </a:r>
            <a:r>
              <a:rPr lang="tr-TR" sz="2000" b="1" dirty="0">
                <a:solidFill>
                  <a:schemeClr val="bg2">
                    <a:lumMod val="10000"/>
                  </a:schemeClr>
                </a:solidFill>
                <a:latin typeface="Arial" panose="020B0604020202020204" pitchFamily="34" charset="0"/>
                <a:cs typeface="Arial" panose="020B0604020202020204" pitchFamily="34" charset="0"/>
              </a:rPr>
              <a:t>. STRATEJİK AMAÇ VE </a:t>
            </a:r>
            <a:r>
              <a:rPr lang="tr-TR" sz="2000" b="1" dirty="0" smtClean="0">
                <a:solidFill>
                  <a:schemeClr val="bg2">
                    <a:lumMod val="10000"/>
                  </a:schemeClr>
                </a:solidFill>
                <a:latin typeface="Arial" panose="020B0604020202020204" pitchFamily="34" charset="0"/>
                <a:cs typeface="Arial" panose="020B0604020202020204" pitchFamily="34" charset="0"/>
              </a:rPr>
              <a:t>HEDEFLER</a:t>
            </a:r>
            <a:r>
              <a:rPr lang="tr-TR" sz="2000" dirty="0" smtClean="0">
                <a:latin typeface="Arial" panose="020B0604020202020204" pitchFamily="34" charset="0"/>
                <a:cs typeface="Arial" panose="020B0604020202020204" pitchFamily="34" charset="0"/>
              </a:rPr>
              <a:t/>
            </a:r>
            <a:br>
              <a:rPr lang="tr-TR" sz="2000" dirty="0" smtClean="0">
                <a:latin typeface="Arial" panose="020B0604020202020204" pitchFamily="34" charset="0"/>
                <a:cs typeface="Arial" panose="020B0604020202020204" pitchFamily="34" charset="0"/>
              </a:rPr>
            </a:br>
            <a:r>
              <a:rPr lang="tr-TR" sz="2000" b="1" dirty="0" smtClean="0">
                <a:solidFill>
                  <a:schemeClr val="bg2">
                    <a:lumMod val="10000"/>
                  </a:schemeClr>
                </a:solidFill>
                <a:latin typeface="Arial" panose="020B0604020202020204" pitchFamily="34" charset="0"/>
                <a:cs typeface="Arial" panose="020B0604020202020204" pitchFamily="34" charset="0"/>
              </a:rPr>
              <a:t>7.1 </a:t>
            </a:r>
            <a:r>
              <a:rPr lang="tr-TR" sz="2000" b="1" dirty="0">
                <a:solidFill>
                  <a:schemeClr val="bg2">
                    <a:lumMod val="10000"/>
                  </a:schemeClr>
                </a:solidFill>
                <a:latin typeface="Arial" panose="020B0604020202020204" pitchFamily="34" charset="0"/>
                <a:cs typeface="Arial" panose="020B0604020202020204" pitchFamily="34" charset="0"/>
              </a:rPr>
              <a:t>Stratejik Amaç </a:t>
            </a:r>
            <a:r>
              <a:rPr lang="tr-TR" sz="2000" b="1" dirty="0" smtClean="0">
                <a:solidFill>
                  <a:schemeClr val="bg2">
                    <a:lumMod val="10000"/>
                  </a:schemeClr>
                </a:solidFill>
                <a:latin typeface="Arial" panose="020B0604020202020204" pitchFamily="34" charset="0"/>
                <a:cs typeface="Arial" panose="020B0604020202020204" pitchFamily="34" charset="0"/>
              </a:rPr>
              <a:t>1</a:t>
            </a:r>
            <a:r>
              <a:rPr lang="tr-TR" sz="2000" b="1" dirty="0">
                <a:solidFill>
                  <a:schemeClr val="bg2">
                    <a:lumMod val="10000"/>
                  </a:schemeClr>
                </a:solidFill>
                <a:latin typeface="Arial" panose="020B0604020202020204" pitchFamily="34" charset="0"/>
                <a:cs typeface="Arial" panose="020B0604020202020204" pitchFamily="34" charset="0"/>
              </a:rPr>
              <a:t>: </a:t>
            </a:r>
            <a:r>
              <a:rPr lang="tr-TR" sz="2000" dirty="0">
                <a:solidFill>
                  <a:schemeClr val="bg2">
                    <a:lumMod val="10000"/>
                  </a:schemeClr>
                </a:solidFill>
                <a:latin typeface="Arial" panose="020B0604020202020204" pitchFamily="34" charset="0"/>
                <a:cs typeface="Arial" panose="020B0604020202020204" pitchFamily="34" charset="0"/>
              </a:rPr>
              <a:t>Araştırma Geliştirme Süreçlerinin </a:t>
            </a:r>
            <a:r>
              <a:rPr lang="tr-TR" sz="2000" dirty="0" smtClean="0">
                <a:solidFill>
                  <a:schemeClr val="bg2">
                    <a:lumMod val="10000"/>
                  </a:schemeClr>
                </a:solidFill>
                <a:latin typeface="Arial" panose="020B0604020202020204" pitchFamily="34" charset="0"/>
                <a:cs typeface="Arial" panose="020B0604020202020204" pitchFamily="34" charset="0"/>
              </a:rPr>
              <a:t>İyileştirilmesi </a:t>
            </a:r>
            <a:br>
              <a:rPr lang="tr-TR" sz="2000" dirty="0" smtClean="0">
                <a:solidFill>
                  <a:schemeClr val="bg2">
                    <a:lumMod val="10000"/>
                  </a:schemeClr>
                </a:solidFill>
                <a:latin typeface="Arial" panose="020B0604020202020204" pitchFamily="34" charset="0"/>
                <a:cs typeface="Arial" panose="020B0604020202020204" pitchFamily="34" charset="0"/>
              </a:rPr>
            </a:br>
            <a:r>
              <a:rPr lang="tr-TR" sz="2000" b="1" dirty="0" smtClean="0">
                <a:solidFill>
                  <a:schemeClr val="bg2">
                    <a:lumMod val="10000"/>
                  </a:schemeClr>
                </a:solidFill>
                <a:latin typeface="Arial" panose="020B0604020202020204" pitchFamily="34" charset="0"/>
                <a:cs typeface="Arial" panose="020B0604020202020204" pitchFamily="34" charset="0"/>
              </a:rPr>
              <a:t>7.2 </a:t>
            </a:r>
            <a:r>
              <a:rPr lang="tr-TR" sz="2000" b="1" dirty="0">
                <a:solidFill>
                  <a:schemeClr val="bg2">
                    <a:lumMod val="10000"/>
                  </a:schemeClr>
                </a:solidFill>
                <a:latin typeface="Arial" panose="020B0604020202020204" pitchFamily="34" charset="0"/>
                <a:cs typeface="Arial" panose="020B0604020202020204" pitchFamily="34" charset="0"/>
              </a:rPr>
              <a:t>Stratejik Amaç 2: </a:t>
            </a:r>
            <a:r>
              <a:rPr lang="tr-TR" sz="2000" dirty="0">
                <a:solidFill>
                  <a:schemeClr val="bg2">
                    <a:lumMod val="10000"/>
                  </a:schemeClr>
                </a:solidFill>
                <a:latin typeface="Arial" panose="020B0604020202020204" pitchFamily="34" charset="0"/>
                <a:cs typeface="Arial" panose="020B0604020202020204" pitchFamily="34" charset="0"/>
              </a:rPr>
              <a:t>Eğitim-Öğretim Süreçlerinin </a:t>
            </a:r>
            <a:r>
              <a:rPr lang="tr-TR" sz="2000" dirty="0" smtClean="0">
                <a:solidFill>
                  <a:schemeClr val="bg2">
                    <a:lumMod val="10000"/>
                  </a:schemeClr>
                </a:solidFill>
                <a:latin typeface="Arial" panose="020B0604020202020204" pitchFamily="34" charset="0"/>
                <a:cs typeface="Arial" panose="020B0604020202020204" pitchFamily="34" charset="0"/>
              </a:rPr>
              <a:t>İyileştirilmesi</a:t>
            </a:r>
            <a:br>
              <a:rPr lang="tr-TR" sz="2000" dirty="0" smtClean="0">
                <a:solidFill>
                  <a:schemeClr val="bg2">
                    <a:lumMod val="10000"/>
                  </a:schemeClr>
                </a:solidFill>
                <a:latin typeface="Arial" panose="020B0604020202020204" pitchFamily="34" charset="0"/>
                <a:cs typeface="Arial" panose="020B0604020202020204" pitchFamily="34" charset="0"/>
              </a:rPr>
            </a:br>
            <a:r>
              <a:rPr lang="tr-TR" sz="2000" b="1" dirty="0" smtClean="0">
                <a:solidFill>
                  <a:schemeClr val="bg2">
                    <a:lumMod val="10000"/>
                  </a:schemeClr>
                </a:solidFill>
                <a:latin typeface="Arial" panose="020B0604020202020204" pitchFamily="34" charset="0"/>
                <a:cs typeface="Arial" panose="020B0604020202020204" pitchFamily="34" charset="0"/>
              </a:rPr>
              <a:t>7.3 </a:t>
            </a:r>
            <a:r>
              <a:rPr lang="tr-TR" sz="2000" b="1" dirty="0">
                <a:solidFill>
                  <a:schemeClr val="bg2">
                    <a:lumMod val="10000"/>
                  </a:schemeClr>
                </a:solidFill>
                <a:latin typeface="Arial" panose="020B0604020202020204" pitchFamily="34" charset="0"/>
                <a:cs typeface="Arial" panose="020B0604020202020204" pitchFamily="34" charset="0"/>
              </a:rPr>
              <a:t>Stratejik Amaç 3: </a:t>
            </a:r>
            <a:r>
              <a:rPr lang="tr-TR" sz="2000" dirty="0">
                <a:solidFill>
                  <a:schemeClr val="bg2">
                    <a:lumMod val="10000"/>
                  </a:schemeClr>
                </a:solidFill>
                <a:latin typeface="Arial" panose="020B0604020202020204" pitchFamily="34" charset="0"/>
                <a:cs typeface="Arial" panose="020B0604020202020204" pitchFamily="34" charset="0"/>
              </a:rPr>
              <a:t>İdari ve Destek Süreçlerinin İyileştirilmesi </a:t>
            </a:r>
            <a:r>
              <a:rPr lang="tr-TR" sz="2000" dirty="0" smtClean="0">
                <a:solidFill>
                  <a:schemeClr val="bg2">
                    <a:lumMod val="10000"/>
                  </a:schemeClr>
                </a:solidFill>
                <a:latin typeface="Arial" panose="020B0604020202020204" pitchFamily="34" charset="0"/>
                <a:cs typeface="Arial" panose="020B0604020202020204" pitchFamily="34" charset="0"/>
              </a:rPr>
              <a:t/>
            </a:r>
            <a:br>
              <a:rPr lang="tr-TR" sz="2000" dirty="0" smtClean="0">
                <a:solidFill>
                  <a:schemeClr val="bg2">
                    <a:lumMod val="10000"/>
                  </a:schemeClr>
                </a:solidFill>
                <a:latin typeface="Arial" panose="020B0604020202020204" pitchFamily="34" charset="0"/>
                <a:cs typeface="Arial" panose="020B0604020202020204" pitchFamily="34" charset="0"/>
              </a:rPr>
            </a:br>
            <a:r>
              <a:rPr lang="tr-TR" sz="2000" b="1" dirty="0" smtClean="0">
                <a:solidFill>
                  <a:schemeClr val="bg2">
                    <a:lumMod val="10000"/>
                  </a:schemeClr>
                </a:solidFill>
                <a:latin typeface="Arial" panose="020B0604020202020204" pitchFamily="34" charset="0"/>
                <a:cs typeface="Arial" panose="020B0604020202020204" pitchFamily="34" charset="0"/>
              </a:rPr>
              <a:t>7.4 </a:t>
            </a:r>
            <a:r>
              <a:rPr lang="tr-TR" sz="2000" b="1" dirty="0">
                <a:solidFill>
                  <a:schemeClr val="bg2">
                    <a:lumMod val="10000"/>
                  </a:schemeClr>
                </a:solidFill>
                <a:latin typeface="Arial" panose="020B0604020202020204" pitchFamily="34" charset="0"/>
                <a:cs typeface="Arial" panose="020B0604020202020204" pitchFamily="34" charset="0"/>
              </a:rPr>
              <a:t>Stratejik Amaç 4: </a:t>
            </a:r>
            <a:r>
              <a:rPr lang="tr-TR" sz="2000" dirty="0">
                <a:solidFill>
                  <a:schemeClr val="bg2">
                    <a:lumMod val="10000"/>
                  </a:schemeClr>
                </a:solidFill>
                <a:latin typeface="Arial" panose="020B0604020202020204" pitchFamily="34" charset="0"/>
                <a:cs typeface="Arial" panose="020B0604020202020204" pitchFamily="34" charset="0"/>
              </a:rPr>
              <a:t>Uygulama Hizmet </a:t>
            </a:r>
            <a:r>
              <a:rPr lang="tr-TR" sz="2000" dirty="0" smtClean="0">
                <a:solidFill>
                  <a:schemeClr val="bg2">
                    <a:lumMod val="10000"/>
                  </a:schemeClr>
                </a:solidFill>
                <a:latin typeface="Arial" panose="020B0604020202020204" pitchFamily="34" charset="0"/>
                <a:cs typeface="Arial" panose="020B0604020202020204" pitchFamily="34" charset="0"/>
              </a:rPr>
              <a:t>Süreçlerinin İyileştirilmesi</a:t>
            </a:r>
            <a:br>
              <a:rPr lang="tr-TR" sz="2000" dirty="0" smtClean="0">
                <a:solidFill>
                  <a:schemeClr val="bg2">
                    <a:lumMod val="10000"/>
                  </a:schemeClr>
                </a:solidFill>
                <a:latin typeface="Arial" panose="020B0604020202020204" pitchFamily="34" charset="0"/>
                <a:cs typeface="Arial" panose="020B0604020202020204" pitchFamily="34" charset="0"/>
              </a:rPr>
            </a:br>
            <a:r>
              <a:rPr lang="tr-TR" sz="2000" dirty="0">
                <a:solidFill>
                  <a:schemeClr val="bg2">
                    <a:lumMod val="10000"/>
                  </a:schemeClr>
                </a:solidFill>
                <a:latin typeface="Arial" panose="020B0604020202020204" pitchFamily="34" charset="0"/>
                <a:cs typeface="Arial" panose="020B0604020202020204" pitchFamily="34" charset="0"/>
              </a:rPr>
              <a:t/>
            </a:r>
            <a:br>
              <a:rPr lang="tr-TR" sz="2000" dirty="0">
                <a:solidFill>
                  <a:schemeClr val="bg2">
                    <a:lumMod val="10000"/>
                  </a:schemeClr>
                </a:solidFill>
                <a:latin typeface="Arial" panose="020B0604020202020204" pitchFamily="34" charset="0"/>
                <a:cs typeface="Arial" panose="020B0604020202020204" pitchFamily="34" charset="0"/>
              </a:rPr>
            </a:br>
            <a:r>
              <a:rPr lang="tr-TR" sz="2000" dirty="0">
                <a:solidFill>
                  <a:schemeClr val="bg2">
                    <a:lumMod val="10000"/>
                  </a:schemeClr>
                </a:solidFill>
                <a:latin typeface="Arial" panose="020B0604020202020204" pitchFamily="34" charset="0"/>
                <a:cs typeface="Arial" panose="020B0604020202020204" pitchFamily="34" charset="0"/>
              </a:rPr>
              <a:t/>
            </a:r>
            <a:br>
              <a:rPr lang="tr-TR" sz="2000" dirty="0">
                <a:solidFill>
                  <a:schemeClr val="bg2">
                    <a:lumMod val="10000"/>
                  </a:schemeClr>
                </a:solidFill>
                <a:latin typeface="Arial" panose="020B0604020202020204" pitchFamily="34" charset="0"/>
                <a:cs typeface="Arial" panose="020B0604020202020204" pitchFamily="34" charset="0"/>
              </a:rPr>
            </a:br>
            <a:r>
              <a:rPr lang="tr-TR" sz="2000" b="1" dirty="0">
                <a:solidFill>
                  <a:schemeClr val="bg2">
                    <a:lumMod val="10000"/>
                  </a:schemeClr>
                </a:solidFill>
                <a:latin typeface="Arial" panose="020B0604020202020204" pitchFamily="34" charset="0"/>
                <a:cs typeface="Arial" panose="020B0604020202020204" pitchFamily="34" charset="0"/>
              </a:rPr>
              <a:t>8. PERFORMANS GÖSTERGELERİ</a:t>
            </a:r>
            <a:r>
              <a:rPr lang="tr-TR" sz="2000" dirty="0">
                <a:solidFill>
                  <a:schemeClr val="bg2">
                    <a:lumMod val="10000"/>
                  </a:schemeClr>
                </a:solidFill>
                <a:latin typeface="Arial" panose="020B0604020202020204" pitchFamily="34" charset="0"/>
                <a:cs typeface="Arial" panose="020B0604020202020204" pitchFamily="34" charset="0"/>
              </a:rPr>
              <a:t/>
            </a:r>
            <a:br>
              <a:rPr lang="tr-TR" sz="2000" dirty="0">
                <a:solidFill>
                  <a:schemeClr val="bg2">
                    <a:lumMod val="10000"/>
                  </a:schemeClr>
                </a:solidFill>
                <a:latin typeface="Arial" panose="020B0604020202020204" pitchFamily="34" charset="0"/>
                <a:cs typeface="Arial" panose="020B0604020202020204" pitchFamily="34" charset="0"/>
              </a:rPr>
            </a:br>
            <a:r>
              <a:rPr lang="tr-TR" sz="2000" dirty="0" smtClean="0">
                <a:solidFill>
                  <a:schemeClr val="bg2">
                    <a:lumMod val="10000"/>
                  </a:schemeClr>
                </a:solidFill>
                <a:latin typeface="Arial" panose="020B0604020202020204" pitchFamily="34" charset="0"/>
                <a:cs typeface="Arial" panose="020B0604020202020204" pitchFamily="34" charset="0"/>
              </a:rPr>
              <a:t>8.1 </a:t>
            </a:r>
            <a:r>
              <a:rPr lang="tr-TR" sz="2000" dirty="0">
                <a:solidFill>
                  <a:schemeClr val="bg2">
                    <a:lumMod val="10000"/>
                  </a:schemeClr>
                </a:solidFill>
                <a:latin typeface="Arial" panose="020B0604020202020204" pitchFamily="34" charset="0"/>
                <a:cs typeface="Arial" panose="020B0604020202020204" pitchFamily="34" charset="0"/>
              </a:rPr>
              <a:t>Araştırma ve Geliştirme Süreçlerinin İyileştirilmesi İle İlgili Performans Göstergeleri</a:t>
            </a:r>
            <a:br>
              <a:rPr lang="tr-TR" sz="2000" dirty="0">
                <a:solidFill>
                  <a:schemeClr val="bg2">
                    <a:lumMod val="10000"/>
                  </a:schemeClr>
                </a:solidFill>
                <a:latin typeface="Arial" panose="020B0604020202020204" pitchFamily="34" charset="0"/>
                <a:cs typeface="Arial" panose="020B0604020202020204" pitchFamily="34" charset="0"/>
              </a:rPr>
            </a:br>
            <a:r>
              <a:rPr lang="tr-TR" sz="2000" dirty="0" smtClean="0">
                <a:solidFill>
                  <a:schemeClr val="bg2">
                    <a:lumMod val="10000"/>
                  </a:schemeClr>
                </a:solidFill>
                <a:latin typeface="Arial" panose="020B0604020202020204" pitchFamily="34" charset="0"/>
                <a:cs typeface="Arial" panose="020B0604020202020204" pitchFamily="34" charset="0"/>
              </a:rPr>
              <a:t>8.2 </a:t>
            </a:r>
            <a:r>
              <a:rPr lang="tr-TR" sz="2000" dirty="0">
                <a:solidFill>
                  <a:schemeClr val="bg2">
                    <a:lumMod val="10000"/>
                  </a:schemeClr>
                </a:solidFill>
                <a:latin typeface="Arial" panose="020B0604020202020204" pitchFamily="34" charset="0"/>
                <a:cs typeface="Arial" panose="020B0604020202020204" pitchFamily="34" charset="0"/>
              </a:rPr>
              <a:t>Eğitim - Öğretim Süreçlerinin İyileştirilmesi İle İlgili Performans Göstergeleri</a:t>
            </a:r>
            <a:br>
              <a:rPr lang="tr-TR" sz="2000" dirty="0">
                <a:solidFill>
                  <a:schemeClr val="bg2">
                    <a:lumMod val="10000"/>
                  </a:schemeClr>
                </a:solidFill>
                <a:latin typeface="Arial" panose="020B0604020202020204" pitchFamily="34" charset="0"/>
                <a:cs typeface="Arial" panose="020B0604020202020204" pitchFamily="34" charset="0"/>
              </a:rPr>
            </a:br>
            <a:r>
              <a:rPr lang="tr-TR" sz="2000" dirty="0" smtClean="0">
                <a:solidFill>
                  <a:schemeClr val="bg2">
                    <a:lumMod val="10000"/>
                  </a:schemeClr>
                </a:solidFill>
                <a:latin typeface="Arial" panose="020B0604020202020204" pitchFamily="34" charset="0"/>
                <a:cs typeface="Arial" panose="020B0604020202020204" pitchFamily="34" charset="0"/>
              </a:rPr>
              <a:t>8.3 </a:t>
            </a:r>
            <a:r>
              <a:rPr lang="tr-TR" sz="2000" dirty="0">
                <a:solidFill>
                  <a:schemeClr val="bg2">
                    <a:lumMod val="10000"/>
                  </a:schemeClr>
                </a:solidFill>
                <a:latin typeface="Arial" panose="020B0604020202020204" pitchFamily="34" charset="0"/>
                <a:cs typeface="Arial" panose="020B0604020202020204" pitchFamily="34" charset="0"/>
              </a:rPr>
              <a:t>İdari ve Destek Süreçlerinin İyileştirilmesi İle İlgili Performans Göstergeleri</a:t>
            </a:r>
            <a:br>
              <a:rPr lang="tr-TR" sz="2000" dirty="0">
                <a:solidFill>
                  <a:schemeClr val="bg2">
                    <a:lumMod val="10000"/>
                  </a:schemeClr>
                </a:solidFill>
                <a:latin typeface="Arial" panose="020B0604020202020204" pitchFamily="34" charset="0"/>
                <a:cs typeface="Arial" panose="020B0604020202020204" pitchFamily="34" charset="0"/>
              </a:rPr>
            </a:br>
            <a:r>
              <a:rPr lang="tr-TR" sz="2000" dirty="0" smtClean="0">
                <a:solidFill>
                  <a:schemeClr val="bg2">
                    <a:lumMod val="10000"/>
                  </a:schemeClr>
                </a:solidFill>
                <a:latin typeface="Arial" panose="020B0604020202020204" pitchFamily="34" charset="0"/>
                <a:cs typeface="Arial" panose="020B0604020202020204" pitchFamily="34" charset="0"/>
              </a:rPr>
              <a:t>8.4 </a:t>
            </a:r>
            <a:r>
              <a:rPr lang="tr-TR" sz="2000" dirty="0">
                <a:solidFill>
                  <a:schemeClr val="bg2">
                    <a:lumMod val="10000"/>
                  </a:schemeClr>
                </a:solidFill>
                <a:latin typeface="Arial" panose="020B0604020202020204" pitchFamily="34" charset="0"/>
                <a:cs typeface="Arial" panose="020B0604020202020204" pitchFamily="34" charset="0"/>
              </a:rPr>
              <a:t>Uygulama ve Hizmet Süreçlerinin İyileştirilmesi İle İlgili Performans Göstergeleri</a:t>
            </a:r>
          </a:p>
        </p:txBody>
      </p:sp>
    </p:spTree>
    <p:extLst>
      <p:ext uri="{BB962C8B-B14F-4D97-AF65-F5344CB8AC3E}">
        <p14:creationId xmlns:p14="http://schemas.microsoft.com/office/powerpoint/2010/main" val="1304507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248990"/>
            <a:ext cx="10656074" cy="6422266"/>
          </a:xfrm>
        </p:spPr>
        <p:txBody>
          <a:bodyPr>
            <a:normAutofit fontScale="90000"/>
          </a:bodyPr>
          <a:lstStyle/>
          <a:p>
            <a:r>
              <a:rPr lang="tr-TR" sz="1300" b="1" dirty="0">
                <a:solidFill>
                  <a:schemeClr val="bg2">
                    <a:lumMod val="10000"/>
                  </a:schemeClr>
                </a:solidFill>
                <a:latin typeface="Arial" panose="020B0604020202020204" pitchFamily="34" charset="0"/>
                <a:cs typeface="Arial" panose="020B0604020202020204" pitchFamily="34" charset="0"/>
              </a:rPr>
              <a:t>STRATEJİK AMAÇ 1: ARAŞTIRMA-GELİŞTİRME SÜREÇLERİNİN İYİLEŞTİRİLMESİ </a:t>
            </a:r>
            <a:r>
              <a:rPr lang="tr-TR" sz="1300" dirty="0" smtClean="0">
                <a:solidFill>
                  <a:schemeClr val="bg2">
                    <a:lumMod val="10000"/>
                  </a:schemeClr>
                </a:solidFill>
                <a:latin typeface="Arial" panose="020B0604020202020204" pitchFamily="34" charset="0"/>
                <a:cs typeface="Arial" panose="020B0604020202020204" pitchFamily="34" charset="0"/>
              </a:rPr>
              <a:t/>
            </a:r>
            <a:br>
              <a:rPr lang="tr-TR" sz="1300" dirty="0" smtClean="0">
                <a:solidFill>
                  <a:schemeClr val="bg2">
                    <a:lumMod val="10000"/>
                  </a:schemeClr>
                </a:solidFill>
                <a:latin typeface="Arial" panose="020B0604020202020204" pitchFamily="34" charset="0"/>
                <a:cs typeface="Arial" panose="020B0604020202020204" pitchFamily="34" charset="0"/>
              </a:rPr>
            </a:br>
            <a:r>
              <a:rPr lang="tr-TR" sz="1300" dirty="0" smtClean="0">
                <a:solidFill>
                  <a:schemeClr val="bg2">
                    <a:lumMod val="10000"/>
                  </a:schemeClr>
                </a:solidFill>
                <a:latin typeface="Arial" panose="020B0604020202020204" pitchFamily="34" charset="0"/>
                <a:cs typeface="Arial" panose="020B0604020202020204" pitchFamily="34" charset="0"/>
              </a:rPr>
              <a:t/>
            </a:r>
            <a:br>
              <a:rPr lang="tr-TR" sz="13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Stratejik </a:t>
            </a:r>
            <a:r>
              <a:rPr lang="tr-TR" sz="1400" b="1" dirty="0">
                <a:solidFill>
                  <a:schemeClr val="bg2">
                    <a:lumMod val="10000"/>
                  </a:schemeClr>
                </a:solidFill>
                <a:latin typeface="Arial" panose="020B0604020202020204" pitchFamily="34" charset="0"/>
                <a:cs typeface="Arial" panose="020B0604020202020204" pitchFamily="34" charset="0"/>
              </a:rPr>
              <a:t>Hedef 1: Uluslararası düzeyde araştırma ve geliştirme faaliyetlerini artırmak </a:t>
            </a:r>
            <a:r>
              <a:rPr lang="tr-TR" sz="1400" b="1" dirty="0" smtClean="0">
                <a:solidFill>
                  <a:schemeClr val="bg2">
                    <a:lumMod val="10000"/>
                  </a:schemeClr>
                </a:solidFill>
                <a:latin typeface="Arial" panose="020B0604020202020204" pitchFamily="34" charset="0"/>
                <a:cs typeface="Arial" panose="020B0604020202020204" pitchFamily="34" charset="0"/>
              </a:rPr>
              <a:t/>
            </a:r>
            <a:br>
              <a:rPr lang="tr-TR" sz="1400" b="1"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
            </a:r>
            <a:br>
              <a:rPr lang="tr-TR" sz="1400" b="1"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Performans </a:t>
            </a:r>
            <a:r>
              <a:rPr lang="tr-TR" sz="1400" b="1" dirty="0">
                <a:solidFill>
                  <a:schemeClr val="bg2">
                    <a:lumMod val="10000"/>
                  </a:schemeClr>
                </a:solidFill>
                <a:latin typeface="Arial" panose="020B0604020202020204" pitchFamily="34" charset="0"/>
                <a:cs typeface="Arial" panose="020B0604020202020204" pitchFamily="34" charset="0"/>
              </a:rPr>
              <a:t>Hedefi 1.1: Araştırma önceliklerini belirlemek ve öğretim elemanlarının ülkenin ve bölgenin ihtiyaçları doğrultusunda uluslararası düzeyde araştırma yapmalarını teşvik etmek. </a:t>
            </a:r>
            <a:r>
              <a:rPr lang="tr-TR" sz="1400" b="1" dirty="0" smtClean="0">
                <a:solidFill>
                  <a:schemeClr val="bg2">
                    <a:lumMod val="10000"/>
                  </a:schemeClr>
                </a:solidFill>
                <a:latin typeface="Arial" panose="020B0604020202020204" pitchFamily="34" charset="0"/>
                <a:cs typeface="Arial" panose="020B0604020202020204" pitchFamily="34" charset="0"/>
              </a:rPr>
              <a:t/>
            </a:r>
            <a:br>
              <a:rPr lang="tr-TR" sz="1400" b="1" dirty="0" smtClean="0">
                <a:solidFill>
                  <a:schemeClr val="bg2">
                    <a:lumMod val="10000"/>
                  </a:schemeClr>
                </a:solidFill>
                <a:latin typeface="Arial" panose="020B0604020202020204" pitchFamily="34" charset="0"/>
                <a:cs typeface="Arial" panose="020B0604020202020204" pitchFamily="34" charset="0"/>
              </a:rPr>
            </a:b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Faaliyet</a:t>
            </a:r>
            <a:r>
              <a:rPr lang="tr-TR" sz="1400" b="1" dirty="0">
                <a:solidFill>
                  <a:schemeClr val="bg2">
                    <a:lumMod val="10000"/>
                  </a:schemeClr>
                </a:solidFill>
                <a:latin typeface="Arial" panose="020B0604020202020204" pitchFamily="34" charset="0"/>
                <a:cs typeface="Arial" panose="020B0604020202020204" pitchFamily="34" charset="0"/>
              </a:rPr>
              <a:t>: 1.1.1. </a:t>
            </a:r>
            <a:r>
              <a:rPr lang="tr-TR" sz="1400" dirty="0">
                <a:solidFill>
                  <a:schemeClr val="bg2">
                    <a:lumMod val="10000"/>
                  </a:schemeClr>
                </a:solidFill>
                <a:latin typeface="Arial" panose="020B0604020202020204" pitchFamily="34" charset="0"/>
                <a:cs typeface="Arial" panose="020B0604020202020204" pitchFamily="34" charset="0"/>
              </a:rPr>
              <a:t>Öğretim elemanlarımızın yurtdışında yüksek lisans veya doktora yapmalarını teşvik etmek. </a:t>
            </a: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Süre</a:t>
            </a:r>
            <a:r>
              <a:rPr lang="tr-TR" sz="1400" b="1" dirty="0">
                <a:solidFill>
                  <a:schemeClr val="bg2">
                    <a:lumMod val="10000"/>
                  </a:schemeClr>
                </a:solidFill>
                <a:latin typeface="Arial" panose="020B0604020202020204" pitchFamily="34" charset="0"/>
                <a:cs typeface="Arial" panose="020B0604020202020204" pitchFamily="34" charset="0"/>
              </a:rPr>
              <a:t>:</a:t>
            </a:r>
            <a:r>
              <a:rPr lang="tr-TR" sz="1400" dirty="0">
                <a:solidFill>
                  <a:schemeClr val="bg2">
                    <a:lumMod val="10000"/>
                  </a:schemeClr>
                </a:solidFill>
                <a:latin typeface="Arial" panose="020B0604020202020204" pitchFamily="34" charset="0"/>
                <a:cs typeface="Arial" panose="020B0604020202020204" pitchFamily="34" charset="0"/>
              </a:rPr>
              <a:t> 2011-2015 </a:t>
            </a: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Gösterge</a:t>
            </a:r>
            <a:r>
              <a:rPr lang="tr-TR" sz="1400" b="1" dirty="0">
                <a:solidFill>
                  <a:schemeClr val="bg2">
                    <a:lumMod val="10000"/>
                  </a:schemeClr>
                </a:solidFill>
                <a:latin typeface="Arial" panose="020B0604020202020204" pitchFamily="34" charset="0"/>
                <a:cs typeface="Arial" panose="020B0604020202020204" pitchFamily="34" charset="0"/>
              </a:rPr>
              <a:t>, ölçü birimi: </a:t>
            </a:r>
            <a:r>
              <a:rPr lang="tr-TR" sz="1400" dirty="0">
                <a:solidFill>
                  <a:schemeClr val="bg2">
                    <a:lumMod val="10000"/>
                  </a:schemeClr>
                </a:solidFill>
                <a:latin typeface="Arial" panose="020B0604020202020204" pitchFamily="34" charset="0"/>
                <a:cs typeface="Arial" panose="020B0604020202020204" pitchFamily="34" charset="0"/>
              </a:rPr>
              <a:t>Yüksek lisans ve doktora için yurtdışına gönderilen öğretim elemanı sayısı. </a:t>
            </a: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a:solidFill>
                  <a:schemeClr val="bg2">
                    <a:lumMod val="10000"/>
                  </a:schemeClr>
                </a:solidFill>
                <a:latin typeface="Arial" panose="020B0604020202020204" pitchFamily="34" charset="0"/>
                <a:cs typeface="Arial" panose="020B0604020202020204" pitchFamily="34" charset="0"/>
              </a:rPr>
              <a:t>Faaliyet 1.1.2: </a:t>
            </a:r>
            <a:r>
              <a:rPr lang="tr-TR" sz="1400" dirty="0">
                <a:solidFill>
                  <a:schemeClr val="bg2">
                    <a:lumMod val="10000"/>
                  </a:schemeClr>
                </a:solidFill>
                <a:latin typeface="Arial" panose="020B0604020202020204" pitchFamily="34" charset="0"/>
                <a:cs typeface="Arial" panose="020B0604020202020204" pitchFamily="34" charset="0"/>
              </a:rPr>
              <a:t>Öğretim üyelerinin TÜBİTAK, Kalkınma Bakanlığı, SANTEZ ve AB projelerini takip ve teşvik etmek üzere üniversite bünyesinde bir proje destek ofisi kurmak. </a:t>
            </a:r>
            <a:br>
              <a:rPr lang="tr-TR" sz="1400" dirty="0">
                <a:solidFill>
                  <a:schemeClr val="bg2">
                    <a:lumMod val="10000"/>
                  </a:schemeClr>
                </a:solidFill>
                <a:latin typeface="Arial" panose="020B0604020202020204" pitchFamily="34" charset="0"/>
                <a:cs typeface="Arial" panose="020B0604020202020204" pitchFamily="34" charset="0"/>
              </a:rPr>
            </a:br>
            <a:r>
              <a:rPr lang="tr-TR" sz="1400" b="1" dirty="0">
                <a:solidFill>
                  <a:schemeClr val="bg2">
                    <a:lumMod val="10000"/>
                  </a:schemeClr>
                </a:solidFill>
                <a:latin typeface="Arial" panose="020B0604020202020204" pitchFamily="34" charset="0"/>
                <a:cs typeface="Arial" panose="020B0604020202020204" pitchFamily="34" charset="0"/>
              </a:rPr>
              <a:t>Süre: </a:t>
            </a:r>
            <a:r>
              <a:rPr lang="tr-TR" sz="1400" dirty="0">
                <a:solidFill>
                  <a:schemeClr val="bg2">
                    <a:lumMod val="10000"/>
                  </a:schemeClr>
                </a:solidFill>
                <a:latin typeface="Arial" panose="020B0604020202020204" pitchFamily="34" charset="0"/>
                <a:cs typeface="Arial" panose="020B0604020202020204" pitchFamily="34" charset="0"/>
              </a:rPr>
              <a:t>2011 </a:t>
            </a:r>
            <a:r>
              <a:rPr lang="tr-TR" sz="1400" b="1" dirty="0">
                <a:solidFill>
                  <a:schemeClr val="bg2">
                    <a:lumMod val="10000"/>
                  </a:schemeClr>
                </a:solidFill>
                <a:latin typeface="Arial" panose="020B0604020202020204" pitchFamily="34" charset="0"/>
                <a:cs typeface="Arial" panose="020B0604020202020204" pitchFamily="34" charset="0"/>
              </a:rPr>
              <a:t/>
            </a:r>
            <a:br>
              <a:rPr lang="tr-TR" sz="1400" b="1" dirty="0">
                <a:solidFill>
                  <a:schemeClr val="bg2">
                    <a:lumMod val="10000"/>
                  </a:schemeClr>
                </a:solidFill>
                <a:latin typeface="Arial" panose="020B0604020202020204" pitchFamily="34" charset="0"/>
                <a:cs typeface="Arial" panose="020B0604020202020204" pitchFamily="34" charset="0"/>
              </a:rPr>
            </a:br>
            <a:r>
              <a:rPr lang="tr-TR" sz="1400" b="1" dirty="0">
                <a:solidFill>
                  <a:schemeClr val="bg2">
                    <a:lumMod val="10000"/>
                  </a:schemeClr>
                </a:solidFill>
                <a:latin typeface="Arial" panose="020B0604020202020204" pitchFamily="34" charset="0"/>
                <a:cs typeface="Arial" panose="020B0604020202020204" pitchFamily="34" charset="0"/>
              </a:rPr>
              <a:t>Gösterge, ölçü birimi: </a:t>
            </a:r>
            <a:r>
              <a:rPr lang="tr-TR" sz="1400" dirty="0">
                <a:solidFill>
                  <a:schemeClr val="bg2">
                    <a:lumMod val="10000"/>
                  </a:schemeClr>
                </a:solidFill>
                <a:latin typeface="Arial" panose="020B0604020202020204" pitchFamily="34" charset="0"/>
                <a:cs typeface="Arial" panose="020B0604020202020204" pitchFamily="34" charset="0"/>
              </a:rPr>
              <a:t>Proje destek ofisi kurulumunun gerçekleşmesi. </a:t>
            </a: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Faaliyet 1.1.3: </a:t>
            </a:r>
            <a:r>
              <a:rPr lang="tr-TR" sz="1400" dirty="0">
                <a:solidFill>
                  <a:schemeClr val="bg2">
                    <a:lumMod val="10000"/>
                  </a:schemeClr>
                </a:solidFill>
                <a:latin typeface="Arial" panose="020B0604020202020204" pitchFamily="34" charset="0"/>
                <a:cs typeface="Arial" panose="020B0604020202020204" pitchFamily="34" charset="0"/>
              </a:rPr>
              <a:t>Üniversite dışı kaynaklardan alınan araştırma projelerinin (TÜBİTAK, Kalkınma Bakanlığı, SANTEZ ve AB projelerini) arttırılmasını sağlamak. </a:t>
            </a: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Süre</a:t>
            </a:r>
            <a:r>
              <a:rPr lang="tr-TR" sz="1400" b="1" dirty="0">
                <a:solidFill>
                  <a:schemeClr val="bg2">
                    <a:lumMod val="10000"/>
                  </a:schemeClr>
                </a:solidFill>
                <a:latin typeface="Arial" panose="020B0604020202020204" pitchFamily="34" charset="0"/>
                <a:cs typeface="Arial" panose="020B0604020202020204" pitchFamily="34" charset="0"/>
              </a:rPr>
              <a:t>: </a:t>
            </a:r>
            <a:r>
              <a:rPr lang="tr-TR" sz="1400" dirty="0">
                <a:solidFill>
                  <a:schemeClr val="bg2">
                    <a:lumMod val="10000"/>
                  </a:schemeClr>
                </a:solidFill>
                <a:latin typeface="Arial" panose="020B0604020202020204" pitchFamily="34" charset="0"/>
                <a:cs typeface="Arial" panose="020B0604020202020204" pitchFamily="34" charset="0"/>
              </a:rPr>
              <a:t>2011-2015 </a:t>
            </a: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Gösterge</a:t>
            </a:r>
            <a:r>
              <a:rPr lang="tr-TR" sz="1400" b="1" dirty="0">
                <a:solidFill>
                  <a:schemeClr val="bg2">
                    <a:lumMod val="10000"/>
                  </a:schemeClr>
                </a:solidFill>
                <a:latin typeface="Arial" panose="020B0604020202020204" pitchFamily="34" charset="0"/>
                <a:cs typeface="Arial" panose="020B0604020202020204" pitchFamily="34" charset="0"/>
              </a:rPr>
              <a:t>, ölçü birimi: </a:t>
            </a:r>
            <a:r>
              <a:rPr lang="tr-TR" sz="1400" dirty="0">
                <a:solidFill>
                  <a:schemeClr val="bg2">
                    <a:lumMod val="10000"/>
                  </a:schemeClr>
                </a:solidFill>
                <a:latin typeface="Arial" panose="020B0604020202020204" pitchFamily="34" charset="0"/>
                <a:cs typeface="Arial" panose="020B0604020202020204" pitchFamily="34" charset="0"/>
              </a:rPr>
              <a:t>Dış kaynaklı proje başvuru sayısı. </a:t>
            </a: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Faaliyet </a:t>
            </a:r>
            <a:r>
              <a:rPr lang="tr-TR" sz="1400" b="1" dirty="0">
                <a:solidFill>
                  <a:schemeClr val="bg2">
                    <a:lumMod val="10000"/>
                  </a:schemeClr>
                </a:solidFill>
                <a:latin typeface="Arial" panose="020B0604020202020204" pitchFamily="34" charset="0"/>
                <a:cs typeface="Arial" panose="020B0604020202020204" pitchFamily="34" charset="0"/>
              </a:rPr>
              <a:t>1.1.4: </a:t>
            </a:r>
            <a:r>
              <a:rPr lang="tr-TR" sz="1400" dirty="0">
                <a:solidFill>
                  <a:schemeClr val="bg2">
                    <a:lumMod val="10000"/>
                  </a:schemeClr>
                </a:solidFill>
                <a:latin typeface="Arial" panose="020B0604020202020204" pitchFamily="34" charset="0"/>
                <a:cs typeface="Arial" panose="020B0604020202020204" pitchFamily="34" charset="0"/>
              </a:rPr>
              <a:t>BAPK tarafından desteklenen proje sayısının ve destek miktarının her yıl %20 artmasını sağlamak. </a:t>
            </a: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Süre</a:t>
            </a:r>
            <a:r>
              <a:rPr lang="tr-TR" sz="1400" b="1" dirty="0">
                <a:solidFill>
                  <a:schemeClr val="bg2">
                    <a:lumMod val="10000"/>
                  </a:schemeClr>
                </a:solidFill>
                <a:latin typeface="Arial" panose="020B0604020202020204" pitchFamily="34" charset="0"/>
                <a:cs typeface="Arial" panose="020B0604020202020204" pitchFamily="34" charset="0"/>
              </a:rPr>
              <a:t>: </a:t>
            </a:r>
            <a:r>
              <a:rPr lang="tr-TR" sz="1400" dirty="0">
                <a:solidFill>
                  <a:schemeClr val="bg2">
                    <a:lumMod val="10000"/>
                  </a:schemeClr>
                </a:solidFill>
                <a:latin typeface="Arial" panose="020B0604020202020204" pitchFamily="34" charset="0"/>
                <a:cs typeface="Arial" panose="020B0604020202020204" pitchFamily="34" charset="0"/>
              </a:rPr>
              <a:t>2011-2015 </a:t>
            </a: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Gösterge</a:t>
            </a:r>
            <a:r>
              <a:rPr lang="tr-TR" sz="1400" b="1" dirty="0">
                <a:solidFill>
                  <a:schemeClr val="bg2">
                    <a:lumMod val="10000"/>
                  </a:schemeClr>
                </a:solidFill>
                <a:latin typeface="Arial" panose="020B0604020202020204" pitchFamily="34" charset="0"/>
                <a:cs typeface="Arial" panose="020B0604020202020204" pitchFamily="34" charset="0"/>
              </a:rPr>
              <a:t>, ölçü birimi: </a:t>
            </a:r>
            <a:r>
              <a:rPr lang="tr-TR" sz="1400" dirty="0">
                <a:solidFill>
                  <a:schemeClr val="bg2">
                    <a:lumMod val="10000"/>
                  </a:schemeClr>
                </a:solidFill>
                <a:latin typeface="Arial" panose="020B0604020202020204" pitchFamily="34" charset="0"/>
                <a:cs typeface="Arial" panose="020B0604020202020204" pitchFamily="34" charset="0"/>
              </a:rPr>
              <a:t>Toplam bütçenin yıllık artış oranı. </a:t>
            </a: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Faaliyet </a:t>
            </a:r>
            <a:r>
              <a:rPr lang="tr-TR" sz="1400" b="1" dirty="0">
                <a:solidFill>
                  <a:schemeClr val="bg2">
                    <a:lumMod val="10000"/>
                  </a:schemeClr>
                </a:solidFill>
                <a:latin typeface="Arial" panose="020B0604020202020204" pitchFamily="34" charset="0"/>
                <a:cs typeface="Arial" panose="020B0604020202020204" pitchFamily="34" charset="0"/>
              </a:rPr>
              <a:t>1.1.5: </a:t>
            </a:r>
            <a:r>
              <a:rPr lang="tr-TR" sz="1400" dirty="0">
                <a:solidFill>
                  <a:schemeClr val="bg2">
                    <a:lumMod val="10000"/>
                  </a:schemeClr>
                </a:solidFill>
                <a:latin typeface="Arial" panose="020B0604020202020204" pitchFamily="34" charset="0"/>
                <a:cs typeface="Arial" panose="020B0604020202020204" pitchFamily="34" charset="0"/>
              </a:rPr>
              <a:t>Alınan Patentlerin desteklenmesi </a:t>
            </a: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Süre</a:t>
            </a:r>
            <a:r>
              <a:rPr lang="tr-TR" sz="1400" b="1" dirty="0">
                <a:solidFill>
                  <a:schemeClr val="bg2">
                    <a:lumMod val="10000"/>
                  </a:schemeClr>
                </a:solidFill>
                <a:latin typeface="Arial" panose="020B0604020202020204" pitchFamily="34" charset="0"/>
                <a:cs typeface="Arial" panose="020B0604020202020204" pitchFamily="34" charset="0"/>
              </a:rPr>
              <a:t>:</a:t>
            </a:r>
            <a:r>
              <a:rPr lang="tr-TR" sz="1400" dirty="0">
                <a:solidFill>
                  <a:schemeClr val="bg2">
                    <a:lumMod val="10000"/>
                  </a:schemeClr>
                </a:solidFill>
                <a:latin typeface="Arial" panose="020B0604020202020204" pitchFamily="34" charset="0"/>
                <a:cs typeface="Arial" panose="020B0604020202020204" pitchFamily="34" charset="0"/>
              </a:rPr>
              <a:t> 2011-2015 </a:t>
            </a: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Gösterge</a:t>
            </a:r>
            <a:r>
              <a:rPr lang="tr-TR" sz="1400" b="1" dirty="0">
                <a:solidFill>
                  <a:schemeClr val="bg2">
                    <a:lumMod val="10000"/>
                  </a:schemeClr>
                </a:solidFill>
                <a:latin typeface="Arial" panose="020B0604020202020204" pitchFamily="34" charset="0"/>
                <a:cs typeface="Arial" panose="020B0604020202020204" pitchFamily="34" charset="0"/>
              </a:rPr>
              <a:t>, ölçü birimi: </a:t>
            </a:r>
            <a:r>
              <a:rPr lang="tr-TR" sz="1400" dirty="0">
                <a:solidFill>
                  <a:schemeClr val="bg2">
                    <a:lumMod val="10000"/>
                  </a:schemeClr>
                </a:solidFill>
                <a:latin typeface="Arial" panose="020B0604020202020204" pitchFamily="34" charset="0"/>
                <a:cs typeface="Arial" panose="020B0604020202020204" pitchFamily="34" charset="0"/>
              </a:rPr>
              <a:t>Desteklenen patent sayısı</a:t>
            </a:r>
            <a:r>
              <a:rPr lang="tr-TR" sz="1400" dirty="0" smtClean="0">
                <a:solidFill>
                  <a:schemeClr val="bg2">
                    <a:lumMod val="10000"/>
                  </a:schemeClr>
                </a:solidFill>
                <a:latin typeface="Arial" panose="020B0604020202020204" pitchFamily="34" charset="0"/>
                <a:cs typeface="Arial" panose="020B0604020202020204" pitchFamily="34" charset="0"/>
              </a:rPr>
              <a:t>.</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dirty="0" smtClean="0">
                <a:solidFill>
                  <a:schemeClr val="bg2">
                    <a:lumMod val="10000"/>
                  </a:schemeClr>
                </a:solidFill>
                <a:latin typeface="Arial" panose="020B0604020202020204" pitchFamily="34" charset="0"/>
                <a:cs typeface="Arial" panose="020B0604020202020204" pitchFamily="34" charset="0"/>
              </a:rPr>
              <a:t>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Faaliyet </a:t>
            </a:r>
            <a:r>
              <a:rPr lang="tr-TR" sz="1400" b="1" dirty="0">
                <a:solidFill>
                  <a:schemeClr val="bg2">
                    <a:lumMod val="10000"/>
                  </a:schemeClr>
                </a:solidFill>
                <a:latin typeface="Arial" panose="020B0604020202020204" pitchFamily="34" charset="0"/>
                <a:cs typeface="Arial" panose="020B0604020202020204" pitchFamily="34" charset="0"/>
              </a:rPr>
              <a:t>1.1.6: </a:t>
            </a:r>
            <a:r>
              <a:rPr lang="tr-TR" sz="1400" dirty="0">
                <a:solidFill>
                  <a:schemeClr val="bg2">
                    <a:lumMod val="10000"/>
                  </a:schemeClr>
                </a:solidFill>
                <a:latin typeface="Arial" panose="020B0604020202020204" pitchFamily="34" charset="0"/>
                <a:cs typeface="Arial" panose="020B0604020202020204" pitchFamily="34" charset="0"/>
              </a:rPr>
              <a:t>Lisans ve Yüksek lisans öğrencilerinin bilimsel çalışmalara katılımını teşvik etmek. </a:t>
            </a: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Süre</a:t>
            </a:r>
            <a:r>
              <a:rPr lang="tr-TR" sz="1400" b="1" dirty="0">
                <a:solidFill>
                  <a:schemeClr val="bg2">
                    <a:lumMod val="10000"/>
                  </a:schemeClr>
                </a:solidFill>
                <a:latin typeface="Arial" panose="020B0604020202020204" pitchFamily="34" charset="0"/>
                <a:cs typeface="Arial" panose="020B0604020202020204" pitchFamily="34" charset="0"/>
              </a:rPr>
              <a:t>:</a:t>
            </a:r>
            <a:r>
              <a:rPr lang="tr-TR" sz="1400" dirty="0">
                <a:solidFill>
                  <a:schemeClr val="bg2">
                    <a:lumMod val="10000"/>
                  </a:schemeClr>
                </a:solidFill>
                <a:latin typeface="Arial" panose="020B0604020202020204" pitchFamily="34" charset="0"/>
                <a:cs typeface="Arial" panose="020B0604020202020204" pitchFamily="34" charset="0"/>
              </a:rPr>
              <a:t> 2011-2015 </a:t>
            </a:r>
            <a:r>
              <a:rPr lang="tr-TR" sz="1400" dirty="0" smtClean="0">
                <a:solidFill>
                  <a:schemeClr val="bg2">
                    <a:lumMod val="10000"/>
                  </a:schemeClr>
                </a:solidFill>
                <a:latin typeface="Arial" panose="020B0604020202020204" pitchFamily="34" charset="0"/>
                <a:cs typeface="Arial" panose="020B0604020202020204" pitchFamily="34" charset="0"/>
              </a:rPr>
              <a:t/>
            </a:r>
            <a:br>
              <a:rPr lang="tr-TR" sz="1400" dirty="0" smtClean="0">
                <a:solidFill>
                  <a:schemeClr val="bg2">
                    <a:lumMod val="10000"/>
                  </a:schemeClr>
                </a:solidFill>
                <a:latin typeface="Arial" panose="020B0604020202020204" pitchFamily="34" charset="0"/>
                <a:cs typeface="Arial" panose="020B0604020202020204" pitchFamily="34" charset="0"/>
              </a:rPr>
            </a:br>
            <a:r>
              <a:rPr lang="tr-TR" sz="1400" b="1" dirty="0" smtClean="0">
                <a:solidFill>
                  <a:schemeClr val="bg2">
                    <a:lumMod val="10000"/>
                  </a:schemeClr>
                </a:solidFill>
                <a:latin typeface="Arial" panose="020B0604020202020204" pitchFamily="34" charset="0"/>
                <a:cs typeface="Arial" panose="020B0604020202020204" pitchFamily="34" charset="0"/>
              </a:rPr>
              <a:t>Gösterge</a:t>
            </a:r>
            <a:r>
              <a:rPr lang="tr-TR" sz="1400" b="1" dirty="0">
                <a:solidFill>
                  <a:schemeClr val="bg2">
                    <a:lumMod val="10000"/>
                  </a:schemeClr>
                </a:solidFill>
                <a:latin typeface="Arial" panose="020B0604020202020204" pitchFamily="34" charset="0"/>
                <a:cs typeface="Arial" panose="020B0604020202020204" pitchFamily="34" charset="0"/>
              </a:rPr>
              <a:t>, ölçü birimi: </a:t>
            </a:r>
            <a:r>
              <a:rPr lang="tr-TR" sz="1400" dirty="0">
                <a:solidFill>
                  <a:schemeClr val="bg2">
                    <a:lumMod val="10000"/>
                  </a:schemeClr>
                </a:solidFill>
                <a:latin typeface="Arial" panose="020B0604020202020204" pitchFamily="34" charset="0"/>
                <a:cs typeface="Arial" panose="020B0604020202020204" pitchFamily="34" charset="0"/>
              </a:rPr>
              <a:t>Öğrencilerin katıldığı bilimsel çalışma sayısı.</a:t>
            </a:r>
          </a:p>
        </p:txBody>
      </p:sp>
    </p:spTree>
    <p:extLst>
      <p:ext uri="{BB962C8B-B14F-4D97-AF65-F5344CB8AC3E}">
        <p14:creationId xmlns:p14="http://schemas.microsoft.com/office/powerpoint/2010/main" val="1902697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0"/>
            <a:ext cx="10515600" cy="1325562"/>
          </a:xfrm>
        </p:spPr>
        <p:txBody>
          <a:bodyPr>
            <a:normAutofit/>
          </a:bodyPr>
          <a:lstStyle/>
          <a:p>
            <a:pPr algn="ctr"/>
            <a:r>
              <a:rPr lang="tr-TR" sz="3200" b="1" dirty="0" smtClean="0">
                <a:solidFill>
                  <a:srgbClr val="002060"/>
                </a:solidFill>
              </a:rPr>
              <a:t>STRATEJİK PLANLAMA VE PERFORMANS ESASLI BÜTÇELEME (md.9)</a:t>
            </a:r>
            <a:endParaRPr lang="tr-TR" sz="3200" b="1" dirty="0">
              <a:solidFill>
                <a:srgbClr val="002060"/>
              </a:solidFill>
            </a:endParaRPr>
          </a:p>
        </p:txBody>
      </p:sp>
      <p:graphicFrame>
        <p:nvGraphicFramePr>
          <p:cNvPr id="4" name="Diyagram 3"/>
          <p:cNvGraphicFramePr/>
          <p:nvPr>
            <p:extLst>
              <p:ext uri="{D42A27DB-BD31-4B8C-83A1-F6EECF244321}">
                <p14:modId xmlns:p14="http://schemas.microsoft.com/office/powerpoint/2010/main" val="3439855087"/>
              </p:ext>
            </p:extLst>
          </p:nvPr>
        </p:nvGraphicFramePr>
        <p:xfrm>
          <a:off x="837126" y="1325562"/>
          <a:ext cx="9480551" cy="4700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689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974153" y="190064"/>
            <a:ext cx="3604335" cy="1216025"/>
          </a:xfrm>
        </p:spPr>
        <p:txBody>
          <a:bodyPr anchor="ctr"/>
          <a:lstStyle/>
          <a:p>
            <a:r>
              <a:rPr lang="tr-TR" altLang="tr-TR" sz="3200" b="1" dirty="0">
                <a:solidFill>
                  <a:srgbClr val="FF0000"/>
                </a:solidFill>
                <a:latin typeface="Arial" pitchFamily="34" charset="0"/>
              </a:rPr>
              <a:t>Bütçe Nedir?</a:t>
            </a:r>
            <a:endParaRPr lang="tr-TR" sz="3200" dirty="0"/>
          </a:p>
        </p:txBody>
      </p:sp>
      <p:sp>
        <p:nvSpPr>
          <p:cNvPr id="8" name="İçerik Yer Tutucusu 7"/>
          <p:cNvSpPr>
            <a:spLocks noGrp="1"/>
          </p:cNvSpPr>
          <p:nvPr>
            <p:ph idx="1"/>
          </p:nvPr>
        </p:nvSpPr>
        <p:spPr>
          <a:xfrm>
            <a:off x="974153" y="1957589"/>
            <a:ext cx="9110610" cy="3787559"/>
          </a:xfrm>
        </p:spPr>
        <p:txBody>
          <a:bodyPr>
            <a:normAutofit lnSpcReduction="10000"/>
          </a:bodyPr>
          <a:lstStyle/>
          <a:p>
            <a:pPr algn="just">
              <a:spcBef>
                <a:spcPts val="600"/>
              </a:spcBef>
              <a:buClr>
                <a:srgbClr val="CC0000"/>
              </a:buClr>
              <a:buFont typeface="Wingdings" pitchFamily="2" charset="2"/>
              <a:buChar char="v"/>
              <a:defRPr/>
            </a:pPr>
            <a:r>
              <a:rPr lang="tr-TR" sz="2400" b="1" dirty="0">
                <a:solidFill>
                  <a:schemeClr val="bg2">
                    <a:lumMod val="10000"/>
                  </a:schemeClr>
                </a:solidFill>
                <a:latin typeface="Arial" panose="020B0604020202020204" pitchFamily="34" charset="0"/>
                <a:cs typeface="Arial" panose="020B0604020202020204" pitchFamily="34" charset="0"/>
              </a:rPr>
              <a:t>Bütçe:</a:t>
            </a:r>
            <a:r>
              <a:rPr lang="tr-TR" sz="2400" dirty="0">
                <a:latin typeface="Arial" panose="020B0604020202020204" pitchFamily="34" charset="0"/>
                <a:cs typeface="Arial" panose="020B0604020202020204" pitchFamily="34" charset="0"/>
              </a:rPr>
              <a:t> Belirli bir dönemdeki gelir ve gider tahminleri ile bunların uygulanmasına ilişkin hususları gösteren ve usulüne uygun olarak yürürlüğe konulan belgedir.   </a:t>
            </a:r>
          </a:p>
          <a:p>
            <a:pPr algn="just">
              <a:spcBef>
                <a:spcPts val="600"/>
              </a:spcBef>
              <a:buClr>
                <a:srgbClr val="CC0000"/>
              </a:buClr>
              <a:buFont typeface="Wingdings" pitchFamily="2" charset="2"/>
              <a:buChar char="v"/>
              <a:defRPr/>
            </a:pPr>
            <a:endParaRPr lang="tr-TR" altLang="tr-TR" sz="2400" dirty="0">
              <a:solidFill>
                <a:srgbClr val="000000"/>
              </a:solidFill>
              <a:latin typeface="Arial" pitchFamily="34" charset="0"/>
              <a:cs typeface="Arial" panose="020B0604020202020204" pitchFamily="34" charset="0"/>
            </a:endParaRPr>
          </a:p>
          <a:p>
            <a:pPr algn="just">
              <a:spcBef>
                <a:spcPts val="600"/>
              </a:spcBef>
              <a:buClr>
                <a:srgbClr val="CC0000"/>
              </a:buClr>
              <a:buFont typeface="Wingdings" pitchFamily="2" charset="2"/>
              <a:buChar char="v"/>
              <a:defRPr/>
            </a:pPr>
            <a:r>
              <a:rPr lang="tr-TR" altLang="tr-TR" sz="2400" b="1" dirty="0">
                <a:solidFill>
                  <a:schemeClr val="bg2">
                    <a:lumMod val="10000"/>
                  </a:schemeClr>
                </a:solidFill>
                <a:latin typeface="Arial" pitchFamily="34" charset="0"/>
                <a:cs typeface="Arial" panose="020B0604020202020204" pitchFamily="34" charset="0"/>
              </a:rPr>
              <a:t>Merkezî Yönetim Bütçe Kanunu: </a:t>
            </a:r>
            <a:r>
              <a:rPr lang="tr-TR" altLang="tr-TR" sz="2400" dirty="0">
                <a:solidFill>
                  <a:srgbClr val="000000"/>
                </a:solidFill>
                <a:latin typeface="Arial" pitchFamily="34" charset="0"/>
                <a:cs typeface="Arial" panose="020B0604020202020204" pitchFamily="34" charset="0"/>
              </a:rPr>
              <a:t>merkezî yönetim kapsamındaki kamu idarelerinin</a:t>
            </a:r>
            <a:r>
              <a:rPr lang="tr-TR" altLang="tr-TR" sz="2400" dirty="0">
                <a:solidFill>
                  <a:srgbClr val="000000"/>
                </a:solidFill>
                <a:latin typeface="Arial" pitchFamily="34" charset="0"/>
              </a:rPr>
              <a:t>;</a:t>
            </a:r>
          </a:p>
          <a:p>
            <a:pPr lvl="1" algn="just">
              <a:spcBef>
                <a:spcPts val="600"/>
              </a:spcBef>
              <a:buClr>
                <a:srgbClr val="CC0000"/>
              </a:buClr>
              <a:buSzPct val="91000"/>
              <a:buFont typeface="Wingdings" pitchFamily="2" charset="2"/>
              <a:buChar char="ü"/>
              <a:defRPr/>
            </a:pPr>
            <a:r>
              <a:rPr lang="tr-TR" altLang="tr-TR" sz="2200" dirty="0">
                <a:solidFill>
                  <a:srgbClr val="000000"/>
                </a:solidFill>
                <a:latin typeface="Arial" pitchFamily="34" charset="0"/>
              </a:rPr>
              <a:t>gelir ve gider tahminlerini gösteren, </a:t>
            </a:r>
          </a:p>
          <a:p>
            <a:pPr lvl="1" algn="just">
              <a:spcBef>
                <a:spcPts val="600"/>
              </a:spcBef>
              <a:buClr>
                <a:srgbClr val="CC0000"/>
              </a:buClr>
              <a:buSzPct val="91000"/>
              <a:buFont typeface="Wingdings" pitchFamily="2" charset="2"/>
              <a:buChar char="ü"/>
              <a:defRPr/>
            </a:pPr>
            <a:r>
              <a:rPr lang="tr-TR" altLang="tr-TR" sz="2200" dirty="0">
                <a:solidFill>
                  <a:srgbClr val="000000"/>
                </a:solidFill>
                <a:latin typeface="Arial" pitchFamily="34" charset="0"/>
              </a:rPr>
              <a:t>bunların uygulanmasına ve yürütülmesine </a:t>
            </a:r>
            <a:r>
              <a:rPr lang="tr-TR" altLang="tr-TR" sz="2200" b="1" dirty="0">
                <a:solidFill>
                  <a:srgbClr val="000000"/>
                </a:solidFill>
                <a:latin typeface="Arial" pitchFamily="34" charset="0"/>
              </a:rPr>
              <a:t>yetki ve izin veren kanundur.</a:t>
            </a:r>
          </a:p>
          <a:p>
            <a:pPr marL="0" indent="0" algn="just">
              <a:spcBef>
                <a:spcPts val="600"/>
              </a:spcBef>
              <a:buClr>
                <a:srgbClr val="CC0000"/>
              </a:buClr>
              <a:buNone/>
              <a:defRPr/>
            </a:pPr>
            <a:r>
              <a:rPr lang="tr-TR" altLang="tr-TR" sz="2600" dirty="0">
                <a:solidFill>
                  <a:srgbClr val="000000"/>
                </a:solidFill>
                <a:latin typeface="Arial" pitchFamily="34" charset="0"/>
              </a:rPr>
              <a:t>     </a:t>
            </a:r>
          </a:p>
        </p:txBody>
      </p:sp>
      <p:sp>
        <p:nvSpPr>
          <p:cNvPr id="2" name="Altbilgi Yer Tutucusu 1"/>
          <p:cNvSpPr>
            <a:spLocks noGrp="1"/>
          </p:cNvSpPr>
          <p:nvPr>
            <p:ph type="ftr" sz="quarter" idx="11"/>
          </p:nvPr>
        </p:nvSpPr>
        <p:spPr/>
        <p:txBody>
          <a:bodyPr/>
          <a:lstStyle/>
          <a:p>
            <a:pPr>
              <a:defRPr/>
            </a:pPr>
            <a:r>
              <a:rPr lang="tr-TR" dirty="0" smtClean="0"/>
              <a:t>Mali Hizmetler Uzmanları Derneği</a:t>
            </a:r>
            <a:endParaRPr lang="tr-TR" dirty="0"/>
          </a:p>
        </p:txBody>
      </p:sp>
      <p:sp>
        <p:nvSpPr>
          <p:cNvPr id="3" name="Slayt Numarası Yer Tutucusu 2"/>
          <p:cNvSpPr>
            <a:spLocks noGrp="1"/>
          </p:cNvSpPr>
          <p:nvPr>
            <p:ph type="sldNum" sz="quarter" idx="12"/>
          </p:nvPr>
        </p:nvSpPr>
        <p:spPr/>
        <p:txBody>
          <a:bodyPr/>
          <a:lstStyle/>
          <a:p>
            <a:pPr>
              <a:defRPr/>
            </a:pPr>
            <a:fld id="{20678C73-5473-4A96-8FF6-CDC71ECD737E}" type="slidenum">
              <a:rPr lang="tr-TR" smtClean="0"/>
              <a:pPr>
                <a:defRPr/>
              </a:pPr>
              <a:t>19</a:t>
            </a:fld>
            <a:endParaRPr lang="tr-TR" dirty="0"/>
          </a:p>
        </p:txBody>
      </p:sp>
    </p:spTree>
    <p:extLst>
      <p:ext uri="{BB962C8B-B14F-4D97-AF65-F5344CB8AC3E}">
        <p14:creationId xmlns:p14="http://schemas.microsoft.com/office/powerpoint/2010/main" val="3221436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928643" y="576439"/>
            <a:ext cx="6121429" cy="5489510"/>
          </a:xfrm>
        </p:spPr>
        <p:txBody>
          <a:bodyPr>
            <a:normAutofit/>
          </a:bodyPr>
          <a:lstStyle/>
          <a:p>
            <a:pPr algn="just">
              <a:spcBef>
                <a:spcPts val="600"/>
              </a:spcBef>
              <a:defRPr/>
            </a:pPr>
            <a:endParaRPr lang="tr-TR" altLang="tr-TR" b="1" dirty="0" smtClean="0">
              <a:solidFill>
                <a:srgbClr val="003300"/>
              </a:solidFill>
              <a:latin typeface="Arial" pitchFamily="34" charset="0"/>
            </a:endParaRPr>
          </a:p>
          <a:p>
            <a:pPr algn="just">
              <a:lnSpc>
                <a:spcPct val="110000"/>
              </a:lnSpc>
              <a:buFont typeface="Wingdings" panose="05000000000000000000" pitchFamily="2" charset="2"/>
              <a:buChar char="v"/>
            </a:pPr>
            <a:r>
              <a:rPr lang="tr-TR" sz="2200" b="1" dirty="0">
                <a:latin typeface="Arial" panose="020B0604020202020204" pitchFamily="34" charset="0"/>
                <a:cs typeface="Arial" panose="020B0604020202020204" pitchFamily="34" charset="0"/>
              </a:rPr>
              <a:t>Kanunun amacı</a:t>
            </a:r>
            <a:r>
              <a:rPr lang="tr-TR" sz="2200" dirty="0">
                <a:latin typeface="Arial" panose="020B0604020202020204" pitchFamily="34" charset="0"/>
                <a:cs typeface="Arial" panose="020B0604020202020204" pitchFamily="34" charset="0"/>
              </a:rPr>
              <a:t>, kalkınma planları ve programlarda yer alan politika ve hedefler doğrultusunda kamu kaynaklarının etkili, ekonomik ve verimli bir şekilde elde edilmesi ve kullanılmasını, hesap verebilirliği ve malî saydamlığı sağlamak üzere, kamu malî yönetiminin yapısını ve işleyişini, kamu </a:t>
            </a:r>
            <a:r>
              <a:rPr lang="tr-TR" sz="2200" b="1" dirty="0">
                <a:latin typeface="Arial" panose="020B0604020202020204" pitchFamily="34" charset="0"/>
                <a:cs typeface="Arial" panose="020B0604020202020204" pitchFamily="34" charset="0"/>
              </a:rPr>
              <a:t>bütçelerinin hazırlanmasını, uygulanmasını, </a:t>
            </a:r>
            <a:r>
              <a:rPr lang="tr-TR" sz="2200" dirty="0">
                <a:latin typeface="Arial" panose="020B0604020202020204" pitchFamily="34" charset="0"/>
                <a:cs typeface="Arial" panose="020B0604020202020204" pitchFamily="34" charset="0"/>
              </a:rPr>
              <a:t>tüm malî işlemlerin muhasebeleştirilmesini, raporlanmasını ve malî kontrolü düzenlemektir. </a:t>
            </a:r>
          </a:p>
          <a:p>
            <a:pPr marL="0" indent="0">
              <a:spcBef>
                <a:spcPts val="600"/>
              </a:spcBef>
              <a:buNone/>
              <a:defRPr/>
            </a:pPr>
            <a:endParaRPr lang="tr-TR" altLang="tr-TR" dirty="0">
              <a:solidFill>
                <a:srgbClr val="003300"/>
              </a:solidFill>
              <a:latin typeface="Arial" pitchFamily="34" charset="0"/>
            </a:endParaRPr>
          </a:p>
          <a:p>
            <a:pPr>
              <a:defRPr/>
            </a:pPr>
            <a:endParaRPr lang="tr-TR" dirty="0"/>
          </a:p>
        </p:txBody>
      </p:sp>
      <p:pic>
        <p:nvPicPr>
          <p:cNvPr id="71682" name="irc_mi" descr="http://img.seosta.net/kitaplar/gerekceli-aciklamali-ve-ikincil-mevzuat-ilaveli-5018-sayilikamu-mali-yonetimi-ve-kontrol-kanunu.jpg">
            <a:hlinkClick r:id="rId3"/>
          </p:cNvPr>
          <p:cNvPicPr>
            <a:picLocks noChangeAspect="1" noChangeArrowheads="1"/>
          </p:cNvPicPr>
          <p:nvPr/>
        </p:nvPicPr>
        <p:blipFill>
          <a:blip r:embed="rId4" cstate="print"/>
          <a:srcRect l="-2016" t="31943" r="2016" b="16669"/>
          <a:stretch>
            <a:fillRect/>
          </a:stretch>
        </p:blipFill>
        <p:spPr bwMode="auto">
          <a:xfrm>
            <a:off x="935477" y="669361"/>
            <a:ext cx="3599934" cy="35033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70880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20678C73-5473-4A96-8FF6-CDC71ECD737E}" type="slidenum">
              <a:rPr lang="tr-TR" smtClean="0"/>
              <a:pPr>
                <a:defRPr/>
              </a:pPr>
              <a:t>20</a:t>
            </a:fld>
            <a:endParaRPr lang="tr-TR" dirty="0"/>
          </a:p>
        </p:txBody>
      </p:sp>
      <p:sp>
        <p:nvSpPr>
          <p:cNvPr id="4" name="Dikdörtgen 3"/>
          <p:cNvSpPr/>
          <p:nvPr/>
        </p:nvSpPr>
        <p:spPr>
          <a:xfrm>
            <a:off x="1390918" y="1772815"/>
            <a:ext cx="8377490" cy="3231654"/>
          </a:xfrm>
          <a:prstGeom prst="rect">
            <a:avLst/>
          </a:prstGeom>
        </p:spPr>
        <p:txBody>
          <a:bodyPr wrap="square">
            <a:spAutoFit/>
          </a:bodyPr>
          <a:lstStyle/>
          <a:p>
            <a:r>
              <a:rPr lang="tr-TR" sz="2400" dirty="0"/>
              <a:t>Genel yönetim kapsamındaki idarelerin bütçeleri;</a:t>
            </a:r>
          </a:p>
          <a:p>
            <a:pPr marL="342900" indent="-342900">
              <a:lnSpc>
                <a:spcPct val="150000"/>
              </a:lnSpc>
              <a:buClr>
                <a:schemeClr val="accent2"/>
              </a:buClr>
              <a:buFont typeface="Wingdings" panose="05000000000000000000" pitchFamily="2" charset="2"/>
              <a:buChar char="v"/>
            </a:pPr>
            <a:r>
              <a:rPr lang="tr-TR" sz="2400" dirty="0"/>
              <a:t>Merkezî yönetim bütçesi, </a:t>
            </a:r>
          </a:p>
          <a:p>
            <a:pPr marL="342900" indent="-342900">
              <a:lnSpc>
                <a:spcPct val="150000"/>
              </a:lnSpc>
              <a:buClr>
                <a:schemeClr val="accent2"/>
              </a:buClr>
              <a:buFont typeface="Wingdings" panose="05000000000000000000" pitchFamily="2" charset="2"/>
              <a:buChar char="v"/>
            </a:pPr>
            <a:r>
              <a:rPr lang="tr-TR" sz="2400" dirty="0"/>
              <a:t>Sosyal güvenlik kurumları bütçeleri  </a:t>
            </a:r>
          </a:p>
          <a:p>
            <a:pPr marL="342900" indent="-342900" algn="just">
              <a:lnSpc>
                <a:spcPct val="150000"/>
              </a:lnSpc>
              <a:buClr>
                <a:schemeClr val="accent2"/>
              </a:buClr>
              <a:buFont typeface="Wingdings" panose="05000000000000000000" pitchFamily="2" charset="2"/>
              <a:buChar char="v"/>
            </a:pPr>
            <a:r>
              <a:rPr lang="tr-TR" sz="2400" dirty="0"/>
              <a:t>Mahallî idareler bütçeleri olarak hazırlanır ve uygulanır. </a:t>
            </a:r>
          </a:p>
          <a:p>
            <a:endParaRPr lang="tr-TR" sz="2400" dirty="0"/>
          </a:p>
          <a:p>
            <a:pPr marL="342900" indent="-342900">
              <a:buClr>
                <a:srgbClr val="C00000"/>
              </a:buClr>
              <a:buSzPct val="110000"/>
              <a:buFont typeface="Wingdings" panose="05000000000000000000" pitchFamily="2" charset="2"/>
              <a:buChar char="Ø"/>
            </a:pPr>
            <a:r>
              <a:rPr lang="tr-TR" sz="2400" dirty="0"/>
              <a:t>Kamu idarelerince bunlar dışında herhangi bir ad altında bütçe oluşturulamaz.</a:t>
            </a:r>
            <a:r>
              <a:rPr lang="tr-TR" dirty="0"/>
              <a:t> </a:t>
            </a:r>
          </a:p>
        </p:txBody>
      </p:sp>
      <p:sp>
        <p:nvSpPr>
          <p:cNvPr id="5" name="Dikdörtgen 4"/>
          <p:cNvSpPr/>
          <p:nvPr/>
        </p:nvSpPr>
        <p:spPr>
          <a:xfrm>
            <a:off x="1969915" y="685084"/>
            <a:ext cx="4826449" cy="584775"/>
          </a:xfrm>
          <a:prstGeom prst="rect">
            <a:avLst/>
          </a:prstGeom>
        </p:spPr>
        <p:txBody>
          <a:bodyPr wrap="none">
            <a:spAutoFit/>
          </a:bodyPr>
          <a:lstStyle/>
          <a:p>
            <a:pPr indent="361950"/>
            <a:r>
              <a:rPr lang="tr-TR" sz="3200" b="1" dirty="0">
                <a:solidFill>
                  <a:srgbClr val="FF0000"/>
                </a:solidFill>
              </a:rPr>
              <a:t>Bütçe Türleri ve Kapsamı </a:t>
            </a:r>
          </a:p>
        </p:txBody>
      </p:sp>
    </p:spTree>
    <p:extLst>
      <p:ext uri="{BB962C8B-B14F-4D97-AF65-F5344CB8AC3E}">
        <p14:creationId xmlns:p14="http://schemas.microsoft.com/office/powerpoint/2010/main" val="216972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nvPr>
        </p:nvGraphicFramePr>
        <p:xfrm>
          <a:off x="4075113" y="582614"/>
          <a:ext cx="4140200" cy="72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nvPr>
        </p:nvGraphicFramePr>
        <p:xfrm>
          <a:off x="2897188" y="1896995"/>
          <a:ext cx="1974677" cy="11397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yagram 6"/>
          <p:cNvGraphicFramePr/>
          <p:nvPr>
            <p:extLst/>
          </p:nvPr>
        </p:nvGraphicFramePr>
        <p:xfrm>
          <a:off x="5311776" y="1943100"/>
          <a:ext cx="1979613" cy="11258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yagram 7"/>
          <p:cNvGraphicFramePr/>
          <p:nvPr>
            <p:extLst/>
          </p:nvPr>
        </p:nvGraphicFramePr>
        <p:xfrm>
          <a:off x="7543800" y="1916833"/>
          <a:ext cx="1873250" cy="122483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9" name="Diyagram 8"/>
          <p:cNvGraphicFramePr/>
          <p:nvPr>
            <p:extLst/>
          </p:nvPr>
        </p:nvGraphicFramePr>
        <p:xfrm>
          <a:off x="4059185" y="3423480"/>
          <a:ext cx="2503399" cy="81758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0" name="Diyagram 9"/>
          <p:cNvGraphicFramePr/>
          <p:nvPr>
            <p:extLst/>
          </p:nvPr>
        </p:nvGraphicFramePr>
        <p:xfrm>
          <a:off x="4041776" y="4365105"/>
          <a:ext cx="2414265" cy="822846"/>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1" name="Diyagram 10"/>
          <p:cNvGraphicFramePr/>
          <p:nvPr>
            <p:extLst/>
          </p:nvPr>
        </p:nvGraphicFramePr>
        <p:xfrm>
          <a:off x="4041775" y="5229201"/>
          <a:ext cx="2916238" cy="903313"/>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36" name="İçerik Yer Tutucusu 3"/>
          <p:cNvGraphicFramePr>
            <a:graphicFrameLocks/>
          </p:cNvGraphicFramePr>
          <p:nvPr>
            <p:extLst>
              <p:ext uri="{D42A27DB-BD31-4B8C-83A1-F6EECF244321}">
                <p14:modId xmlns:p14="http://schemas.microsoft.com/office/powerpoint/2010/main" val="3359484149"/>
              </p:ext>
            </p:extLst>
          </p:nvPr>
        </p:nvGraphicFramePr>
        <p:xfrm>
          <a:off x="2019300" y="116632"/>
          <a:ext cx="8153400" cy="5979368"/>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cxnSp>
        <p:nvCxnSpPr>
          <p:cNvPr id="19" name="Düz Bağlayıcı 18"/>
          <p:cNvCxnSpPr/>
          <p:nvPr/>
        </p:nvCxnSpPr>
        <p:spPr bwMode="auto">
          <a:xfrm>
            <a:off x="2598933" y="2996952"/>
            <a:ext cx="0" cy="2448272"/>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cxnSp>
        <p:nvCxnSpPr>
          <p:cNvPr id="24" name="Düz Bağlayıcı 23"/>
          <p:cNvCxnSpPr/>
          <p:nvPr/>
        </p:nvCxnSpPr>
        <p:spPr bwMode="auto">
          <a:xfrm>
            <a:off x="2598933" y="3645024"/>
            <a:ext cx="441406" cy="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cxnSp>
        <p:nvCxnSpPr>
          <p:cNvPr id="27" name="Düz Bağlayıcı 26"/>
          <p:cNvCxnSpPr/>
          <p:nvPr/>
        </p:nvCxnSpPr>
        <p:spPr bwMode="auto">
          <a:xfrm>
            <a:off x="2598934" y="4509120"/>
            <a:ext cx="472731" cy="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cxnSp>
        <p:nvCxnSpPr>
          <p:cNvPr id="31" name="Düz Bağlayıcı 30"/>
          <p:cNvCxnSpPr/>
          <p:nvPr/>
        </p:nvCxnSpPr>
        <p:spPr bwMode="auto">
          <a:xfrm>
            <a:off x="2598934" y="5445224"/>
            <a:ext cx="472731" cy="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879647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p:cNvSpPr>
            <a:spLocks noGrp="1"/>
          </p:cNvSpPr>
          <p:nvPr>
            <p:ph type="title"/>
          </p:nvPr>
        </p:nvSpPr>
        <p:spPr>
          <a:xfrm>
            <a:off x="1981200" y="116632"/>
            <a:ext cx="8229600" cy="648072"/>
          </a:xfrm>
          <a:solidFill>
            <a:schemeClr val="bg1"/>
          </a:solidFill>
        </p:spPr>
        <p:txBody>
          <a:bodyPr>
            <a:normAutofit/>
          </a:bodyPr>
          <a:lstStyle/>
          <a:p>
            <a:r>
              <a:rPr lang="tr-TR" altLang="tr-TR" sz="3200" dirty="0" smtClean="0">
                <a:latin typeface="Arial" panose="020B0604020202020204" pitchFamily="34" charset="0"/>
                <a:cs typeface="Arial" panose="020B0604020202020204" pitchFamily="34" charset="0"/>
              </a:rPr>
              <a:t>Genel Bütçe Kapsamındaki Kamu İdareleri</a:t>
            </a:r>
          </a:p>
        </p:txBody>
      </p:sp>
      <p:sp>
        <p:nvSpPr>
          <p:cNvPr id="16387" name="İçerik Yer Tutucusu 2"/>
          <p:cNvSpPr>
            <a:spLocks noGrp="1"/>
          </p:cNvSpPr>
          <p:nvPr>
            <p:ph idx="1"/>
          </p:nvPr>
        </p:nvSpPr>
        <p:spPr>
          <a:xfrm>
            <a:off x="785611" y="1007432"/>
            <a:ext cx="4734127" cy="529375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algn="just" eaLnBrk="0" fontAlgn="base" hangingPunct="0">
              <a:lnSpc>
                <a:spcPct val="100000"/>
              </a:lnSpc>
              <a:spcBef>
                <a:spcPts val="0"/>
              </a:spcBef>
              <a:spcAft>
                <a:spcPct val="0"/>
              </a:spcAft>
              <a:buClr>
                <a:srgbClr val="19426B"/>
              </a:buClr>
              <a:buNone/>
            </a:pPr>
            <a:r>
              <a:rPr lang="tr-TR" altLang="tr-TR" sz="1300" b="1" dirty="0" smtClean="0">
                <a:solidFill>
                  <a:schemeClr val="bg2">
                    <a:lumMod val="10000"/>
                  </a:schemeClr>
                </a:solidFill>
                <a:latin typeface="Arial" panose="020B0604020202020204" pitchFamily="34" charset="0"/>
                <a:cs typeface="Arial" panose="020B0604020202020204" pitchFamily="34" charset="0"/>
              </a:rPr>
              <a:t>1</a:t>
            </a:r>
            <a:r>
              <a:rPr lang="tr-TR" altLang="tr-TR" sz="1300" b="1" dirty="0">
                <a:solidFill>
                  <a:schemeClr val="bg2">
                    <a:lumMod val="10000"/>
                  </a:schemeClr>
                </a:solidFill>
                <a:latin typeface="Arial" panose="020B0604020202020204" pitchFamily="34" charset="0"/>
                <a:cs typeface="Arial" panose="020B0604020202020204" pitchFamily="34" charset="0"/>
              </a:rPr>
              <a:t>) Türkiye Büyük Millet Meclisi </a:t>
            </a:r>
            <a:r>
              <a:rPr lang="tr-TR" altLang="tr-TR" sz="1300" b="1" dirty="0" smtClean="0">
                <a:solidFill>
                  <a:schemeClr val="bg2">
                    <a:lumMod val="10000"/>
                  </a:schemeClr>
                </a:solidFill>
                <a:latin typeface="Arial" panose="020B0604020202020204" pitchFamily="34" charset="0"/>
                <a:cs typeface="Arial" panose="020B0604020202020204" pitchFamily="34" charset="0"/>
              </a:rPr>
              <a:t>                                               </a:t>
            </a:r>
            <a:endParaRPr lang="tr-TR" altLang="tr-TR" sz="1300" b="1" dirty="0">
              <a:solidFill>
                <a:schemeClr val="bg2">
                  <a:lumMod val="10000"/>
                </a:schemeClr>
              </a:solidFill>
              <a:latin typeface="Arial" panose="020B0604020202020204" pitchFamily="34" charset="0"/>
              <a:cs typeface="Arial" panose="020B0604020202020204" pitchFamily="34" charset="0"/>
            </a:endParaRP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 Cumhurbaşkanlığı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3) Başbakanlık</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4) Anayasa Mahkemesi</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5) Yargıtay</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6) Danıştay</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7) Hâkimler ve Savcılar Yüksek Kurulu</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8) Sayıştay</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9) Adalet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10) Millî Savunma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11) İçişleri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12) Dışişleri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13) Maliye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14) Millî Eğitim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15) Sağlık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16) Ulaştırma, Denizcilik ve Haberleşme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17) Çalışma ve Sosyal Güvenlik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18) Enerji ve Tabiî Kaynaklar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19) Kültür ve Turizm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20) Aile ve Sosyal Politikalar Bakanlığı </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21) Avrupa Birliği Bakanlığı </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22) Bilim, Sanayi ve Teknoloji Bakanlığı </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23) Çevre ve Şehircilik Bakanlığı </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24) Ekonomi Bakanlığı</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25) Gençlik ve Spor Bakanlığı </a:t>
            </a:r>
          </a:p>
          <a:p>
            <a:pPr marL="0" algn="just" eaLnBrk="0" fontAlgn="base" hangingPunct="0">
              <a:lnSpc>
                <a:spcPct val="100000"/>
              </a:lnSpc>
              <a:spcBef>
                <a:spcPts val="0"/>
              </a:spcBef>
              <a:spcAft>
                <a:spcPct val="0"/>
              </a:spcAft>
              <a:buClr>
                <a:srgbClr val="19426B"/>
              </a:buClr>
              <a:buNone/>
            </a:pPr>
            <a:r>
              <a:rPr lang="tr-TR" altLang="tr-TR" sz="1300" b="1" dirty="0">
                <a:solidFill>
                  <a:schemeClr val="bg2">
                    <a:lumMod val="10000"/>
                  </a:schemeClr>
                </a:solidFill>
                <a:latin typeface="Arial" panose="020B0604020202020204" pitchFamily="34" charset="0"/>
                <a:cs typeface="Arial" panose="020B0604020202020204" pitchFamily="34" charset="0"/>
              </a:rPr>
              <a:t>26) Gıda, Tarım ve Hayvancılık </a:t>
            </a:r>
            <a:r>
              <a:rPr lang="tr-TR" altLang="tr-TR" sz="1300" b="1" dirty="0" smtClean="0">
                <a:solidFill>
                  <a:schemeClr val="bg2">
                    <a:lumMod val="10000"/>
                  </a:schemeClr>
                </a:solidFill>
                <a:latin typeface="Arial" panose="020B0604020202020204" pitchFamily="34" charset="0"/>
                <a:cs typeface="Arial" panose="020B0604020202020204" pitchFamily="34" charset="0"/>
              </a:rPr>
              <a:t>Bakanlığı</a:t>
            </a:r>
            <a:endParaRPr lang="tr-TR" altLang="tr-TR" sz="1300" b="1" dirty="0">
              <a:solidFill>
                <a:schemeClr val="bg2">
                  <a:lumMod val="10000"/>
                </a:schemeClr>
              </a:solidFill>
              <a:latin typeface="Arial" panose="020B0604020202020204" pitchFamily="34" charset="0"/>
              <a:cs typeface="Arial" panose="020B0604020202020204" pitchFamily="34" charset="0"/>
            </a:endParaRPr>
          </a:p>
        </p:txBody>
      </p:sp>
      <p:sp>
        <p:nvSpPr>
          <p:cNvPr id="13316" name="Metin kutusu 6"/>
          <p:cNvSpPr txBox="1">
            <a:spLocks noChangeArrowheads="1"/>
          </p:cNvSpPr>
          <p:nvPr/>
        </p:nvSpPr>
        <p:spPr bwMode="auto">
          <a:xfrm>
            <a:off x="6465194" y="1023191"/>
            <a:ext cx="4382261" cy="553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800" b="1">
                <a:solidFill>
                  <a:schemeClr val="tx1"/>
                </a:solidFill>
                <a:latin typeface="Comic Sans MS" pitchFamily="66" charset="0"/>
              </a:defRPr>
            </a:lvl1pPr>
            <a:lvl2pPr marL="742950" indent="-285750" algn="l">
              <a:buClr>
                <a:schemeClr val="accent1"/>
              </a:buClr>
              <a:buChar char="§"/>
              <a:defRPr sz="2800">
                <a:solidFill>
                  <a:schemeClr val="tx1"/>
                </a:solidFill>
                <a:latin typeface="Comic Sans MS" pitchFamily="66" charset="0"/>
              </a:defRPr>
            </a:lvl2pPr>
            <a:lvl3pPr marL="1143000" indent="-228600" algn="l">
              <a:buChar char="•"/>
              <a:defRPr sz="2400">
                <a:solidFill>
                  <a:schemeClr val="tx1"/>
                </a:solidFill>
                <a:latin typeface="Comic Sans MS" pitchFamily="66" charset="0"/>
              </a:defRPr>
            </a:lvl3pPr>
            <a:lvl4pPr marL="1600200" indent="-228600" algn="l">
              <a:buChar char="–"/>
              <a:defRPr sz="2000">
                <a:solidFill>
                  <a:schemeClr val="tx1"/>
                </a:solidFill>
                <a:latin typeface="Comic Sans MS" pitchFamily="66" charset="0"/>
              </a:defRPr>
            </a:lvl4pPr>
            <a:lvl5pPr marL="2057400" indent="-228600" algn="l">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just" eaLnBrk="0" fontAlgn="base" hangingPunct="0">
              <a:spcBef>
                <a:spcPct val="20000"/>
              </a:spcBef>
              <a:spcAft>
                <a:spcPct val="0"/>
              </a:spcAft>
              <a:buClr>
                <a:srgbClr val="19426B"/>
              </a:buClr>
              <a:buFont typeface="Wingdings" pitchFamily="2" charset="2"/>
              <a:buNone/>
            </a:pPr>
            <a:r>
              <a:rPr lang="tr-TR" altLang="tr-TR" sz="1300" dirty="0" smtClean="0">
                <a:solidFill>
                  <a:schemeClr val="bg2">
                    <a:lumMod val="10000"/>
                  </a:schemeClr>
                </a:solidFill>
                <a:latin typeface="Arial" panose="020B0604020202020204" pitchFamily="34" charset="0"/>
                <a:cs typeface="Arial" panose="020B0604020202020204" pitchFamily="34" charset="0"/>
              </a:rPr>
              <a:t>27</a:t>
            </a:r>
            <a:r>
              <a:rPr lang="tr-TR" altLang="tr-TR" sz="1300" dirty="0">
                <a:solidFill>
                  <a:schemeClr val="bg2">
                    <a:lumMod val="10000"/>
                  </a:schemeClr>
                </a:solidFill>
                <a:latin typeface="Arial" panose="020B0604020202020204" pitchFamily="34" charset="0"/>
                <a:cs typeface="Arial" panose="020B0604020202020204" pitchFamily="34" charset="0"/>
              </a:rPr>
              <a:t>) Gümrük ve Ticaret Bakanlığı </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28 Kalkınma Bakanlığı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29) Orman ve Su İşleri Bakanlığı </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30) Millî Güvenlik Kurulu Genel Sekreterliği</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31) Millî İstihbarat Teşkilatı Müsteşarlığı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32) Jandarma Genel Komutanlığı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33) Sahil Güvenlik Komutanlığı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34) Emniyet Genel Müdürlüğü</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35) Diyanet İşleri Başkanlığı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36) Hazine Müsteşarlığı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37) Kamu Düzeni ve Güvenliği Müsteşarlığı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38) Başbakanlık Yüksek Denetleme Kurulu</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39) Devlet Personel Başkanlığı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40) Türkiye İstatistik Kurumu</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41) Afet ve Acil Durum Yönetimi Başkanlığı</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42) Gelir İdaresi Başkanlığı</a:t>
            </a:r>
          </a:p>
          <a:p>
            <a:pPr algn="just" eaLnBrk="0" fontAlgn="base" hangingPunct="0">
              <a:spcBef>
                <a:spcPct val="20000"/>
              </a:spcBef>
              <a:spcAft>
                <a:spcPct val="0"/>
              </a:spcAft>
              <a:buClr>
                <a:srgbClr val="19426B"/>
              </a:buClr>
              <a:buFont typeface="Wingdings" pitchFamily="2" charset="2"/>
              <a:buNone/>
            </a:pPr>
            <a:r>
              <a:rPr lang="es-ES" altLang="tr-TR" sz="1300" dirty="0">
                <a:solidFill>
                  <a:schemeClr val="bg2">
                    <a:lumMod val="10000"/>
                  </a:schemeClr>
                </a:solidFill>
                <a:latin typeface="Arial" panose="020B0604020202020204" pitchFamily="34" charset="0"/>
                <a:cs typeface="Arial" panose="020B0604020202020204" pitchFamily="34" charset="0"/>
              </a:rPr>
              <a:t>4</a:t>
            </a:r>
            <a:r>
              <a:rPr lang="tr-TR" altLang="tr-TR" sz="1300" dirty="0">
                <a:solidFill>
                  <a:schemeClr val="bg2">
                    <a:lumMod val="10000"/>
                  </a:schemeClr>
                </a:solidFill>
                <a:latin typeface="Arial" panose="020B0604020202020204" pitchFamily="34" charset="0"/>
                <a:cs typeface="Arial" panose="020B0604020202020204" pitchFamily="34" charset="0"/>
              </a:rPr>
              <a:t>3</a:t>
            </a:r>
            <a:r>
              <a:rPr lang="es-ES" altLang="tr-TR" sz="1300" dirty="0">
                <a:solidFill>
                  <a:schemeClr val="bg2">
                    <a:lumMod val="10000"/>
                  </a:schemeClr>
                </a:solidFill>
                <a:latin typeface="Arial" panose="020B0604020202020204" pitchFamily="34" charset="0"/>
                <a:cs typeface="Arial" panose="020B0604020202020204" pitchFamily="34" charset="0"/>
              </a:rPr>
              <a:t>) Tapu ve Kadastro Genel Müdürlüğü</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44) Meteoroloji Genel Müdürlüğü</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45) Basın-Yayın ve Enformasyon Genel Müdürlüğü</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46) Türkiye Halk Sağlığı Kurumu </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47</a:t>
            </a:r>
            <a:r>
              <a:rPr lang="fi-FI" altLang="tr-TR" sz="1300" dirty="0">
                <a:solidFill>
                  <a:schemeClr val="bg2">
                    <a:lumMod val="10000"/>
                  </a:schemeClr>
                </a:solidFill>
                <a:latin typeface="Arial" panose="020B0604020202020204" pitchFamily="34" charset="0"/>
                <a:cs typeface="Arial" panose="020B0604020202020204" pitchFamily="34" charset="0"/>
              </a:rPr>
              <a:t>) Türkiye Kamu Hastaneleri Kurumu</a:t>
            </a:r>
          </a:p>
          <a:p>
            <a:pPr algn="just" eaLnBrk="0" fontAlgn="base" hangingPunct="0">
              <a:spcBef>
                <a:spcPct val="20000"/>
              </a:spcBef>
              <a:spcAft>
                <a:spcPct val="0"/>
              </a:spcAft>
              <a:buClr>
                <a:srgbClr val="19426B"/>
              </a:buClr>
              <a:buFont typeface="Wingdings" pitchFamily="2" charset="2"/>
              <a:buNone/>
            </a:pPr>
            <a:r>
              <a:rPr lang="tr-TR" altLang="tr-TR" sz="1300" dirty="0">
                <a:solidFill>
                  <a:schemeClr val="bg2">
                    <a:lumMod val="10000"/>
                  </a:schemeClr>
                </a:solidFill>
                <a:latin typeface="Arial" panose="020B0604020202020204" pitchFamily="34" charset="0"/>
                <a:cs typeface="Arial" panose="020B0604020202020204" pitchFamily="34" charset="0"/>
              </a:rPr>
              <a:t>48) Göç İdaresi Genel Müdürlüğü</a:t>
            </a:r>
          </a:p>
        </p:txBody>
      </p:sp>
    </p:spTree>
    <p:extLst>
      <p:ext uri="{BB962C8B-B14F-4D97-AF65-F5344CB8AC3E}">
        <p14:creationId xmlns:p14="http://schemas.microsoft.com/office/powerpoint/2010/main" val="215082316"/>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p:cNvSpPr>
            <a:spLocks noGrp="1"/>
          </p:cNvSpPr>
          <p:nvPr>
            <p:ph type="title"/>
          </p:nvPr>
        </p:nvSpPr>
        <p:spPr>
          <a:xfrm>
            <a:off x="1981200" y="-27384"/>
            <a:ext cx="8229600" cy="1008112"/>
          </a:xfrm>
        </p:spPr>
        <p:txBody>
          <a:bodyPr>
            <a:normAutofit/>
          </a:bodyPr>
          <a:lstStyle/>
          <a:p>
            <a:pPr algn="ctr"/>
            <a:r>
              <a:rPr lang="tr-TR" altLang="tr-TR" sz="3600" dirty="0" smtClean="0">
                <a:latin typeface="Arial" panose="020B0604020202020204" pitchFamily="34" charset="0"/>
                <a:cs typeface="Arial" panose="020B0604020202020204" pitchFamily="34" charset="0"/>
              </a:rPr>
              <a:t>Özel Bütçeli İdareler</a:t>
            </a:r>
          </a:p>
        </p:txBody>
      </p:sp>
      <p:sp>
        <p:nvSpPr>
          <p:cNvPr id="15363" name="İçerik Yer Tutucusu 2"/>
          <p:cNvSpPr>
            <a:spLocks noGrp="1"/>
          </p:cNvSpPr>
          <p:nvPr>
            <p:ph idx="1"/>
          </p:nvPr>
        </p:nvSpPr>
        <p:spPr>
          <a:xfrm>
            <a:off x="373488" y="1189197"/>
            <a:ext cx="5157364" cy="474591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A) YÜKSEKÖĞRETİM KURULU, ÜNİVERSİTELER VE YÜKSEK TEKNOLOJİ ENSTİTÜLERİ</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1) Yükseköğretim Kurulu</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2) Ölçme, Seçme ve Yerleştirme Merkezi Başkanlığı</a:t>
            </a:r>
          </a:p>
          <a:p>
            <a:pPr marL="0">
              <a:spcBef>
                <a:spcPts val="0"/>
              </a:spcBef>
              <a:buNone/>
            </a:pPr>
            <a:r>
              <a:rPr lang="tr-TR" altLang="tr-TR" sz="1400" b="1" dirty="0">
                <a:solidFill>
                  <a:srgbClr val="FF0000"/>
                </a:solidFill>
                <a:latin typeface="Arial" panose="020B0604020202020204" pitchFamily="34" charset="0"/>
                <a:cs typeface="Arial" panose="020B0604020202020204" pitchFamily="34" charset="0"/>
              </a:rPr>
              <a:t>3)</a:t>
            </a:r>
            <a:r>
              <a:rPr lang="tr-TR" altLang="tr-TR" sz="1400" b="1" dirty="0">
                <a:solidFill>
                  <a:schemeClr val="tx2">
                    <a:lumMod val="50000"/>
                  </a:schemeClr>
                </a:solidFill>
                <a:latin typeface="Arial" panose="020B0604020202020204" pitchFamily="34" charset="0"/>
                <a:cs typeface="Arial" panose="020B0604020202020204" pitchFamily="34" charset="0"/>
              </a:rPr>
              <a:t> </a:t>
            </a:r>
            <a:r>
              <a:rPr lang="tr-TR" altLang="tr-TR" sz="1400" b="1" dirty="0">
                <a:solidFill>
                  <a:srgbClr val="FF0000"/>
                </a:solidFill>
                <a:latin typeface="Arial" panose="020B0604020202020204" pitchFamily="34" charset="0"/>
                <a:cs typeface="Arial" panose="020B0604020202020204" pitchFamily="34" charset="0"/>
              </a:rPr>
              <a:t>ÜNİVERSİTELER</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B) ÖZEL BÜTÇELİ DİĞER İDARELER</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1) Savunma Sanayi Müsteşarlığı</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2) Atatürk Kültür, Dil ve Tarih Yüksek Kurumu</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3) Atatürk Araştırma Merkezi</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4) Atatürk Kültür Merkezi</a:t>
            </a:r>
          </a:p>
          <a:p>
            <a:pPr marL="0">
              <a:spcBef>
                <a:spcPts val="0"/>
              </a:spcBef>
              <a:buNone/>
            </a:pPr>
            <a:r>
              <a:rPr lang="nn-NO" altLang="tr-TR" sz="1400" b="1" dirty="0">
                <a:solidFill>
                  <a:schemeClr val="tx2">
                    <a:lumMod val="50000"/>
                  </a:schemeClr>
                </a:solidFill>
                <a:latin typeface="Arial" panose="020B0604020202020204" pitchFamily="34" charset="0"/>
                <a:cs typeface="Arial" panose="020B0604020202020204" pitchFamily="34" charset="0"/>
              </a:rPr>
              <a:t>5) Türk Dil Kurumu</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6) Türk Tarih Kurumu</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7) Türkiye ve Orta-Doğu Amme İdaresi Enstitüsü</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8) Türkiye Bilimsel ve Teknolojik Araştırma Kurumu</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9) Türkiye Bilimler Akademisi</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10) Türkiye Adalet Akademisi</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11) Yükseköğrenim Kredi ve Yurtlar Kurumu</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12) Karayolları Genel Müdürlüğü</a:t>
            </a:r>
          </a:p>
          <a:p>
            <a:pPr marL="0">
              <a:spcBef>
                <a:spcPts val="0"/>
              </a:spcBef>
              <a:buNone/>
            </a:pPr>
            <a:r>
              <a:rPr lang="de-DE" altLang="tr-TR" sz="1400" b="1" dirty="0">
                <a:solidFill>
                  <a:schemeClr val="tx2">
                    <a:lumMod val="50000"/>
                  </a:schemeClr>
                </a:solidFill>
                <a:latin typeface="Arial" panose="020B0604020202020204" pitchFamily="34" charset="0"/>
                <a:cs typeface="Arial" panose="020B0604020202020204" pitchFamily="34" charset="0"/>
              </a:rPr>
              <a:t>13) Spor </a:t>
            </a:r>
            <a:r>
              <a:rPr lang="de-DE" altLang="tr-TR" sz="1400" b="1" dirty="0" err="1">
                <a:solidFill>
                  <a:schemeClr val="tx2">
                    <a:lumMod val="50000"/>
                  </a:schemeClr>
                </a:solidFill>
                <a:latin typeface="Arial" panose="020B0604020202020204" pitchFamily="34" charset="0"/>
                <a:cs typeface="Arial" panose="020B0604020202020204" pitchFamily="34" charset="0"/>
              </a:rPr>
              <a:t>Genel</a:t>
            </a:r>
            <a:r>
              <a:rPr lang="de-DE" altLang="tr-TR" sz="1400" b="1" dirty="0">
                <a:solidFill>
                  <a:schemeClr val="tx2">
                    <a:lumMod val="50000"/>
                  </a:schemeClr>
                </a:solidFill>
                <a:latin typeface="Arial" panose="020B0604020202020204" pitchFamily="34" charset="0"/>
                <a:cs typeface="Arial" panose="020B0604020202020204" pitchFamily="34" charset="0"/>
              </a:rPr>
              <a:t> </a:t>
            </a:r>
            <a:r>
              <a:rPr lang="de-DE" altLang="tr-TR" sz="1400" b="1" dirty="0" err="1">
                <a:solidFill>
                  <a:schemeClr val="tx2">
                    <a:lumMod val="50000"/>
                  </a:schemeClr>
                </a:solidFill>
                <a:latin typeface="Arial" panose="020B0604020202020204" pitchFamily="34" charset="0"/>
                <a:cs typeface="Arial" panose="020B0604020202020204" pitchFamily="34" charset="0"/>
              </a:rPr>
              <a:t>Müdürlüğü</a:t>
            </a:r>
            <a:r>
              <a:rPr lang="de-DE" altLang="tr-TR" sz="1400" b="1" dirty="0">
                <a:solidFill>
                  <a:schemeClr val="tx2">
                    <a:lumMod val="50000"/>
                  </a:schemeClr>
                </a:solidFill>
                <a:latin typeface="Arial" panose="020B0604020202020204" pitchFamily="34" charset="0"/>
                <a:cs typeface="Arial" panose="020B0604020202020204" pitchFamily="34" charset="0"/>
              </a:rPr>
              <a:t> </a:t>
            </a:r>
            <a:endParaRPr lang="tr-TR" altLang="tr-TR" sz="1400" b="1" dirty="0">
              <a:solidFill>
                <a:schemeClr val="tx2">
                  <a:lumMod val="50000"/>
                </a:schemeClr>
              </a:solidFill>
              <a:latin typeface="Arial" panose="020B0604020202020204" pitchFamily="34" charset="0"/>
              <a:cs typeface="Arial" panose="020B0604020202020204" pitchFamily="34" charset="0"/>
            </a:endParaRP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14) Devlet Tiyatroları Genel Müdürlüğü</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15) Devlet Opera ve Balesi Genel Müdürlüğü</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16) Orman Genel Müdürlüğü</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17) Vakıflar Genel Müdürlüğü</a:t>
            </a:r>
          </a:p>
          <a:p>
            <a:pPr marL="0">
              <a:spcBef>
                <a:spcPts val="0"/>
              </a:spcBef>
              <a:buNone/>
            </a:pPr>
            <a:r>
              <a:rPr lang="tr-TR" altLang="tr-TR" sz="1400" b="1" dirty="0">
                <a:solidFill>
                  <a:schemeClr val="tx2">
                    <a:lumMod val="50000"/>
                  </a:schemeClr>
                </a:solidFill>
                <a:latin typeface="Arial" panose="020B0604020202020204" pitchFamily="34" charset="0"/>
                <a:cs typeface="Arial" panose="020B0604020202020204" pitchFamily="34" charset="0"/>
              </a:rPr>
              <a:t>18) Türkiye Hudut ve Sahiller Sağlık Genel Müdürlüğü</a:t>
            </a:r>
          </a:p>
        </p:txBody>
      </p:sp>
      <p:sp>
        <p:nvSpPr>
          <p:cNvPr id="18436" name="Metin kutusu 4"/>
          <p:cNvSpPr txBox="1">
            <a:spLocks noChangeArrowheads="1"/>
          </p:cNvSpPr>
          <p:nvPr/>
        </p:nvSpPr>
        <p:spPr bwMode="auto">
          <a:xfrm>
            <a:off x="5735637" y="1196976"/>
            <a:ext cx="552049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Comic Sans MS" pitchFamily="66" charset="0"/>
              </a:defRPr>
            </a:lvl1pPr>
            <a:lvl2pPr marL="742950" indent="-285750">
              <a:defRPr sz="2800" b="1">
                <a:solidFill>
                  <a:schemeClr val="tx1"/>
                </a:solidFill>
                <a:latin typeface="Comic Sans MS" pitchFamily="66" charset="0"/>
              </a:defRPr>
            </a:lvl2pPr>
            <a:lvl3pPr marL="1143000" indent="-228600">
              <a:defRPr sz="2800" b="1">
                <a:solidFill>
                  <a:schemeClr val="tx1"/>
                </a:solidFill>
                <a:latin typeface="Comic Sans MS" pitchFamily="66" charset="0"/>
              </a:defRPr>
            </a:lvl3pPr>
            <a:lvl4pPr marL="1600200" indent="-228600">
              <a:defRPr sz="2800" b="1">
                <a:solidFill>
                  <a:schemeClr val="tx1"/>
                </a:solidFill>
                <a:latin typeface="Comic Sans MS" pitchFamily="66" charset="0"/>
              </a:defRPr>
            </a:lvl4pPr>
            <a:lvl5pPr marL="2057400" indent="-228600">
              <a:defRPr sz="2800" b="1">
                <a:solidFill>
                  <a:schemeClr val="tx1"/>
                </a:solidFill>
                <a:latin typeface="Comic Sans MS" pitchFamily="66" charset="0"/>
              </a:defRPr>
            </a:lvl5pPr>
            <a:lvl6pPr marL="2514600" indent="-228600" algn="just" eaLnBrk="0" fontAlgn="base" hangingPunct="0">
              <a:spcBef>
                <a:spcPct val="20000"/>
              </a:spcBef>
              <a:spcAft>
                <a:spcPct val="0"/>
              </a:spcAft>
              <a:buClr>
                <a:schemeClr val="tx1"/>
              </a:buClr>
              <a:buFont typeface="Wingdings" pitchFamily="2" charset="2"/>
              <a:buChar char="q"/>
              <a:defRPr sz="2800" b="1">
                <a:solidFill>
                  <a:schemeClr val="tx1"/>
                </a:solidFill>
                <a:latin typeface="Comic Sans MS" pitchFamily="66" charset="0"/>
              </a:defRPr>
            </a:lvl6pPr>
            <a:lvl7pPr marL="2971800" indent="-228600" algn="just" eaLnBrk="0" fontAlgn="base" hangingPunct="0">
              <a:spcBef>
                <a:spcPct val="20000"/>
              </a:spcBef>
              <a:spcAft>
                <a:spcPct val="0"/>
              </a:spcAft>
              <a:buClr>
                <a:schemeClr val="tx1"/>
              </a:buClr>
              <a:buFont typeface="Wingdings" pitchFamily="2" charset="2"/>
              <a:buChar char="q"/>
              <a:defRPr sz="2800" b="1">
                <a:solidFill>
                  <a:schemeClr val="tx1"/>
                </a:solidFill>
                <a:latin typeface="Comic Sans MS" pitchFamily="66" charset="0"/>
              </a:defRPr>
            </a:lvl7pPr>
            <a:lvl8pPr marL="3429000" indent="-228600" algn="just" eaLnBrk="0" fontAlgn="base" hangingPunct="0">
              <a:spcBef>
                <a:spcPct val="20000"/>
              </a:spcBef>
              <a:spcAft>
                <a:spcPct val="0"/>
              </a:spcAft>
              <a:buClr>
                <a:schemeClr val="tx1"/>
              </a:buClr>
              <a:buFont typeface="Wingdings" pitchFamily="2" charset="2"/>
              <a:buChar char="q"/>
              <a:defRPr sz="2800" b="1">
                <a:solidFill>
                  <a:schemeClr val="tx1"/>
                </a:solidFill>
                <a:latin typeface="Comic Sans MS" pitchFamily="66" charset="0"/>
              </a:defRPr>
            </a:lvl8pPr>
            <a:lvl9pPr marL="3886200" indent="-228600" algn="just" eaLnBrk="0" fontAlgn="base" hangingPunct="0">
              <a:spcBef>
                <a:spcPct val="20000"/>
              </a:spcBef>
              <a:spcAft>
                <a:spcPct val="0"/>
              </a:spcAft>
              <a:buClr>
                <a:schemeClr val="tx1"/>
              </a:buClr>
              <a:buFont typeface="Wingdings" pitchFamily="2" charset="2"/>
              <a:buChar char="q"/>
              <a:defRPr sz="2800" b="1">
                <a:solidFill>
                  <a:schemeClr val="tx1"/>
                </a:solidFill>
                <a:latin typeface="Comic Sans MS" pitchFamily="66" charset="0"/>
              </a:defRPr>
            </a:lvl9pPr>
          </a:lstStyle>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19) Maden Tetkik ve Arama Genel Müdürlüğü</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20) Sivil Havacılık Genel Müdürlüğü</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21) Türk Akreditasyon Kurumu</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22) Türk Standartları Enstitüsü</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23) Türk Patent Enstitüsü</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24) Ulusal Bor Araştırma Enstitüsü</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25) Türkiye Atom Enerjisi Kurumu</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26) Küçük ve Orta Ölçekli Sanayi Geliştirme ve Destekleme İdaresi Başkanlığı</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27) Türk İşbirliği ve Koordinasyon Ajansı Başkanlığı </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28) GAP Bölge Kalkınma İdaresi</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29) Özelleştirme İdaresi Başkanlığı</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30) Kamu Denetçiliği Kurumu</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31) Ceza ve İnfaz Kurumları ile Tutukevleri İş Yurtları Kurumu</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32) Meslekî Yeterlilik Kurumu</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33) Yurtdışı Türkler ve Akraba Topluluklar Başkanlığı</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34) Türkiye Yazma Eserler Kurumu Başkanlığı</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35) Doğu Anadolu Projesi Bölge Kalkınma İdaresi Başkanlığı</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36) Konya Ovası Projesi Bölge Kalkınma İdaresi Başkanlığı</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37) Doğu Karadeniz Projesi Bölge Kalkınma İdaresi Başkanlığı</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38) Devlet Su İşleri Genel Müdürlüğü</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39</a:t>
            </a:r>
            <a:r>
              <a:rPr lang="de-DE" altLang="tr-TR" sz="1400" dirty="0">
                <a:solidFill>
                  <a:schemeClr val="tx2">
                    <a:lumMod val="50000"/>
                  </a:schemeClr>
                </a:solidFill>
                <a:latin typeface="Arial" panose="020B0604020202020204" pitchFamily="34" charset="0"/>
                <a:cs typeface="Arial" panose="020B0604020202020204" pitchFamily="34" charset="0"/>
              </a:rPr>
              <a:t>) </a:t>
            </a:r>
            <a:r>
              <a:rPr lang="de-DE" altLang="tr-TR" sz="1400" dirty="0" err="1">
                <a:solidFill>
                  <a:schemeClr val="tx2">
                    <a:lumMod val="50000"/>
                  </a:schemeClr>
                </a:solidFill>
                <a:latin typeface="Arial" panose="020B0604020202020204" pitchFamily="34" charset="0"/>
                <a:cs typeface="Arial" panose="020B0604020202020204" pitchFamily="34" charset="0"/>
              </a:rPr>
              <a:t>Türkiye</a:t>
            </a:r>
            <a:r>
              <a:rPr lang="de-DE" altLang="tr-TR" sz="1400" dirty="0">
                <a:solidFill>
                  <a:schemeClr val="tx2">
                    <a:lumMod val="50000"/>
                  </a:schemeClr>
                </a:solidFill>
                <a:latin typeface="Arial" panose="020B0604020202020204" pitchFamily="34" charset="0"/>
                <a:cs typeface="Arial" panose="020B0604020202020204" pitchFamily="34" charset="0"/>
              </a:rPr>
              <a:t> Su </a:t>
            </a:r>
            <a:r>
              <a:rPr lang="de-DE" altLang="tr-TR" sz="1400" dirty="0" err="1">
                <a:solidFill>
                  <a:schemeClr val="tx2">
                    <a:lumMod val="50000"/>
                  </a:schemeClr>
                </a:solidFill>
                <a:latin typeface="Arial" panose="020B0604020202020204" pitchFamily="34" charset="0"/>
                <a:cs typeface="Arial" panose="020B0604020202020204" pitchFamily="34" charset="0"/>
              </a:rPr>
              <a:t>Enstitüsü</a:t>
            </a:r>
            <a:endParaRPr lang="de-DE" altLang="tr-TR" sz="1400" dirty="0">
              <a:solidFill>
                <a:schemeClr val="tx2">
                  <a:lumMod val="50000"/>
                </a:schemeClr>
              </a:solidFill>
              <a:latin typeface="Arial" panose="020B0604020202020204" pitchFamily="34" charset="0"/>
              <a:cs typeface="Arial" panose="020B0604020202020204" pitchFamily="34" charset="0"/>
            </a:endParaRP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40) Türkiye İlaç ve Tıbbî Cihaz Kurumu</a:t>
            </a:r>
          </a:p>
          <a:p>
            <a:pPr>
              <a:buFont typeface="Wingdings" pitchFamily="2" charset="2"/>
              <a:buNone/>
              <a:defRPr/>
            </a:pPr>
            <a:r>
              <a:rPr lang="tr-TR" altLang="tr-TR" sz="1400" dirty="0">
                <a:solidFill>
                  <a:schemeClr val="tx2">
                    <a:lumMod val="50000"/>
                  </a:schemeClr>
                </a:solidFill>
                <a:latin typeface="Arial" panose="020B0604020202020204" pitchFamily="34" charset="0"/>
                <a:cs typeface="Arial" panose="020B0604020202020204" pitchFamily="34" charset="0"/>
              </a:rPr>
              <a:t>41) Türkiye İnsan Hakları Kurumu</a:t>
            </a:r>
          </a:p>
          <a:p>
            <a:pPr>
              <a:defRPr/>
            </a:pPr>
            <a:endParaRPr lang="tr-TR" altLang="tr-TR" sz="1200" dirty="0">
              <a:solidFill>
                <a:schemeClr val="tx2">
                  <a:lumMod val="50000"/>
                </a:schemeClr>
              </a:solidFill>
              <a:latin typeface="+mn-lt"/>
            </a:endParaRPr>
          </a:p>
        </p:txBody>
      </p:sp>
    </p:spTree>
    <p:extLst>
      <p:ext uri="{BB962C8B-B14F-4D97-AF65-F5344CB8AC3E}">
        <p14:creationId xmlns:p14="http://schemas.microsoft.com/office/powerpoint/2010/main" val="2411180774"/>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title"/>
          </p:nvPr>
        </p:nvSpPr>
        <p:spPr>
          <a:xfrm>
            <a:off x="1981200" y="188640"/>
            <a:ext cx="7467600" cy="998984"/>
          </a:xfrm>
        </p:spPr>
        <p:txBody>
          <a:bodyPr>
            <a:normAutofit fontScale="90000"/>
          </a:bodyPr>
          <a:lstStyle/>
          <a:p>
            <a:r>
              <a:rPr lang="tr-TR" altLang="tr-TR" b="1" dirty="0" smtClean="0"/>
              <a:t>Düzenleyici ve Denetleyici Kurumlar</a:t>
            </a:r>
          </a:p>
        </p:txBody>
      </p:sp>
      <p:sp>
        <p:nvSpPr>
          <p:cNvPr id="17411" name="İçerik Yer Tutucusu 2"/>
          <p:cNvSpPr>
            <a:spLocks noGrp="1"/>
          </p:cNvSpPr>
          <p:nvPr>
            <p:ph idx="1"/>
          </p:nvPr>
        </p:nvSpPr>
        <p:spPr>
          <a:xfrm>
            <a:off x="838200" y="1187624"/>
            <a:ext cx="10515600" cy="4670135"/>
          </a:xfrm>
        </p:spPr>
        <p:txBody>
          <a:bodyPr>
            <a:normAutofit lnSpcReduction="10000"/>
          </a:bodyPr>
          <a:lstStyle/>
          <a:p>
            <a:pPr marL="0" indent="0">
              <a:buNone/>
            </a:pPr>
            <a:endParaRPr lang="tr-TR" altLang="tr-TR" sz="2000" dirty="0">
              <a:solidFill>
                <a:schemeClr val="tx2">
                  <a:lumMod val="50000"/>
                </a:schemeClr>
              </a:solidFill>
            </a:endParaRPr>
          </a:p>
          <a:p>
            <a:pPr marL="0" indent="0">
              <a:buNone/>
            </a:pPr>
            <a:r>
              <a:rPr lang="tr-TR" altLang="tr-TR" sz="2400" dirty="0">
                <a:solidFill>
                  <a:schemeClr val="tx2">
                    <a:lumMod val="50000"/>
                  </a:schemeClr>
                </a:solidFill>
                <a:latin typeface="Arial" panose="020B0604020202020204" pitchFamily="34" charset="0"/>
                <a:cs typeface="Arial" panose="020B0604020202020204" pitchFamily="34" charset="0"/>
              </a:rPr>
              <a:t>1) Radyo ve Televizyon Üst Kurulu</a:t>
            </a:r>
          </a:p>
          <a:p>
            <a:pPr marL="0" indent="0">
              <a:buNone/>
            </a:pPr>
            <a:r>
              <a:rPr lang="tr-TR" altLang="tr-TR" sz="2400" dirty="0">
                <a:solidFill>
                  <a:schemeClr val="tx2">
                    <a:lumMod val="50000"/>
                  </a:schemeClr>
                </a:solidFill>
                <a:latin typeface="Arial" panose="020B0604020202020204" pitchFamily="34" charset="0"/>
                <a:cs typeface="Arial" panose="020B0604020202020204" pitchFamily="34" charset="0"/>
              </a:rPr>
              <a:t>2) Bilgi Teknolojileri ve İletişim Kurumu</a:t>
            </a:r>
          </a:p>
          <a:p>
            <a:pPr marL="0" indent="0">
              <a:buNone/>
            </a:pPr>
            <a:r>
              <a:rPr lang="tr-TR" altLang="tr-TR" sz="2400" dirty="0">
                <a:solidFill>
                  <a:schemeClr val="tx2">
                    <a:lumMod val="50000"/>
                  </a:schemeClr>
                </a:solidFill>
                <a:latin typeface="Arial" panose="020B0604020202020204" pitchFamily="34" charset="0"/>
                <a:cs typeface="Arial" panose="020B0604020202020204" pitchFamily="34" charset="0"/>
              </a:rPr>
              <a:t>3) Sermaye Piyasası Kurulu</a:t>
            </a:r>
          </a:p>
          <a:p>
            <a:pPr marL="0" indent="0">
              <a:buNone/>
            </a:pPr>
            <a:r>
              <a:rPr lang="tr-TR" altLang="tr-TR" sz="2400" dirty="0">
                <a:solidFill>
                  <a:schemeClr val="tx2">
                    <a:lumMod val="50000"/>
                  </a:schemeClr>
                </a:solidFill>
                <a:latin typeface="Arial" panose="020B0604020202020204" pitchFamily="34" charset="0"/>
                <a:cs typeface="Arial" panose="020B0604020202020204" pitchFamily="34" charset="0"/>
              </a:rPr>
              <a:t>4) Bankacılık Düzenleme ve Denetleme Kurumu</a:t>
            </a:r>
          </a:p>
          <a:p>
            <a:pPr marL="0" indent="0">
              <a:buNone/>
            </a:pPr>
            <a:r>
              <a:rPr lang="tr-TR" altLang="tr-TR" sz="2400" dirty="0">
                <a:solidFill>
                  <a:schemeClr val="tx2">
                    <a:lumMod val="50000"/>
                  </a:schemeClr>
                </a:solidFill>
                <a:latin typeface="Arial" panose="020B0604020202020204" pitchFamily="34" charset="0"/>
                <a:cs typeface="Arial" panose="020B0604020202020204" pitchFamily="34" charset="0"/>
              </a:rPr>
              <a:t>5) Enerji Piyasası Düzenleme Kurumu</a:t>
            </a:r>
          </a:p>
          <a:p>
            <a:pPr marL="0" indent="0">
              <a:buNone/>
            </a:pPr>
            <a:r>
              <a:rPr lang="tr-TR" altLang="tr-TR" sz="2400" dirty="0">
                <a:solidFill>
                  <a:schemeClr val="tx2">
                    <a:lumMod val="50000"/>
                  </a:schemeClr>
                </a:solidFill>
                <a:latin typeface="Arial" panose="020B0604020202020204" pitchFamily="34" charset="0"/>
                <a:cs typeface="Arial" panose="020B0604020202020204" pitchFamily="34" charset="0"/>
              </a:rPr>
              <a:t>6) Kamu İhale Kurumu</a:t>
            </a:r>
          </a:p>
          <a:p>
            <a:pPr marL="0" indent="0">
              <a:buNone/>
            </a:pPr>
            <a:r>
              <a:rPr lang="tr-TR" altLang="tr-TR" sz="2400" dirty="0">
                <a:solidFill>
                  <a:schemeClr val="tx2">
                    <a:lumMod val="50000"/>
                  </a:schemeClr>
                </a:solidFill>
                <a:latin typeface="Arial" panose="020B0604020202020204" pitchFamily="34" charset="0"/>
                <a:cs typeface="Arial" panose="020B0604020202020204" pitchFamily="34" charset="0"/>
              </a:rPr>
              <a:t>7) Rekabet Kurumu</a:t>
            </a:r>
          </a:p>
          <a:p>
            <a:pPr marL="0" indent="0">
              <a:buNone/>
            </a:pPr>
            <a:r>
              <a:rPr lang="tr-TR" altLang="tr-TR" sz="2400" dirty="0">
                <a:solidFill>
                  <a:schemeClr val="tx2">
                    <a:lumMod val="50000"/>
                  </a:schemeClr>
                </a:solidFill>
                <a:latin typeface="Arial" panose="020B0604020202020204" pitchFamily="34" charset="0"/>
                <a:cs typeface="Arial" panose="020B0604020202020204" pitchFamily="34" charset="0"/>
              </a:rPr>
              <a:t>8) Tütün ve Alkol Piyasası Düzenleme Kurumu</a:t>
            </a:r>
          </a:p>
          <a:p>
            <a:pPr marL="0" indent="0">
              <a:buNone/>
            </a:pPr>
            <a:r>
              <a:rPr lang="tr-TR" altLang="tr-TR" sz="2400" dirty="0">
                <a:solidFill>
                  <a:schemeClr val="tx2">
                    <a:lumMod val="50000"/>
                  </a:schemeClr>
                </a:solidFill>
                <a:latin typeface="Arial" panose="020B0604020202020204" pitchFamily="34" charset="0"/>
                <a:cs typeface="Arial" panose="020B0604020202020204" pitchFamily="34" charset="0"/>
              </a:rPr>
              <a:t>9) Kamu Gözetimi, Muhasebe ve Denetim Standartları Kurumu</a:t>
            </a:r>
          </a:p>
        </p:txBody>
      </p:sp>
    </p:spTree>
    <p:extLst>
      <p:ext uri="{BB962C8B-B14F-4D97-AF65-F5344CB8AC3E}">
        <p14:creationId xmlns:p14="http://schemas.microsoft.com/office/powerpoint/2010/main" val="4287199143"/>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2793" y="467933"/>
            <a:ext cx="8596668" cy="1320800"/>
          </a:xfrm>
        </p:spPr>
        <p:txBody>
          <a:bodyPr>
            <a:normAutofit/>
          </a:bodyPr>
          <a:lstStyle/>
          <a:p>
            <a:pPr algn="ctr"/>
            <a:r>
              <a:rPr lang="tr-TR" sz="4800" b="1" dirty="0" smtClean="0">
                <a:solidFill>
                  <a:schemeClr val="bg2">
                    <a:lumMod val="10000"/>
                  </a:schemeClr>
                </a:solidFill>
              </a:rPr>
              <a:t>HAZİNE BİRLİĞİ (</a:t>
            </a:r>
            <a:r>
              <a:rPr lang="tr-TR" sz="4800" b="1" dirty="0" err="1" smtClean="0">
                <a:solidFill>
                  <a:schemeClr val="bg2">
                    <a:lumMod val="10000"/>
                  </a:schemeClr>
                </a:solidFill>
              </a:rPr>
              <a:t>md.</a:t>
            </a:r>
            <a:r>
              <a:rPr lang="tr-TR" sz="4800" b="1" dirty="0" smtClean="0">
                <a:solidFill>
                  <a:schemeClr val="bg2">
                    <a:lumMod val="10000"/>
                  </a:schemeClr>
                </a:solidFill>
              </a:rPr>
              <a:t> 6)</a:t>
            </a:r>
            <a:endParaRPr lang="tr-TR" sz="4800" b="1" dirty="0">
              <a:solidFill>
                <a:schemeClr val="bg2">
                  <a:lumMod val="10000"/>
                </a:schemeClr>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78082881"/>
              </p:ext>
            </p:extLst>
          </p:nvPr>
        </p:nvGraphicFramePr>
        <p:xfrm>
          <a:off x="214062" y="1777284"/>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83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87887" y="403910"/>
            <a:ext cx="9248592" cy="1193070"/>
          </a:xfrm>
        </p:spPr>
        <p:txBody>
          <a:bodyPr>
            <a:normAutofit/>
          </a:bodyPr>
          <a:lstStyle/>
          <a:p>
            <a:pPr algn="ctr"/>
            <a:r>
              <a:rPr lang="tr-TR" b="1" dirty="0" smtClean="0">
                <a:solidFill>
                  <a:schemeClr val="bg2">
                    <a:lumMod val="10000"/>
                  </a:schemeClr>
                </a:solidFill>
              </a:rPr>
              <a:t>MALÎ SAYDAMLIK (md.7)</a:t>
            </a:r>
            <a:endParaRPr lang="tr-TR" b="1" dirty="0">
              <a:solidFill>
                <a:schemeClr val="bg2">
                  <a:lumMod val="10000"/>
                </a:schemeClr>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43613312"/>
              </p:ext>
            </p:extLst>
          </p:nvPr>
        </p:nvGraphicFramePr>
        <p:xfrm>
          <a:off x="845127" y="1535502"/>
          <a:ext cx="10515600" cy="4644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36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12889" y="455911"/>
            <a:ext cx="9235713" cy="909248"/>
          </a:xfrm>
        </p:spPr>
        <p:txBody>
          <a:bodyPr>
            <a:normAutofit/>
          </a:bodyPr>
          <a:lstStyle/>
          <a:p>
            <a:pPr algn="ctr"/>
            <a:r>
              <a:rPr lang="tr-TR" sz="3600" b="1" dirty="0" smtClean="0">
                <a:solidFill>
                  <a:srgbClr val="002060"/>
                </a:solidFill>
              </a:rPr>
              <a:t>MALÎ SAYDAMLIK (md.7)</a:t>
            </a:r>
            <a:endParaRPr lang="tr-TR" sz="36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587956347"/>
              </p:ext>
            </p:extLst>
          </p:nvPr>
        </p:nvGraphicFramePr>
        <p:xfrm>
          <a:off x="845127" y="1828800"/>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32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29C0D182-C1FC-4CB6-947A-44A1F35AC921}"/>
                                            </p:graphicEl>
                                          </p:spTgt>
                                        </p:tgtEl>
                                        <p:attrNameLst>
                                          <p:attrName>style.visibility</p:attrName>
                                        </p:attrNameLst>
                                      </p:cBhvr>
                                      <p:to>
                                        <p:strVal val="visible"/>
                                      </p:to>
                                    </p:set>
                                    <p:animEffect transition="in" filter="fade">
                                      <p:cBhvr>
                                        <p:cTn id="14" dur="1000"/>
                                        <p:tgtEl>
                                          <p:spTgt spid="5">
                                            <p:graphicEl>
                                              <a:dgm id="{29C0D182-C1FC-4CB6-947A-44A1F35AC921}"/>
                                            </p:graphicEl>
                                          </p:spTgt>
                                        </p:tgtEl>
                                      </p:cBhvr>
                                    </p:animEffect>
                                    <p:anim calcmode="lin" valueType="num">
                                      <p:cBhvr>
                                        <p:cTn id="15" dur="1000" fill="hold"/>
                                        <p:tgtEl>
                                          <p:spTgt spid="5">
                                            <p:graphicEl>
                                              <a:dgm id="{29C0D182-C1FC-4CB6-947A-44A1F35AC921}"/>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29C0D182-C1FC-4CB6-947A-44A1F35AC921}"/>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B95B2A6A-8701-4D4E-AE34-03E7B93E7D71}"/>
                                            </p:graphicEl>
                                          </p:spTgt>
                                        </p:tgtEl>
                                        <p:attrNameLst>
                                          <p:attrName>style.visibility</p:attrName>
                                        </p:attrNameLst>
                                      </p:cBhvr>
                                      <p:to>
                                        <p:strVal val="visible"/>
                                      </p:to>
                                    </p:set>
                                    <p:animEffect transition="in" filter="fade">
                                      <p:cBhvr>
                                        <p:cTn id="21" dur="1000"/>
                                        <p:tgtEl>
                                          <p:spTgt spid="5">
                                            <p:graphicEl>
                                              <a:dgm id="{B95B2A6A-8701-4D4E-AE34-03E7B93E7D71}"/>
                                            </p:graphicEl>
                                          </p:spTgt>
                                        </p:tgtEl>
                                      </p:cBhvr>
                                    </p:animEffect>
                                    <p:anim calcmode="lin" valueType="num">
                                      <p:cBhvr>
                                        <p:cTn id="22" dur="1000" fill="hold"/>
                                        <p:tgtEl>
                                          <p:spTgt spid="5">
                                            <p:graphicEl>
                                              <a:dgm id="{B95B2A6A-8701-4D4E-AE34-03E7B93E7D71}"/>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B95B2A6A-8701-4D4E-AE34-03E7B93E7D71}"/>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graphicEl>
                                              <a:dgm id="{7E131491-555D-452B-95CC-D1D10D481F74}"/>
                                            </p:graphicEl>
                                          </p:spTgt>
                                        </p:tgtEl>
                                        <p:attrNameLst>
                                          <p:attrName>style.visibility</p:attrName>
                                        </p:attrNameLst>
                                      </p:cBhvr>
                                      <p:to>
                                        <p:strVal val="visible"/>
                                      </p:to>
                                    </p:set>
                                    <p:animEffect transition="in" filter="fade">
                                      <p:cBhvr>
                                        <p:cTn id="26" dur="1000"/>
                                        <p:tgtEl>
                                          <p:spTgt spid="5">
                                            <p:graphicEl>
                                              <a:dgm id="{7E131491-555D-452B-95CC-D1D10D481F74}"/>
                                            </p:graphicEl>
                                          </p:spTgt>
                                        </p:tgtEl>
                                      </p:cBhvr>
                                    </p:animEffect>
                                    <p:anim calcmode="lin" valueType="num">
                                      <p:cBhvr>
                                        <p:cTn id="27" dur="1000" fill="hold"/>
                                        <p:tgtEl>
                                          <p:spTgt spid="5">
                                            <p:graphicEl>
                                              <a:dgm id="{7E131491-555D-452B-95CC-D1D10D481F74}"/>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7E131491-555D-452B-95CC-D1D10D481F74}"/>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graphicEl>
                                              <a:dgm id="{126507A6-CC18-40C0-83E6-05973AC07FB5}"/>
                                            </p:graphicEl>
                                          </p:spTgt>
                                        </p:tgtEl>
                                        <p:attrNameLst>
                                          <p:attrName>style.visibility</p:attrName>
                                        </p:attrNameLst>
                                      </p:cBhvr>
                                      <p:to>
                                        <p:strVal val="visible"/>
                                      </p:to>
                                    </p:set>
                                    <p:animEffect transition="in" filter="fade">
                                      <p:cBhvr>
                                        <p:cTn id="33" dur="1000"/>
                                        <p:tgtEl>
                                          <p:spTgt spid="5">
                                            <p:graphicEl>
                                              <a:dgm id="{126507A6-CC18-40C0-83E6-05973AC07FB5}"/>
                                            </p:graphicEl>
                                          </p:spTgt>
                                        </p:tgtEl>
                                      </p:cBhvr>
                                    </p:animEffect>
                                    <p:anim calcmode="lin" valueType="num">
                                      <p:cBhvr>
                                        <p:cTn id="34" dur="1000" fill="hold"/>
                                        <p:tgtEl>
                                          <p:spTgt spid="5">
                                            <p:graphicEl>
                                              <a:dgm id="{126507A6-CC18-40C0-83E6-05973AC07FB5}"/>
                                            </p:graphicEl>
                                          </p:spTgt>
                                        </p:tgtEl>
                                        <p:attrNameLst>
                                          <p:attrName>ppt_x</p:attrName>
                                        </p:attrNameLst>
                                      </p:cBhvr>
                                      <p:tavLst>
                                        <p:tav tm="0">
                                          <p:val>
                                            <p:strVal val="#ppt_x"/>
                                          </p:val>
                                        </p:tav>
                                        <p:tav tm="100000">
                                          <p:val>
                                            <p:strVal val="#ppt_x"/>
                                          </p:val>
                                        </p:tav>
                                      </p:tavLst>
                                    </p:anim>
                                    <p:anim calcmode="lin" valueType="num">
                                      <p:cBhvr>
                                        <p:cTn id="35" dur="1000" fill="hold"/>
                                        <p:tgtEl>
                                          <p:spTgt spid="5">
                                            <p:graphicEl>
                                              <a:dgm id="{126507A6-CC18-40C0-83E6-05973AC07FB5}"/>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graphicEl>
                                              <a:dgm id="{7F8CCB84-A278-4503-99C1-7C537217561E}"/>
                                            </p:graphicEl>
                                          </p:spTgt>
                                        </p:tgtEl>
                                        <p:attrNameLst>
                                          <p:attrName>style.visibility</p:attrName>
                                        </p:attrNameLst>
                                      </p:cBhvr>
                                      <p:to>
                                        <p:strVal val="visible"/>
                                      </p:to>
                                    </p:set>
                                    <p:animEffect transition="in" filter="fade">
                                      <p:cBhvr>
                                        <p:cTn id="38" dur="1000"/>
                                        <p:tgtEl>
                                          <p:spTgt spid="5">
                                            <p:graphicEl>
                                              <a:dgm id="{7F8CCB84-A278-4503-99C1-7C537217561E}"/>
                                            </p:graphicEl>
                                          </p:spTgt>
                                        </p:tgtEl>
                                      </p:cBhvr>
                                    </p:animEffect>
                                    <p:anim calcmode="lin" valueType="num">
                                      <p:cBhvr>
                                        <p:cTn id="39" dur="1000" fill="hold"/>
                                        <p:tgtEl>
                                          <p:spTgt spid="5">
                                            <p:graphicEl>
                                              <a:dgm id="{7F8CCB84-A278-4503-99C1-7C537217561E}"/>
                                            </p:graphicEl>
                                          </p:spTgt>
                                        </p:tgtEl>
                                        <p:attrNameLst>
                                          <p:attrName>ppt_x</p:attrName>
                                        </p:attrNameLst>
                                      </p:cBhvr>
                                      <p:tavLst>
                                        <p:tav tm="0">
                                          <p:val>
                                            <p:strVal val="#ppt_x"/>
                                          </p:val>
                                        </p:tav>
                                        <p:tav tm="100000">
                                          <p:val>
                                            <p:strVal val="#ppt_x"/>
                                          </p:val>
                                        </p:tav>
                                      </p:tavLst>
                                    </p:anim>
                                    <p:anim calcmode="lin" valueType="num">
                                      <p:cBhvr>
                                        <p:cTn id="40" dur="1000" fill="hold"/>
                                        <p:tgtEl>
                                          <p:spTgt spid="5">
                                            <p:graphicEl>
                                              <a:dgm id="{7F8CCB84-A278-4503-99C1-7C537217561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798491" y="1744933"/>
            <a:ext cx="10509161" cy="4179349"/>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274320" indent="-274320" algn="just">
              <a:lnSpc>
                <a:spcPct val="80000"/>
              </a:lnSpc>
              <a:buNone/>
              <a:defRPr/>
            </a:pPr>
            <a:r>
              <a:rPr lang="tr-TR" dirty="0" smtClean="0">
                <a:solidFill>
                  <a:srgbClr val="F81D06"/>
                </a:solidFill>
                <a:latin typeface="+mj-lt"/>
              </a:rPr>
              <a:t> </a:t>
            </a:r>
            <a:r>
              <a:rPr lang="tr-TR" dirty="0" smtClean="0">
                <a:solidFill>
                  <a:srgbClr val="9900FF"/>
                </a:solidFill>
                <a:latin typeface="+mj-lt"/>
              </a:rPr>
              <a:t>    </a:t>
            </a:r>
          </a:p>
          <a:p>
            <a:pPr marL="274320" indent="-274320" algn="just">
              <a:buFont typeface="Wingdings"/>
              <a:buChar char=""/>
              <a:defRPr/>
            </a:pPr>
            <a:r>
              <a:rPr lang="tr-TR" sz="2400" dirty="0" smtClean="0">
                <a:solidFill>
                  <a:schemeClr val="tx1">
                    <a:lumMod val="95000"/>
                    <a:lumOff val="5000"/>
                  </a:schemeClr>
                </a:solidFill>
                <a:latin typeface="Arial" panose="020B0604020202020204" pitchFamily="34" charset="0"/>
                <a:cs typeface="Arial" panose="020B0604020202020204" pitchFamily="34" charset="0"/>
              </a:rPr>
              <a:t>5018 </a:t>
            </a:r>
            <a:r>
              <a:rPr lang="tr-TR" sz="2400" dirty="0">
                <a:solidFill>
                  <a:schemeClr val="tx1">
                    <a:lumMod val="95000"/>
                    <a:lumOff val="5000"/>
                  </a:schemeClr>
                </a:solidFill>
                <a:latin typeface="Arial" panose="020B0604020202020204" pitchFamily="34" charset="0"/>
                <a:cs typeface="Arial" panose="020B0604020202020204" pitchFamily="34" charset="0"/>
              </a:rPr>
              <a:t>sayılı Kanun, kamu mali yönetim ve kontrol sistemini  hesap verme sorumluluğu üzerine kurmuştur.</a:t>
            </a:r>
          </a:p>
          <a:p>
            <a:pPr marL="274320" indent="-274320" algn="just">
              <a:buFont typeface="Wingdings"/>
              <a:buChar char=""/>
              <a:defRPr/>
            </a:pPr>
            <a:endParaRPr lang="tr-TR" sz="2400" dirty="0" smtClean="0">
              <a:solidFill>
                <a:schemeClr val="tx1">
                  <a:lumMod val="95000"/>
                  <a:lumOff val="5000"/>
                </a:schemeClr>
              </a:solidFill>
              <a:latin typeface="Arial" panose="020B0604020202020204" pitchFamily="34" charset="0"/>
              <a:cs typeface="Arial" panose="020B0604020202020204" pitchFamily="34" charset="0"/>
            </a:endParaRPr>
          </a:p>
          <a:p>
            <a:pPr marL="274320" indent="-274320" algn="just">
              <a:buFont typeface="Wingdings"/>
              <a:buChar char=""/>
              <a:defRPr/>
            </a:pPr>
            <a:r>
              <a:rPr lang="tr-TR" sz="2400" dirty="0" smtClean="0">
                <a:solidFill>
                  <a:schemeClr val="tx1">
                    <a:lumMod val="95000"/>
                    <a:lumOff val="5000"/>
                  </a:schemeClr>
                </a:solidFill>
                <a:latin typeface="Arial" panose="020B0604020202020204" pitchFamily="34" charset="0"/>
                <a:cs typeface="Arial" panose="020B0604020202020204" pitchFamily="34" charset="0"/>
              </a:rPr>
              <a:t>Hesap verme sorumluluğu, Hükümetin, </a:t>
            </a:r>
            <a:r>
              <a:rPr lang="tr-TR" sz="2400" dirty="0">
                <a:solidFill>
                  <a:schemeClr val="tx1">
                    <a:lumMod val="95000"/>
                    <a:lumOff val="5000"/>
                  </a:schemeClr>
                </a:solidFill>
                <a:latin typeface="Arial" panose="020B0604020202020204" pitchFamily="34" charset="0"/>
                <a:cs typeface="Arial" panose="020B0604020202020204" pitchFamily="34" charset="0"/>
              </a:rPr>
              <a:t>B</a:t>
            </a:r>
            <a:r>
              <a:rPr lang="tr-TR" sz="2400" dirty="0" smtClean="0">
                <a:solidFill>
                  <a:schemeClr val="tx1">
                    <a:lumMod val="95000"/>
                    <a:lumOff val="5000"/>
                  </a:schemeClr>
                </a:solidFill>
                <a:latin typeface="Arial" panose="020B0604020202020204" pitchFamily="34" charset="0"/>
                <a:cs typeface="Arial" panose="020B0604020202020204" pitchFamily="34" charset="0"/>
              </a:rPr>
              <a:t>akanların, Kamu </a:t>
            </a:r>
            <a:r>
              <a:rPr lang="tr-TR" sz="2400" dirty="0">
                <a:solidFill>
                  <a:schemeClr val="tx1">
                    <a:lumMod val="95000"/>
                    <a:lumOff val="5000"/>
                  </a:schemeClr>
                </a:solidFill>
                <a:latin typeface="Arial" panose="020B0604020202020204" pitchFamily="34" charset="0"/>
                <a:cs typeface="Arial" panose="020B0604020202020204" pitchFamily="34" charset="0"/>
              </a:rPr>
              <a:t>İ</a:t>
            </a:r>
            <a:r>
              <a:rPr lang="tr-TR" sz="2400" dirty="0" smtClean="0">
                <a:solidFill>
                  <a:schemeClr val="tx1">
                    <a:lumMod val="95000"/>
                    <a:lumOff val="5000"/>
                  </a:schemeClr>
                </a:solidFill>
                <a:latin typeface="Arial" panose="020B0604020202020204" pitchFamily="34" charset="0"/>
                <a:cs typeface="Arial" panose="020B0604020202020204" pitchFamily="34" charset="0"/>
              </a:rPr>
              <a:t>darelerinin ve mali yönetimde görevli olanların; kamu kaynaklarının elde edilmesi, yönetimi ve kullanılmasında yürüttükleri faaliyetler ile iş ve işlemleri nedeniyle yetkili mercilere, parlamentoya ve kamuoyuna hesap vermelerini ifade eder.</a:t>
            </a:r>
          </a:p>
          <a:p>
            <a:pPr marL="0" indent="0" algn="just">
              <a:buNone/>
              <a:defRPr/>
            </a:pPr>
            <a:endParaRPr lang="tr-TR" dirty="0" smtClean="0">
              <a:solidFill>
                <a:schemeClr val="tx1">
                  <a:lumMod val="95000"/>
                  <a:lumOff val="5000"/>
                </a:schemeClr>
              </a:solidFill>
              <a:latin typeface="+mj-lt"/>
            </a:endParaRPr>
          </a:p>
        </p:txBody>
      </p:sp>
      <p:sp>
        <p:nvSpPr>
          <p:cNvPr id="4" name="Başlık 6"/>
          <p:cNvSpPr txBox="1">
            <a:spLocks/>
          </p:cNvSpPr>
          <p:nvPr/>
        </p:nvSpPr>
        <p:spPr bwMode="black">
          <a:xfrm>
            <a:off x="2809390" y="359694"/>
            <a:ext cx="6279232" cy="908720"/>
          </a:xfrm>
          <a:prstGeom prst="homePlate">
            <a:avLst/>
          </a:prstGeom>
          <a:solidFill>
            <a:schemeClr val="accent2"/>
          </a:solidFill>
          <a:extLst/>
        </p:spPr>
        <p:style>
          <a:lnRef idx="0">
            <a:schemeClr val="accent4"/>
          </a:lnRef>
          <a:fillRef idx="1003">
            <a:schemeClr val="dk1"/>
          </a:fillRef>
          <a:effectRef idx="3">
            <a:schemeClr val="accent4"/>
          </a:effectRef>
          <a:fontRef idx="minor">
            <a:schemeClr val="lt1"/>
          </a:fontRef>
        </p:style>
        <p:txBody>
          <a:bodyPr anchor="ctr"/>
          <a:lstStyle>
            <a:lvl1pPr algn="l" rtl="0" eaLnBrk="0" fontAlgn="base" hangingPunct="0">
              <a:spcBef>
                <a:spcPct val="0"/>
              </a:spcBef>
              <a:spcAft>
                <a:spcPct val="0"/>
              </a:spcAft>
              <a:defRPr sz="3200" b="1">
                <a:solidFill>
                  <a:schemeClr val="lt1"/>
                </a:solidFill>
                <a:latin typeface="+mn-lt"/>
                <a:ea typeface="+mn-ea"/>
                <a:cs typeface="+mn-cs"/>
              </a:defRPr>
            </a:lvl1pPr>
            <a:lvl2pPr algn="l" rtl="0" eaLnBrk="0" fontAlgn="base" hangingPunct="0">
              <a:spcBef>
                <a:spcPct val="0"/>
              </a:spcBef>
              <a:spcAft>
                <a:spcPct val="0"/>
              </a:spcAft>
              <a:defRPr sz="3200" b="1">
                <a:solidFill>
                  <a:schemeClr val="lt1"/>
                </a:solidFill>
                <a:latin typeface="+mn-lt"/>
                <a:ea typeface="+mn-ea"/>
                <a:cs typeface="+mn-cs"/>
              </a:defRPr>
            </a:lvl2pPr>
            <a:lvl3pPr algn="l" rtl="0" eaLnBrk="0" fontAlgn="base" hangingPunct="0">
              <a:spcBef>
                <a:spcPct val="0"/>
              </a:spcBef>
              <a:spcAft>
                <a:spcPct val="0"/>
              </a:spcAft>
              <a:defRPr sz="3200" b="1">
                <a:solidFill>
                  <a:schemeClr val="lt1"/>
                </a:solidFill>
                <a:latin typeface="+mn-lt"/>
                <a:ea typeface="+mn-ea"/>
                <a:cs typeface="+mn-cs"/>
              </a:defRPr>
            </a:lvl3pPr>
            <a:lvl4pPr algn="l" rtl="0" eaLnBrk="0" fontAlgn="base" hangingPunct="0">
              <a:spcBef>
                <a:spcPct val="0"/>
              </a:spcBef>
              <a:spcAft>
                <a:spcPct val="0"/>
              </a:spcAft>
              <a:defRPr sz="3200" b="1">
                <a:solidFill>
                  <a:schemeClr val="lt1"/>
                </a:solidFill>
                <a:latin typeface="+mn-lt"/>
                <a:ea typeface="+mn-ea"/>
                <a:cs typeface="+mn-cs"/>
              </a:defRPr>
            </a:lvl4pPr>
            <a:lvl5pPr algn="l" rtl="0" eaLnBrk="0" fontAlgn="base" hangingPunct="0">
              <a:spcBef>
                <a:spcPct val="0"/>
              </a:spcBef>
              <a:spcAft>
                <a:spcPct val="0"/>
              </a:spcAft>
              <a:defRPr sz="3200" b="1">
                <a:solidFill>
                  <a:schemeClr val="lt1"/>
                </a:solidFill>
                <a:latin typeface="+mn-lt"/>
                <a:ea typeface="+mn-ea"/>
                <a:cs typeface="+mn-cs"/>
              </a:defRPr>
            </a:lvl5pPr>
            <a:lvl6pPr marL="457200" algn="l" rtl="0" fontAlgn="base">
              <a:spcBef>
                <a:spcPct val="0"/>
              </a:spcBef>
              <a:spcAft>
                <a:spcPct val="0"/>
              </a:spcAft>
              <a:defRPr sz="3200" b="1">
                <a:solidFill>
                  <a:schemeClr val="lt1"/>
                </a:solidFill>
                <a:latin typeface="+mn-lt"/>
                <a:ea typeface="+mn-ea"/>
                <a:cs typeface="+mn-cs"/>
              </a:defRPr>
            </a:lvl6pPr>
            <a:lvl7pPr marL="914400" algn="l" rtl="0" fontAlgn="base">
              <a:spcBef>
                <a:spcPct val="0"/>
              </a:spcBef>
              <a:spcAft>
                <a:spcPct val="0"/>
              </a:spcAft>
              <a:defRPr sz="3200" b="1">
                <a:solidFill>
                  <a:schemeClr val="lt1"/>
                </a:solidFill>
                <a:latin typeface="+mn-lt"/>
                <a:ea typeface="+mn-ea"/>
                <a:cs typeface="+mn-cs"/>
              </a:defRPr>
            </a:lvl7pPr>
            <a:lvl8pPr marL="1371600" algn="l" rtl="0" fontAlgn="base">
              <a:spcBef>
                <a:spcPct val="0"/>
              </a:spcBef>
              <a:spcAft>
                <a:spcPct val="0"/>
              </a:spcAft>
              <a:defRPr sz="3200" b="1">
                <a:solidFill>
                  <a:schemeClr val="lt1"/>
                </a:solidFill>
                <a:latin typeface="+mn-lt"/>
                <a:ea typeface="+mn-ea"/>
                <a:cs typeface="+mn-cs"/>
              </a:defRPr>
            </a:lvl8pPr>
            <a:lvl9pPr marL="1828800" algn="l" rtl="0" fontAlgn="base">
              <a:spcBef>
                <a:spcPct val="0"/>
              </a:spcBef>
              <a:spcAft>
                <a:spcPct val="0"/>
              </a:spcAft>
              <a:defRPr sz="3200" b="1">
                <a:solidFill>
                  <a:schemeClr val="lt1"/>
                </a:solidFill>
                <a:latin typeface="+mn-lt"/>
                <a:ea typeface="+mn-ea"/>
                <a:cs typeface="+mn-cs"/>
              </a:defRPr>
            </a:lvl9pPr>
          </a:lstStyle>
          <a:p>
            <a:pPr eaLnBrk="1" hangingPunct="1">
              <a:lnSpc>
                <a:spcPct val="90000"/>
              </a:lnSpc>
              <a:defRPr/>
            </a:pPr>
            <a:r>
              <a:rPr lang="tr-TR" b="0" dirty="0">
                <a:solidFill>
                  <a:schemeClr val="bg1"/>
                </a:solidFill>
                <a:latin typeface="+mj-lt"/>
              </a:rPr>
              <a:t>HESAP VERME SORUMLULUĞU</a:t>
            </a:r>
          </a:p>
        </p:txBody>
      </p:sp>
    </p:spTree>
    <p:extLst>
      <p:ext uri="{BB962C8B-B14F-4D97-AF65-F5344CB8AC3E}">
        <p14:creationId xmlns:p14="http://schemas.microsoft.com/office/powerpoint/2010/main" val="413505090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87592" y="365760"/>
            <a:ext cx="10104408" cy="997214"/>
          </a:xfrm>
        </p:spPr>
        <p:txBody>
          <a:bodyPr>
            <a:noAutofit/>
          </a:bodyPr>
          <a:lstStyle/>
          <a:p>
            <a:r>
              <a:rPr lang="tr-TR" sz="3600" b="1" dirty="0" smtClean="0">
                <a:solidFill>
                  <a:schemeClr val="bg2">
                    <a:lumMod val="10000"/>
                  </a:schemeClr>
                </a:solidFill>
              </a:rPr>
              <a:t>HESAP VERME SORUMLULUĞU </a:t>
            </a:r>
            <a:r>
              <a:rPr lang="tr-TR" sz="3200" b="1" dirty="0" smtClean="0">
                <a:solidFill>
                  <a:schemeClr val="bg2">
                    <a:lumMod val="10000"/>
                  </a:schemeClr>
                </a:solidFill>
              </a:rPr>
              <a:t>(md.8) </a:t>
            </a:r>
            <a:endParaRPr lang="tr-TR" sz="3600" b="1" dirty="0">
              <a:solidFill>
                <a:schemeClr val="bg2">
                  <a:lumMod val="10000"/>
                </a:schemeClr>
              </a:solidFill>
            </a:endParaRPr>
          </a:p>
        </p:txBody>
      </p:sp>
      <p:graphicFrame>
        <p:nvGraphicFramePr>
          <p:cNvPr id="6" name="Diyagram 5"/>
          <p:cNvGraphicFramePr/>
          <p:nvPr>
            <p:extLst>
              <p:ext uri="{D42A27DB-BD31-4B8C-83A1-F6EECF244321}">
                <p14:modId xmlns:p14="http://schemas.microsoft.com/office/powerpoint/2010/main" val="3115574928"/>
              </p:ext>
            </p:extLst>
          </p:nvPr>
        </p:nvGraphicFramePr>
        <p:xfrm>
          <a:off x="439946" y="2426791"/>
          <a:ext cx="11185585" cy="3108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6643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3" y="399245"/>
            <a:ext cx="10759105" cy="5642117"/>
          </a:xfrm>
        </p:spPr>
        <p:txBody>
          <a:bodyPr/>
          <a:lstStyle/>
          <a:p>
            <a:pPr marL="0" indent="0" algn="ctr">
              <a:buNone/>
            </a:pPr>
            <a:r>
              <a:rPr lang="en-US" sz="2400" dirty="0">
                <a:latin typeface="Arial Black" panose="020B0A04020102020204" pitchFamily="34" charset="0"/>
              </a:rPr>
              <a:t>KANUN HAKKINDA GENEL BİLGİLER </a:t>
            </a:r>
            <a:endParaRPr lang="tr-TR" sz="2400" dirty="0" smtClean="0">
              <a:latin typeface="Arial Black" panose="020B0A04020102020204" pitchFamily="34" charset="0"/>
            </a:endParaRPr>
          </a:p>
          <a:p>
            <a:pPr marL="0" indent="0" algn="ctr">
              <a:buNone/>
            </a:pPr>
            <a:endParaRPr lang="tr-TR" sz="2400" dirty="0" smtClean="0">
              <a:latin typeface="Arial Black" panose="020B0A04020102020204" pitchFamily="34" charset="0"/>
            </a:endParaRPr>
          </a:p>
          <a:p>
            <a:pPr marL="0" indent="0" algn="just">
              <a:buNone/>
            </a:pPr>
            <a:r>
              <a:rPr lang="en-US" dirty="0" smtClean="0">
                <a:latin typeface="Arial" panose="020B0604020202020204" pitchFamily="34" charset="0"/>
                <a:cs typeface="Arial" panose="020B0604020202020204" pitchFamily="34" charset="0"/>
              </a:rPr>
              <a:t>5018 </a:t>
            </a:r>
            <a:r>
              <a:rPr lang="en-US" dirty="0" err="1">
                <a:latin typeface="Arial" panose="020B0604020202020204" pitchFamily="34" charset="0"/>
                <a:cs typeface="Arial" panose="020B0604020202020204" pitchFamily="34" charset="0"/>
              </a:rPr>
              <a:t>Sayılı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Kamu</a:t>
            </a:r>
            <a:r>
              <a:rPr lang="en-US" dirty="0">
                <a:latin typeface="Arial" panose="020B0604020202020204" pitchFamily="34" charset="0"/>
                <a:cs typeface="Arial" panose="020B0604020202020204" pitchFamily="34" charset="0"/>
              </a:rPr>
              <a:t> Mali </a:t>
            </a:r>
            <a:r>
              <a:rPr lang="en-US" dirty="0" err="1">
                <a:latin typeface="Arial" panose="020B0604020202020204" pitchFamily="34" charset="0"/>
                <a:cs typeface="Arial" panose="020B0604020202020204" pitchFamily="34" charset="0"/>
              </a:rPr>
              <a:t>Yönetimi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Kontrol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Kanunu</a:t>
            </a:r>
            <a:r>
              <a:rPr lang="en-US" dirty="0">
                <a:latin typeface="Arial" panose="020B0604020202020204" pitchFamily="34" charset="0"/>
                <a:cs typeface="Arial" panose="020B0604020202020204" pitchFamily="34" charset="0"/>
              </a:rPr>
              <a:t> 10.12.2003 </a:t>
            </a:r>
            <a:r>
              <a:rPr lang="en-US" dirty="0" err="1">
                <a:latin typeface="Arial" panose="020B0604020202020204" pitchFamily="34" charset="0"/>
                <a:cs typeface="Arial" panose="020B0604020202020204" pitchFamily="34" charset="0"/>
              </a:rPr>
              <a:t>tarihinde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kabul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edilerek</a:t>
            </a:r>
            <a:r>
              <a:rPr lang="en-US" dirty="0">
                <a:latin typeface="Arial" panose="020B0604020202020204" pitchFamily="34" charset="0"/>
                <a:cs typeface="Arial" panose="020B0604020202020204" pitchFamily="34" charset="0"/>
              </a:rPr>
              <a:t> 24.12.2003 </a:t>
            </a:r>
            <a:r>
              <a:rPr lang="en-US" dirty="0" err="1">
                <a:latin typeface="Arial" panose="020B0604020202020204" pitchFamily="34" charset="0"/>
                <a:cs typeface="Arial" panose="020B0604020202020204" pitchFamily="34" charset="0"/>
              </a:rPr>
              <a:t>tarih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25326 </a:t>
            </a:r>
            <a:r>
              <a:rPr lang="en-US" dirty="0" err="1">
                <a:latin typeface="Arial" panose="020B0604020202020204" pitchFamily="34" charset="0"/>
                <a:cs typeface="Arial" panose="020B0604020202020204" pitchFamily="34" charset="0"/>
              </a:rPr>
              <a:t>sayılı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Resmi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Gazetede</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yayınlanmıştır</a:t>
            </a:r>
            <a:r>
              <a:rPr lang="en-US"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01.01.2005 </a:t>
            </a:r>
            <a:r>
              <a:rPr lang="en-US" dirty="0" err="1">
                <a:latin typeface="Arial" panose="020B0604020202020204" pitchFamily="34" charset="0"/>
                <a:cs typeface="Arial" panose="020B0604020202020204" pitchFamily="34" charset="0"/>
              </a:rPr>
              <a:t>tarihinden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itibaren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bütünüyle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yürürlü</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ğe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girmesi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gerekirken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bütçenin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hazırlanması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ilgili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maddeleri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832 </a:t>
            </a:r>
            <a:r>
              <a:rPr lang="en-US" dirty="0" err="1">
                <a:latin typeface="Arial" panose="020B0604020202020204" pitchFamily="34" charset="0"/>
                <a:cs typeface="Arial" panose="020B0604020202020204" pitchFamily="34" charset="0"/>
              </a:rPr>
              <a:t>sayılı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Sayıştay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Kanununun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vize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tescil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ilgili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hükümlerini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yürürlükten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kaldıran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maddeleri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uygulanmaya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şlanmış</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diğer</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maddelerin</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yürürlüğü</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ise</a:t>
            </a:r>
            <a:r>
              <a:rPr lang="en-US" dirty="0">
                <a:latin typeface="Arial" panose="020B0604020202020204" pitchFamily="34" charset="0"/>
                <a:cs typeface="Arial" panose="020B0604020202020204" pitchFamily="34" charset="0"/>
              </a:rPr>
              <a:t> 2005 Mali </a:t>
            </a:r>
            <a:r>
              <a:rPr lang="en-US" dirty="0" err="1">
                <a:latin typeface="Arial" panose="020B0604020202020204" pitchFamily="34" charset="0"/>
                <a:cs typeface="Arial" panose="020B0604020202020204" pitchFamily="34" charset="0"/>
              </a:rPr>
              <a:t>Yılı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Bütçe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Kanunu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1 </a:t>
            </a:r>
            <a:r>
              <a:rPr lang="en-US" dirty="0" err="1">
                <a:latin typeface="Arial" panose="020B0604020202020204" pitchFamily="34" charset="0"/>
                <a:cs typeface="Arial" panose="020B0604020202020204" pitchFamily="34" charset="0"/>
              </a:rPr>
              <a:t>yıl</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ertelenmiştir</a:t>
            </a:r>
            <a:r>
              <a:rPr lang="en-US" dirty="0">
                <a:latin typeface="Arial" panose="020B0604020202020204" pitchFamily="34" charset="0"/>
                <a:cs typeface="Arial" panose="020B0604020202020204" pitchFamily="34" charset="0"/>
              </a:rPr>
              <a:t>. </a:t>
            </a:r>
            <a:endParaRPr lang="tr-TR" dirty="0" smtClean="0">
              <a:latin typeface="Arial" panose="020B0604020202020204" pitchFamily="34" charset="0"/>
              <a:cs typeface="Arial" panose="020B0604020202020204" pitchFamily="34" charset="0"/>
            </a:endParaRPr>
          </a:p>
          <a:p>
            <a:pPr marL="0" indent="0" algn="just">
              <a:buNone/>
            </a:pPr>
            <a:r>
              <a:rPr lang="en-US" dirty="0" err="1" smtClean="0">
                <a:latin typeface="Arial" panose="020B0604020202020204" pitchFamily="34" charset="0"/>
                <a:cs typeface="Arial" panose="020B0604020202020204" pitchFamily="34" charset="0"/>
              </a:rPr>
              <a:t>Kanun</a:t>
            </a:r>
            <a:r>
              <a:rPr lang="en-US" dirty="0">
                <a:latin typeface="Arial" panose="020B0604020202020204" pitchFamily="34" charset="0"/>
                <a:cs typeface="Arial" panose="020B0604020202020204" pitchFamily="34" charset="0"/>
              </a:rPr>
              <a:t>, 5436 </a:t>
            </a:r>
            <a:r>
              <a:rPr lang="en-US" dirty="0" err="1">
                <a:latin typeface="Arial" panose="020B0604020202020204" pitchFamily="34" charset="0"/>
                <a:cs typeface="Arial" panose="020B0604020202020204" pitchFamily="34" charset="0"/>
              </a:rPr>
              <a:t>Sayılı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Kamu</a:t>
            </a:r>
            <a:r>
              <a:rPr lang="en-US" dirty="0">
                <a:latin typeface="Arial" panose="020B0604020202020204" pitchFamily="34" charset="0"/>
                <a:cs typeface="Arial" panose="020B0604020202020204" pitchFamily="34" charset="0"/>
              </a:rPr>
              <a:t> Mali </a:t>
            </a:r>
            <a:r>
              <a:rPr lang="en-US" dirty="0" err="1">
                <a:latin typeface="Arial" panose="020B0604020202020204" pitchFamily="34" charset="0"/>
                <a:cs typeface="Arial" panose="020B0604020202020204" pitchFamily="34" charset="0"/>
              </a:rPr>
              <a:t>Yönetimi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Kontrol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Kanunu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Bazı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Kanun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Kanun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Hükmünde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Kararnamelerde</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Değişiklik</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Yapılması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Hakkında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Kanunla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yapılan</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değişikliklerle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01.01.2006 </a:t>
            </a:r>
            <a:r>
              <a:rPr lang="en-US" dirty="0" err="1">
                <a:latin typeface="Arial" panose="020B0604020202020204" pitchFamily="34" charset="0"/>
                <a:cs typeface="Arial" panose="020B0604020202020204" pitchFamily="34" charset="0"/>
              </a:rPr>
              <a:t>tarihinden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itibaren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tümüyle</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yürürlüğe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girmiş</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çıkarılması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gereken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ikincil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mevzuatın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kısmı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bugünkü</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tarih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itibariyle</a:t>
            </a:r>
            <a:r>
              <a:rPr lang="en-US"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halen </a:t>
            </a:r>
            <a:r>
              <a:rPr lang="en-US" dirty="0" err="1" smtClean="0">
                <a:latin typeface="Arial" panose="020B0604020202020204" pitchFamily="34" charset="0"/>
                <a:cs typeface="Arial" panose="020B0604020202020204" pitchFamily="34" charset="0"/>
              </a:rPr>
              <a:t>yayımlanmaktadır</a:t>
            </a:r>
            <a:r>
              <a:rPr lang="en-US" dirty="0" smtClean="0">
                <a:latin typeface="Arial" panose="020B0604020202020204" pitchFamily="34" charset="0"/>
                <a:cs typeface="Arial" panose="020B0604020202020204" pitchFamily="34" charset="0"/>
              </a:rPr>
              <a:t>.</a:t>
            </a:r>
            <a:endParaRPr lang="tr-TR" dirty="0" smtClean="0">
              <a:latin typeface="Arial" panose="020B0604020202020204" pitchFamily="34" charset="0"/>
              <a:cs typeface="Arial" panose="020B0604020202020204" pitchFamily="34" charset="0"/>
            </a:endParaRPr>
          </a:p>
          <a:p>
            <a:pPr marL="0" indent="0" algn="just">
              <a:buNone/>
            </a:pPr>
            <a:r>
              <a:rPr lang="en-US" dirty="0"/>
              <a:t>5018 </a:t>
            </a:r>
            <a:r>
              <a:rPr lang="en-US" dirty="0" err="1"/>
              <a:t>Sayılı</a:t>
            </a:r>
            <a:r>
              <a:rPr lang="en-US" dirty="0"/>
              <a:t> </a:t>
            </a:r>
            <a:r>
              <a:rPr lang="en-US" dirty="0" err="1"/>
              <a:t>Kanunun</a:t>
            </a:r>
            <a:r>
              <a:rPr lang="en-US" dirty="0"/>
              <a:t> </a:t>
            </a:r>
            <a:r>
              <a:rPr lang="en-US" dirty="0" err="1"/>
              <a:t>bir</a:t>
            </a:r>
            <a:r>
              <a:rPr lang="en-US" dirty="0"/>
              <a:t> </a:t>
            </a:r>
            <a:r>
              <a:rPr lang="en-US" dirty="0" err="1"/>
              <a:t>çok</a:t>
            </a:r>
            <a:r>
              <a:rPr lang="en-US" dirty="0"/>
              <a:t> </a:t>
            </a:r>
            <a:r>
              <a:rPr lang="en-US" dirty="0" err="1"/>
              <a:t>maddesinde</a:t>
            </a:r>
            <a:r>
              <a:rPr lang="en-US" dirty="0"/>
              <a:t> </a:t>
            </a:r>
            <a:r>
              <a:rPr lang="en-US" dirty="0" err="1"/>
              <a:t>değişiklik</a:t>
            </a:r>
            <a:r>
              <a:rPr lang="en-US" dirty="0"/>
              <a:t> </a:t>
            </a:r>
            <a:r>
              <a:rPr lang="en-US" dirty="0" err="1"/>
              <a:t>öngören</a:t>
            </a:r>
            <a:r>
              <a:rPr lang="en-US" dirty="0"/>
              <a:t> 5436 </a:t>
            </a:r>
            <a:r>
              <a:rPr lang="en-US" dirty="0" err="1"/>
              <a:t>Sayılı</a:t>
            </a:r>
            <a:r>
              <a:rPr lang="en-US" dirty="0"/>
              <a:t> </a:t>
            </a:r>
            <a:r>
              <a:rPr lang="en-US" dirty="0" err="1"/>
              <a:t>Kanun</a:t>
            </a:r>
            <a:r>
              <a:rPr lang="en-US" dirty="0"/>
              <a:t> 22.12.2005 </a:t>
            </a:r>
            <a:r>
              <a:rPr lang="en-US" dirty="0" err="1"/>
              <a:t>tarihinde</a:t>
            </a:r>
            <a:r>
              <a:rPr lang="en-US" dirty="0"/>
              <a:t> </a:t>
            </a:r>
            <a:r>
              <a:rPr lang="en-US" dirty="0" err="1"/>
              <a:t>kabul</a:t>
            </a:r>
            <a:r>
              <a:rPr lang="en-US" dirty="0"/>
              <a:t> </a:t>
            </a:r>
            <a:r>
              <a:rPr lang="en-US" dirty="0" err="1"/>
              <a:t>edilerek</a:t>
            </a:r>
            <a:r>
              <a:rPr lang="en-US" dirty="0"/>
              <a:t> 24.12.2005 </a:t>
            </a:r>
            <a:r>
              <a:rPr lang="en-US" dirty="0" err="1"/>
              <a:t>tarih</a:t>
            </a:r>
            <a:r>
              <a:rPr lang="en-US" dirty="0"/>
              <a:t> </a:t>
            </a:r>
            <a:r>
              <a:rPr lang="en-US" dirty="0" err="1"/>
              <a:t>ve</a:t>
            </a:r>
            <a:r>
              <a:rPr lang="en-US" dirty="0"/>
              <a:t> 26033 </a:t>
            </a:r>
            <a:r>
              <a:rPr lang="en-US" dirty="0" err="1"/>
              <a:t>sayılı</a:t>
            </a:r>
            <a:r>
              <a:rPr lang="en-US" dirty="0"/>
              <a:t> </a:t>
            </a:r>
            <a:r>
              <a:rPr lang="en-US" dirty="0" err="1"/>
              <a:t>Resmi</a:t>
            </a:r>
            <a:r>
              <a:rPr lang="en-US" dirty="0"/>
              <a:t> </a:t>
            </a:r>
            <a:r>
              <a:rPr lang="en-US" dirty="0" err="1"/>
              <a:t>Gazetede</a:t>
            </a:r>
            <a:r>
              <a:rPr lang="en-US" dirty="0"/>
              <a:t> </a:t>
            </a:r>
            <a:r>
              <a:rPr lang="en-US" dirty="0" err="1"/>
              <a:t>yayınlanmış</a:t>
            </a:r>
            <a:r>
              <a:rPr lang="en-US" dirty="0"/>
              <a:t> </a:t>
            </a:r>
            <a:r>
              <a:rPr lang="en-US" dirty="0" err="1"/>
              <a:t>ve</a:t>
            </a:r>
            <a:r>
              <a:rPr lang="en-US" dirty="0"/>
              <a:t> </a:t>
            </a:r>
            <a:r>
              <a:rPr lang="en-US" dirty="0" err="1"/>
              <a:t>iki</a:t>
            </a:r>
            <a:r>
              <a:rPr lang="en-US" dirty="0"/>
              <a:t> </a:t>
            </a:r>
            <a:r>
              <a:rPr lang="en-US" dirty="0" err="1"/>
              <a:t>maddesi</a:t>
            </a:r>
            <a:r>
              <a:rPr lang="en-US" dirty="0"/>
              <a:t> </a:t>
            </a:r>
            <a:r>
              <a:rPr lang="en-US" dirty="0" err="1"/>
              <a:t>dışında</a:t>
            </a:r>
            <a:r>
              <a:rPr lang="en-US" dirty="0"/>
              <a:t>* 01.01.2006 </a:t>
            </a:r>
            <a:r>
              <a:rPr lang="en-US" dirty="0" err="1"/>
              <a:t>tarihinde</a:t>
            </a:r>
            <a:r>
              <a:rPr lang="en-US" dirty="0"/>
              <a:t> </a:t>
            </a:r>
            <a:r>
              <a:rPr lang="en-US" dirty="0" err="1"/>
              <a:t>yürürlüğe</a:t>
            </a:r>
            <a:r>
              <a:rPr lang="en-US" dirty="0"/>
              <a:t> </a:t>
            </a:r>
            <a:r>
              <a:rPr lang="en-US" dirty="0" err="1"/>
              <a:t>girmiştir</a:t>
            </a:r>
            <a:r>
              <a:rPr lang="en-US" dirty="0"/>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968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61885" y="352023"/>
            <a:ext cx="8596668" cy="1320800"/>
          </a:xfrm>
        </p:spPr>
        <p:txBody>
          <a:bodyPr vert="horz" wrap="square" lIns="91440" tIns="45720" rIns="91440" bIns="45720" numCol="1" rtlCol="0" anchor="ctr" anchorCtr="0" compatLnSpc="1">
            <a:prstTxWarp prst="textNoShape">
              <a:avLst/>
            </a:prstTxWarp>
            <a:normAutofit/>
          </a:bodyPr>
          <a:lstStyle/>
          <a:p>
            <a:pPr algn="ctr" eaLnBrk="1" hangingPunct="1"/>
            <a:r>
              <a:rPr lang="tr-TR" altLang="en-US" sz="3200" dirty="0">
                <a:solidFill>
                  <a:srgbClr val="262626"/>
                </a:solidFill>
              </a:rPr>
              <a:t>HESAP VERME SORUMLULUĞU-KİME ?</a:t>
            </a:r>
          </a:p>
        </p:txBody>
      </p:sp>
      <p:sp>
        <p:nvSpPr>
          <p:cNvPr id="28675" name="Rectangle 3"/>
          <p:cNvSpPr>
            <a:spLocks noGrp="1" noChangeArrowheads="1"/>
          </p:cNvSpPr>
          <p:nvPr>
            <p:ph idx="1"/>
          </p:nvPr>
        </p:nvSpPr>
        <p:spPr>
          <a:xfrm>
            <a:off x="838200" y="1268414"/>
            <a:ext cx="9444039" cy="5248275"/>
          </a:xfrm>
        </p:spPr>
        <p:txBody>
          <a:bodyPr/>
          <a:lstStyle/>
          <a:p>
            <a:pPr algn="just" eaLnBrk="1" hangingPunct="1">
              <a:buFont typeface="Wingdings" panose="05000000000000000000" pitchFamily="2" charset="2"/>
              <a:buNone/>
            </a:pPr>
            <a:r>
              <a:rPr lang="tr-TR" altLang="tr-TR" dirty="0" smtClean="0"/>
              <a:t> 	</a:t>
            </a:r>
            <a:endParaRPr lang="tr-TR" altLang="tr-TR" sz="1800" dirty="0"/>
          </a:p>
          <a:p>
            <a:pPr algn="just" eaLnBrk="1" hangingPunct="1">
              <a:buFont typeface="Wingdings" panose="05000000000000000000" pitchFamily="2" charset="2"/>
              <a:buNone/>
            </a:pPr>
            <a:r>
              <a:rPr lang="tr-TR" altLang="tr-TR" sz="1800" dirty="0"/>
              <a:t>	</a:t>
            </a:r>
            <a:r>
              <a:rPr lang="tr-TR" altLang="tr-TR" sz="2000" dirty="0"/>
              <a:t>Hesap verme sorumluluğunun yerine getirilmesini için  raporlama esas alınmıştır.</a:t>
            </a:r>
          </a:p>
          <a:p>
            <a:pPr algn="just" eaLnBrk="1" hangingPunct="1"/>
            <a:endParaRPr lang="tr-TR" altLang="tr-TR" sz="2000" dirty="0"/>
          </a:p>
          <a:p>
            <a:pPr algn="just" eaLnBrk="1" hangingPunct="1"/>
            <a:r>
              <a:rPr lang="tr-TR" altLang="tr-TR" sz="2000" dirty="0">
                <a:solidFill>
                  <a:srgbClr val="FF0000"/>
                </a:solidFill>
              </a:rPr>
              <a:t>Demokratik hesap verme: </a:t>
            </a:r>
            <a:r>
              <a:rPr lang="tr-TR" altLang="tr-TR" sz="2000" dirty="0"/>
              <a:t>Kamuoyuna raporlama</a:t>
            </a:r>
          </a:p>
          <a:p>
            <a:pPr algn="just" eaLnBrk="1" hangingPunct="1">
              <a:buFont typeface="Wingdings" panose="05000000000000000000" pitchFamily="2" charset="2"/>
              <a:buNone/>
            </a:pPr>
            <a:r>
              <a:rPr lang="tr-TR" altLang="tr-TR" sz="2000" dirty="0"/>
              <a:t> </a:t>
            </a:r>
          </a:p>
          <a:p>
            <a:pPr algn="just" eaLnBrk="1" hangingPunct="1"/>
            <a:r>
              <a:rPr lang="tr-TR" altLang="tr-TR" sz="2000" dirty="0">
                <a:solidFill>
                  <a:srgbClr val="FF0000"/>
                </a:solidFill>
              </a:rPr>
              <a:t>Siyasi hesap verme:       </a:t>
            </a:r>
            <a:r>
              <a:rPr lang="tr-TR" altLang="tr-TR" sz="2000" dirty="0"/>
              <a:t>TBMM’ne raporlama</a:t>
            </a:r>
          </a:p>
          <a:p>
            <a:pPr algn="just" eaLnBrk="1" hangingPunct="1">
              <a:buFont typeface="Wingdings" panose="05000000000000000000" pitchFamily="2" charset="2"/>
              <a:buNone/>
            </a:pPr>
            <a:endParaRPr lang="tr-TR" altLang="tr-TR" sz="2000" dirty="0"/>
          </a:p>
          <a:p>
            <a:pPr algn="just" eaLnBrk="1" hangingPunct="1"/>
            <a:r>
              <a:rPr lang="tr-TR" altLang="tr-TR" sz="2000" dirty="0">
                <a:solidFill>
                  <a:srgbClr val="FF0000"/>
                </a:solidFill>
              </a:rPr>
              <a:t>Yönetsel hesap verme:    </a:t>
            </a:r>
            <a:r>
              <a:rPr lang="tr-TR" altLang="tr-TR" sz="2000" dirty="0"/>
              <a:t>Bakana/Üst yöneticiye raporlama</a:t>
            </a:r>
          </a:p>
          <a:p>
            <a:pPr algn="just" eaLnBrk="1" hangingPunct="1">
              <a:buFont typeface="Wingdings" panose="05000000000000000000" pitchFamily="2" charset="2"/>
              <a:buNone/>
            </a:pPr>
            <a:endParaRPr lang="tr-TR" altLang="tr-TR" sz="2000" dirty="0"/>
          </a:p>
        </p:txBody>
      </p:sp>
    </p:spTree>
    <p:extLst>
      <p:ext uri="{BB962C8B-B14F-4D97-AF65-F5344CB8AC3E}">
        <p14:creationId xmlns:p14="http://schemas.microsoft.com/office/powerpoint/2010/main" val="4250204078"/>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77333" y="609600"/>
            <a:ext cx="9844705" cy="1320800"/>
          </a:xfrm>
        </p:spPr>
        <p:txBody>
          <a:bodyPr rtlCol="0"/>
          <a:lstStyle/>
          <a:p>
            <a:pPr algn="ctr">
              <a:defRPr/>
            </a:pPr>
            <a:r>
              <a:rPr lang="tr-TR" sz="3200" dirty="0">
                <a:solidFill>
                  <a:schemeClr val="tx1">
                    <a:lumMod val="85000"/>
                    <a:lumOff val="15000"/>
                  </a:schemeClr>
                </a:solidFill>
                <a:ea typeface="+mn-ea"/>
                <a:cs typeface="+mn-cs"/>
              </a:rPr>
              <a:t>HESAP VERME SORUMLULUĞU</a:t>
            </a:r>
          </a:p>
        </p:txBody>
      </p:sp>
      <p:sp>
        <p:nvSpPr>
          <p:cNvPr id="29699" name="Rectangle 3"/>
          <p:cNvSpPr>
            <a:spLocks noGrp="1" noChangeArrowheads="1"/>
          </p:cNvSpPr>
          <p:nvPr>
            <p:ph idx="1"/>
          </p:nvPr>
        </p:nvSpPr>
        <p:spPr>
          <a:xfrm>
            <a:off x="656824" y="1071563"/>
            <a:ext cx="9955368" cy="5283200"/>
          </a:xfrm>
        </p:spPr>
        <p:txBody>
          <a:bodyPr/>
          <a:lstStyle/>
          <a:p>
            <a:pPr algn="ctr" eaLnBrk="1" hangingPunct="1">
              <a:buFont typeface="Wingdings" panose="05000000000000000000" pitchFamily="2" charset="2"/>
              <a:buNone/>
            </a:pPr>
            <a:endParaRPr lang="tr-TR" altLang="tr-TR" sz="2000" dirty="0" smtClean="0"/>
          </a:p>
          <a:p>
            <a:pPr algn="ctr" eaLnBrk="1" hangingPunct="1">
              <a:buFont typeface="Wingdings" panose="05000000000000000000" pitchFamily="2" charset="2"/>
              <a:buNone/>
            </a:pPr>
            <a:endParaRPr lang="tr-TR" altLang="tr-TR" sz="2000" dirty="0"/>
          </a:p>
          <a:p>
            <a:pPr algn="ctr" eaLnBrk="1" hangingPunct="1">
              <a:buFont typeface="Wingdings" panose="05000000000000000000" pitchFamily="2" charset="2"/>
              <a:buNone/>
            </a:pPr>
            <a:endParaRPr lang="tr-TR" altLang="tr-TR" sz="2000" dirty="0"/>
          </a:p>
          <a:p>
            <a:pPr algn="ctr" eaLnBrk="1" hangingPunct="1">
              <a:buFont typeface="Wingdings" panose="05000000000000000000" pitchFamily="2" charset="2"/>
              <a:buNone/>
            </a:pPr>
            <a:r>
              <a:rPr lang="tr-TR" altLang="tr-TR" sz="2000" dirty="0">
                <a:solidFill>
                  <a:srgbClr val="FF0000"/>
                </a:solidFill>
              </a:rPr>
              <a:t>Demokratik hesap verme: </a:t>
            </a:r>
            <a:r>
              <a:rPr lang="tr-TR" altLang="tr-TR" sz="2000" dirty="0"/>
              <a:t>Kamuoyuna raporlama</a:t>
            </a:r>
          </a:p>
          <a:p>
            <a:pPr algn="just" eaLnBrk="1" hangingPunct="1"/>
            <a:endParaRPr lang="tr-TR" altLang="tr-TR" sz="2000" dirty="0"/>
          </a:p>
          <a:p>
            <a:pPr algn="just">
              <a:spcAft>
                <a:spcPts val="1000"/>
              </a:spcAft>
            </a:pPr>
            <a:r>
              <a:rPr lang="tr-TR" altLang="tr-TR" sz="2000" dirty="0"/>
              <a:t>Kamu kaynağının elde edilmesi ve kullanılmasında denetimin sağlanması amacıyla kamuoyunun zamanında bilgilendirilmesi.(5018/7) </a:t>
            </a:r>
          </a:p>
          <a:p>
            <a:pPr algn="just">
              <a:lnSpc>
                <a:spcPct val="80000"/>
              </a:lnSpc>
              <a:spcAft>
                <a:spcPts val="1000"/>
              </a:spcAft>
            </a:pPr>
            <a:r>
              <a:rPr lang="tr-TR" altLang="tr-TR" sz="2000" dirty="0"/>
              <a:t>Amaçlar, hedefler, stratejiler, varlıklar, yükümlülükleri ve yıllık performans programları konusunda kamuoyunun bilgilendirilmesi. (5018/10)</a:t>
            </a:r>
          </a:p>
          <a:p>
            <a:pPr algn="just">
              <a:lnSpc>
                <a:spcPct val="80000"/>
              </a:lnSpc>
              <a:spcAft>
                <a:spcPts val="1000"/>
              </a:spcAft>
            </a:pPr>
            <a:r>
              <a:rPr lang="tr-TR" altLang="tr-TR" sz="2000" dirty="0"/>
              <a:t>Dernek, vakıf, birlik, kurum, kuruluş, sandık ve benzeri teşekküllere yapılan yardımların kamuoyuna açıklanması.(5018/29) </a:t>
            </a:r>
          </a:p>
          <a:p>
            <a:pPr algn="just" eaLnBrk="1" hangingPunct="1">
              <a:lnSpc>
                <a:spcPct val="80000"/>
              </a:lnSpc>
            </a:pPr>
            <a:endParaRPr lang="tr-TR" altLang="tr-TR" sz="2000" dirty="0"/>
          </a:p>
        </p:txBody>
      </p:sp>
    </p:spTree>
    <p:extLst>
      <p:ext uri="{BB962C8B-B14F-4D97-AF65-F5344CB8AC3E}">
        <p14:creationId xmlns:p14="http://schemas.microsoft.com/office/powerpoint/2010/main" val="147438868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51079" y="0"/>
            <a:ext cx="10515600" cy="1325563"/>
          </a:xfrm>
        </p:spPr>
        <p:txBody>
          <a:bodyPr rtlCol="0"/>
          <a:lstStyle/>
          <a:p>
            <a:pPr algn="ctr">
              <a:defRPr/>
            </a:pPr>
            <a:r>
              <a:rPr lang="tr-TR" sz="3200" dirty="0" smtClean="0">
                <a:solidFill>
                  <a:schemeClr val="tx1">
                    <a:lumMod val="85000"/>
                    <a:lumOff val="15000"/>
                  </a:schemeClr>
                </a:solidFill>
                <a:ea typeface="+mn-ea"/>
                <a:cs typeface="+mn-cs"/>
              </a:rPr>
              <a:t/>
            </a:r>
            <a:br>
              <a:rPr lang="tr-TR" sz="3200" dirty="0" smtClean="0">
                <a:solidFill>
                  <a:schemeClr val="tx1">
                    <a:lumMod val="85000"/>
                    <a:lumOff val="15000"/>
                  </a:schemeClr>
                </a:solidFill>
                <a:ea typeface="+mn-ea"/>
                <a:cs typeface="+mn-cs"/>
              </a:rPr>
            </a:br>
            <a:r>
              <a:rPr lang="tr-TR" sz="3200" dirty="0" smtClean="0">
                <a:solidFill>
                  <a:schemeClr val="tx1">
                    <a:lumMod val="85000"/>
                    <a:lumOff val="15000"/>
                  </a:schemeClr>
                </a:solidFill>
                <a:ea typeface="+mn-ea"/>
                <a:cs typeface="+mn-cs"/>
              </a:rPr>
              <a:t>HESAP </a:t>
            </a:r>
            <a:r>
              <a:rPr lang="tr-TR" sz="3200" dirty="0">
                <a:solidFill>
                  <a:schemeClr val="tx1">
                    <a:lumMod val="85000"/>
                    <a:lumOff val="15000"/>
                  </a:schemeClr>
                </a:solidFill>
                <a:ea typeface="+mn-ea"/>
                <a:cs typeface="+mn-cs"/>
              </a:rPr>
              <a:t>VERME SORUMLULUĞU</a:t>
            </a:r>
          </a:p>
        </p:txBody>
      </p:sp>
      <p:sp>
        <p:nvSpPr>
          <p:cNvPr id="37890" name="Rectangle 3"/>
          <p:cNvSpPr>
            <a:spLocks noGrp="1" noChangeArrowheads="1"/>
          </p:cNvSpPr>
          <p:nvPr>
            <p:ph idx="1"/>
          </p:nvPr>
        </p:nvSpPr>
        <p:spPr>
          <a:xfrm>
            <a:off x="708337" y="1071564"/>
            <a:ext cx="10483403" cy="5356225"/>
          </a:xfrm>
        </p:spPr>
        <p:txBody>
          <a:bodyPr>
            <a:normAutofit fontScale="92500" lnSpcReduction="10000"/>
          </a:bodyPr>
          <a:lstStyle/>
          <a:p>
            <a:pPr marL="274320" indent="-274320" algn="ctr">
              <a:buNone/>
              <a:defRPr/>
            </a:pPr>
            <a:endParaRPr lang="tr-TR" altLang="tr-TR" sz="2000" dirty="0"/>
          </a:p>
          <a:p>
            <a:pPr marL="274320" indent="-274320" algn="ctr">
              <a:buNone/>
              <a:defRPr/>
            </a:pPr>
            <a:r>
              <a:rPr lang="tr-TR" altLang="tr-TR" sz="2000" dirty="0">
                <a:solidFill>
                  <a:srgbClr val="FF0000"/>
                </a:solidFill>
              </a:rPr>
              <a:t>Demokratik hesap verme: </a:t>
            </a:r>
            <a:r>
              <a:rPr lang="tr-TR" altLang="tr-TR" sz="2000" dirty="0"/>
              <a:t>Kamuoyuna raporlama</a:t>
            </a:r>
          </a:p>
          <a:p>
            <a:pPr marL="274320" indent="-274320" algn="ctr">
              <a:buNone/>
              <a:defRPr/>
            </a:pPr>
            <a:endParaRPr lang="tr-TR" altLang="tr-TR" sz="2000" dirty="0"/>
          </a:p>
          <a:p>
            <a:pPr marL="274320" indent="-274320" algn="just">
              <a:lnSpc>
                <a:spcPct val="80000"/>
              </a:lnSpc>
              <a:buFont typeface="Wingdings"/>
              <a:buChar char=""/>
              <a:defRPr/>
            </a:pPr>
            <a:r>
              <a:rPr lang="tr-TR" altLang="tr-TR" sz="2000" dirty="0"/>
              <a:t>Bütçelerin ilk altı aylık uygulama sonuçlarının, ikinci altı aya ilişkin beklentiler ve hedeflerin  kamuoyuna açıklanması. (5018/30)</a:t>
            </a:r>
          </a:p>
          <a:p>
            <a:pPr marL="274320" indent="-274320" algn="just">
              <a:lnSpc>
                <a:spcPct val="80000"/>
              </a:lnSpc>
              <a:buFont typeface="Wingdings"/>
              <a:buChar char=""/>
              <a:defRPr/>
            </a:pPr>
            <a:endParaRPr lang="tr-TR" altLang="tr-TR" sz="2000" dirty="0"/>
          </a:p>
          <a:p>
            <a:pPr marL="274320" indent="-274320" algn="just">
              <a:buFont typeface="Wingdings"/>
              <a:buChar char=""/>
              <a:defRPr/>
            </a:pPr>
            <a:r>
              <a:rPr lang="tr-TR" altLang="tr-TR" sz="2000" dirty="0"/>
              <a:t>Maliye Bakanlığınca, gelir politikaları ve uygulamaları konusunda ilkelerin, amaçların, stratejilerin ve taahhütlerin  kamuoyuna duyurulması.(5018/36)</a:t>
            </a:r>
          </a:p>
          <a:p>
            <a:pPr marL="274320" indent="-274320" algn="just">
              <a:buNone/>
              <a:defRPr/>
            </a:pPr>
            <a:endParaRPr lang="tr-TR" altLang="tr-TR" sz="2000" dirty="0"/>
          </a:p>
          <a:p>
            <a:pPr marL="274320" indent="-274320" algn="just">
              <a:buFont typeface="Wingdings"/>
              <a:buChar char=""/>
              <a:defRPr/>
            </a:pPr>
            <a:r>
              <a:rPr lang="tr-TR" altLang="tr-TR" sz="2000" dirty="0"/>
              <a:t>Faaliyet Raporlarının kamuoyuna açıklanması.(5018/41) </a:t>
            </a:r>
          </a:p>
          <a:p>
            <a:pPr marL="274320" indent="-274320" algn="just">
              <a:lnSpc>
                <a:spcPct val="80000"/>
              </a:lnSpc>
              <a:buFont typeface="Wingdings"/>
              <a:buChar char=""/>
              <a:defRPr/>
            </a:pPr>
            <a:endParaRPr lang="tr-TR" altLang="tr-TR" sz="2000" dirty="0"/>
          </a:p>
          <a:p>
            <a:pPr marL="274320" indent="-274320" algn="just">
              <a:buFont typeface="Wingdings"/>
              <a:buChar char=""/>
              <a:defRPr/>
            </a:pPr>
            <a:r>
              <a:rPr lang="tr-TR" altLang="tr-TR" sz="2000" dirty="0"/>
              <a:t>Mahallî idareler genel faaliyet raporu ve genel faaliyet raporunun kamuoyuna açıklanması.(5018/41)</a:t>
            </a:r>
          </a:p>
          <a:p>
            <a:pPr marL="274320" indent="-274320" algn="just">
              <a:buFont typeface="Wingdings"/>
              <a:buChar char=""/>
              <a:defRPr/>
            </a:pPr>
            <a:endParaRPr lang="tr-TR" altLang="tr-TR" sz="2000" dirty="0"/>
          </a:p>
          <a:p>
            <a:pPr marL="274320" indent="-274320" algn="just">
              <a:buFont typeface="Wingdings"/>
              <a:buChar char=""/>
              <a:defRPr/>
            </a:pPr>
            <a:r>
              <a:rPr lang="tr-TR" altLang="tr-TR" sz="2000" dirty="0"/>
              <a:t>Mali istatistiklerin yayımlanması.(5108/Dördüncü Kısım-İkinci Bölüm)</a:t>
            </a:r>
          </a:p>
          <a:p>
            <a:pPr marL="274320" indent="-274320" algn="just">
              <a:buFont typeface="Wingdings"/>
              <a:buChar char=""/>
              <a:defRPr/>
            </a:pPr>
            <a:endParaRPr lang="tr-TR" altLang="tr-TR" sz="2000" dirty="0"/>
          </a:p>
          <a:p>
            <a:pPr marL="274320" indent="-274320" algn="just">
              <a:buNone/>
              <a:defRPr/>
            </a:pPr>
            <a:endParaRPr lang="tr-TR" altLang="tr-TR" sz="2000" dirty="0"/>
          </a:p>
        </p:txBody>
      </p:sp>
    </p:spTree>
    <p:extLst>
      <p:ext uri="{BB962C8B-B14F-4D97-AF65-F5344CB8AC3E}">
        <p14:creationId xmlns:p14="http://schemas.microsoft.com/office/powerpoint/2010/main" val="317537778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99563" y="-39687"/>
            <a:ext cx="10515600" cy="1325563"/>
          </a:xfrm>
        </p:spPr>
        <p:txBody>
          <a:bodyPr rtlCol="0"/>
          <a:lstStyle/>
          <a:p>
            <a:pPr algn="ctr">
              <a:defRPr/>
            </a:pPr>
            <a:r>
              <a:rPr lang="tr-TR" sz="3200" dirty="0" smtClean="0">
                <a:solidFill>
                  <a:schemeClr val="tx1">
                    <a:lumMod val="85000"/>
                    <a:lumOff val="15000"/>
                  </a:schemeClr>
                </a:solidFill>
                <a:ea typeface="+mn-ea"/>
                <a:cs typeface="+mn-cs"/>
              </a:rPr>
              <a:t/>
            </a:r>
            <a:br>
              <a:rPr lang="tr-TR" sz="3200" dirty="0" smtClean="0">
                <a:solidFill>
                  <a:schemeClr val="tx1">
                    <a:lumMod val="85000"/>
                    <a:lumOff val="15000"/>
                  </a:schemeClr>
                </a:solidFill>
                <a:ea typeface="+mn-ea"/>
                <a:cs typeface="+mn-cs"/>
              </a:rPr>
            </a:br>
            <a:r>
              <a:rPr lang="tr-TR" sz="3200" dirty="0" smtClean="0">
                <a:solidFill>
                  <a:schemeClr val="tx1">
                    <a:lumMod val="85000"/>
                    <a:lumOff val="15000"/>
                  </a:schemeClr>
                </a:solidFill>
                <a:ea typeface="+mn-ea"/>
                <a:cs typeface="+mn-cs"/>
              </a:rPr>
              <a:t>HESAP </a:t>
            </a:r>
            <a:r>
              <a:rPr lang="tr-TR" sz="3200" dirty="0">
                <a:solidFill>
                  <a:schemeClr val="tx1">
                    <a:lumMod val="85000"/>
                    <a:lumOff val="15000"/>
                  </a:schemeClr>
                </a:solidFill>
                <a:ea typeface="+mn-ea"/>
                <a:cs typeface="+mn-cs"/>
              </a:rPr>
              <a:t>VERME SORUMLULUĞU</a:t>
            </a:r>
          </a:p>
        </p:txBody>
      </p:sp>
      <p:sp>
        <p:nvSpPr>
          <p:cNvPr id="45059" name="Rectangle 3"/>
          <p:cNvSpPr>
            <a:spLocks noGrp="1" noChangeArrowheads="1"/>
          </p:cNvSpPr>
          <p:nvPr>
            <p:ph idx="1"/>
          </p:nvPr>
        </p:nvSpPr>
        <p:spPr>
          <a:xfrm>
            <a:off x="953037" y="1285876"/>
            <a:ext cx="9533988" cy="5400675"/>
          </a:xfrm>
        </p:spPr>
        <p:txBody>
          <a:bodyPr>
            <a:normAutofit/>
          </a:bodyPr>
          <a:lstStyle/>
          <a:p>
            <a:pPr algn="just" eaLnBrk="1" hangingPunct="1">
              <a:lnSpc>
                <a:spcPct val="80000"/>
              </a:lnSpc>
              <a:buFont typeface="Wingdings" panose="05000000000000000000" pitchFamily="2" charset="2"/>
              <a:buNone/>
            </a:pPr>
            <a:r>
              <a:rPr lang="tr-TR" altLang="en-US" dirty="0" smtClean="0">
                <a:solidFill>
                  <a:srgbClr val="FF0000"/>
                </a:solidFill>
                <a:cs typeface="Arial" panose="020B0604020202020204" pitchFamily="34" charset="0"/>
              </a:rPr>
              <a:t>	</a:t>
            </a:r>
            <a:r>
              <a:rPr lang="tr-TR" altLang="en-US" sz="1800" dirty="0">
                <a:solidFill>
                  <a:srgbClr val="FF0000"/>
                </a:solidFill>
                <a:cs typeface="Arial" panose="020B0604020202020204" pitchFamily="34" charset="0"/>
              </a:rPr>
              <a:t>	</a:t>
            </a:r>
            <a:r>
              <a:rPr lang="tr-TR" altLang="en-US" sz="2400" dirty="0">
                <a:solidFill>
                  <a:srgbClr val="FF0000"/>
                </a:solidFill>
                <a:cs typeface="Arial" panose="020B0604020202020204" pitchFamily="34" charset="0"/>
              </a:rPr>
              <a:t>Yönetsel hesap verme: </a:t>
            </a:r>
            <a:r>
              <a:rPr lang="tr-TR" altLang="en-US" sz="2400" dirty="0"/>
              <a:t>Bakana/Üst Yöneticiye raporlama</a:t>
            </a:r>
            <a:endParaRPr lang="tr-TR" altLang="en-US" sz="2400" dirty="0">
              <a:latin typeface="Arial" panose="020B0604020202020204" pitchFamily="34" charset="0"/>
            </a:endParaRPr>
          </a:p>
          <a:p>
            <a:pPr algn="just" eaLnBrk="1" hangingPunct="1">
              <a:lnSpc>
                <a:spcPct val="80000"/>
              </a:lnSpc>
              <a:buFont typeface="Wingdings" panose="05000000000000000000" pitchFamily="2" charset="2"/>
              <a:buNone/>
            </a:pPr>
            <a:endParaRPr lang="tr-TR" altLang="en-US" sz="2000" dirty="0">
              <a:latin typeface="Arial" panose="020B0604020202020204" pitchFamily="34" charset="0"/>
            </a:endParaRPr>
          </a:p>
          <a:p>
            <a:pPr algn="just" eaLnBrk="1" hangingPunct="1">
              <a:lnSpc>
                <a:spcPct val="150000"/>
              </a:lnSpc>
              <a:buFont typeface="Wingdings" panose="05000000000000000000" pitchFamily="2" charset="2"/>
              <a:buNone/>
            </a:pPr>
            <a:r>
              <a:rPr lang="tr-TR" altLang="en-US" sz="2000" dirty="0">
                <a:solidFill>
                  <a:srgbClr val="DE0000"/>
                </a:solidFill>
              </a:rPr>
              <a:t>Faaliyet raporları;</a:t>
            </a:r>
            <a:r>
              <a:rPr lang="tr-TR" altLang="en-US" sz="2000" dirty="0"/>
              <a:t> üst yöneticiler ve harcama yetkilileri tarafından </a:t>
            </a:r>
            <a:r>
              <a:rPr lang="tr-TR" altLang="en-US" sz="2000" dirty="0" smtClean="0"/>
              <a:t>yıllık olarak hazırlanır</a:t>
            </a:r>
            <a:r>
              <a:rPr lang="tr-TR" altLang="en-US" sz="2000" dirty="0"/>
              <a:t>.(5018/41)</a:t>
            </a:r>
          </a:p>
          <a:p>
            <a:pPr algn="just" eaLnBrk="1" hangingPunct="1">
              <a:lnSpc>
                <a:spcPct val="80000"/>
              </a:lnSpc>
              <a:buFont typeface="Wingdings" panose="05000000000000000000" pitchFamily="2" charset="2"/>
              <a:buNone/>
            </a:pPr>
            <a:r>
              <a:rPr lang="tr-TR" altLang="en-US" sz="2000" dirty="0">
                <a:solidFill>
                  <a:srgbClr val="000099"/>
                </a:solidFill>
              </a:rPr>
              <a:t> </a:t>
            </a:r>
          </a:p>
          <a:p>
            <a:pPr algn="just" eaLnBrk="1" hangingPunct="1">
              <a:buClr>
                <a:schemeClr val="tx1"/>
              </a:buClr>
              <a:buFont typeface="Wingdings" panose="05000000000000000000" pitchFamily="2" charset="2"/>
              <a:buNone/>
            </a:pPr>
            <a:r>
              <a:rPr lang="tr-TR" altLang="en-US" sz="2000" dirty="0">
                <a:solidFill>
                  <a:srgbClr val="F81D06"/>
                </a:solidFill>
              </a:rPr>
              <a:t>Niçin faaliyet raporu hazırlıyoruz?</a:t>
            </a:r>
          </a:p>
          <a:p>
            <a:pPr algn="just" eaLnBrk="1" hangingPunct="1">
              <a:buClr>
                <a:schemeClr val="tx1"/>
              </a:buClr>
              <a:buFont typeface="Wingdings" panose="05000000000000000000" pitchFamily="2" charset="2"/>
              <a:buNone/>
            </a:pPr>
            <a:endParaRPr lang="tr-TR" altLang="en-US" sz="2000" dirty="0">
              <a:solidFill>
                <a:srgbClr val="F81D06"/>
              </a:solidFill>
            </a:endParaRPr>
          </a:p>
          <a:p>
            <a:pPr algn="just" eaLnBrk="1" hangingPunct="1"/>
            <a:r>
              <a:rPr lang="tr-TR" altLang="en-US" sz="2000" dirty="0"/>
              <a:t>Performans esaslı bütçelemenin bir unsuru</a:t>
            </a:r>
          </a:p>
          <a:p>
            <a:pPr algn="just" eaLnBrk="1" hangingPunct="1"/>
            <a:endParaRPr lang="tr-TR" altLang="en-US" sz="2000" dirty="0"/>
          </a:p>
          <a:p>
            <a:pPr algn="just" eaLnBrk="1" hangingPunct="1"/>
            <a:r>
              <a:rPr lang="tr-TR" altLang="en-US" sz="2000" dirty="0"/>
              <a:t>Amaç ve hedeflere ilişkin sonuçların raporu</a:t>
            </a:r>
          </a:p>
          <a:p>
            <a:pPr algn="just" eaLnBrk="1" hangingPunct="1"/>
            <a:endParaRPr lang="tr-TR" altLang="en-US" sz="2000" dirty="0"/>
          </a:p>
          <a:p>
            <a:pPr algn="just" eaLnBrk="1" hangingPunct="1"/>
            <a:r>
              <a:rPr lang="tr-TR" altLang="en-US" sz="2000" dirty="0"/>
              <a:t>Hesap verebilirliğin sağlanmasında kullanılan bir araç</a:t>
            </a:r>
          </a:p>
          <a:p>
            <a:pPr algn="just" eaLnBrk="1" hangingPunct="1"/>
            <a:endParaRPr lang="tr-TR" altLang="en-US" sz="2000" dirty="0"/>
          </a:p>
          <a:p>
            <a:pPr algn="just" eaLnBrk="1" hangingPunct="1">
              <a:buFont typeface="Wingdings" panose="05000000000000000000" pitchFamily="2" charset="2"/>
              <a:buNone/>
            </a:pPr>
            <a:endParaRPr lang="tr-TR" altLang="en-US" sz="2000" dirty="0">
              <a:solidFill>
                <a:srgbClr val="000099"/>
              </a:solidFill>
            </a:endParaRPr>
          </a:p>
          <a:p>
            <a:pPr algn="just" eaLnBrk="1" hangingPunct="1">
              <a:lnSpc>
                <a:spcPct val="80000"/>
              </a:lnSpc>
              <a:buFont typeface="Wingdings" panose="05000000000000000000" pitchFamily="2" charset="2"/>
              <a:buNone/>
            </a:pPr>
            <a:endParaRPr lang="tr-TR" altLang="en-US" sz="2000" dirty="0">
              <a:solidFill>
                <a:srgbClr val="000099"/>
              </a:solidFill>
            </a:endParaRPr>
          </a:p>
          <a:p>
            <a:pPr algn="just" eaLnBrk="1" hangingPunct="1">
              <a:lnSpc>
                <a:spcPct val="80000"/>
              </a:lnSpc>
            </a:pPr>
            <a:endParaRPr lang="tr-TR" altLang="en-US" sz="2000" dirty="0">
              <a:solidFill>
                <a:srgbClr val="000099"/>
              </a:solidFill>
            </a:endParaRPr>
          </a:p>
          <a:p>
            <a:pPr algn="just" eaLnBrk="1" hangingPunct="1">
              <a:lnSpc>
                <a:spcPct val="80000"/>
              </a:lnSpc>
              <a:buFont typeface="Wingdings" panose="05000000000000000000" pitchFamily="2" charset="2"/>
              <a:buNone/>
            </a:pPr>
            <a:endParaRPr lang="tr-TR" altLang="en-US" sz="2000" dirty="0">
              <a:solidFill>
                <a:srgbClr val="000099"/>
              </a:solidFill>
            </a:endParaRPr>
          </a:p>
        </p:txBody>
      </p:sp>
    </p:spTree>
    <p:extLst>
      <p:ext uri="{BB962C8B-B14F-4D97-AF65-F5344CB8AC3E}">
        <p14:creationId xmlns:p14="http://schemas.microsoft.com/office/powerpoint/2010/main" val="122863649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01246" y="180304"/>
            <a:ext cx="10515600" cy="1325562"/>
          </a:xfrm>
        </p:spPr>
        <p:txBody>
          <a:bodyPr>
            <a:normAutofit/>
          </a:bodyPr>
          <a:lstStyle/>
          <a:p>
            <a:pPr algn="ctr"/>
            <a:r>
              <a:rPr lang="tr-TR" altLang="tr-TR" sz="4000" b="1" dirty="0" smtClean="0">
                <a:solidFill>
                  <a:srgbClr val="002060"/>
                </a:solidFill>
              </a:rPr>
              <a:t>MALİ YÖNETİM SİSTEMİNDEKİ AKTÖRLER </a:t>
            </a:r>
            <a:endParaRPr lang="tr-TR" sz="4000" b="1" dirty="0">
              <a:solidFill>
                <a:srgbClr val="002060"/>
              </a:solidFill>
            </a:endParaRPr>
          </a:p>
        </p:txBody>
      </p:sp>
      <p:graphicFrame>
        <p:nvGraphicFramePr>
          <p:cNvPr id="5" name="4 Diyagram"/>
          <p:cNvGraphicFramePr/>
          <p:nvPr>
            <p:extLst>
              <p:ext uri="{D42A27DB-BD31-4B8C-83A1-F6EECF244321}">
                <p14:modId xmlns:p14="http://schemas.microsoft.com/office/powerpoint/2010/main" val="2475133056"/>
              </p:ext>
            </p:extLst>
          </p:nvPr>
        </p:nvGraphicFramePr>
        <p:xfrm>
          <a:off x="674421" y="1531624"/>
          <a:ext cx="10903788" cy="4804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4710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62000" y="237166"/>
            <a:ext cx="10515600" cy="1069675"/>
          </a:xfrm>
        </p:spPr>
        <p:txBody>
          <a:bodyPr>
            <a:normAutofit/>
          </a:bodyPr>
          <a:lstStyle/>
          <a:p>
            <a:pPr algn="ctr"/>
            <a:r>
              <a:rPr lang="tr-TR" altLang="tr-TR" sz="4000" b="1" dirty="0" smtClean="0">
                <a:solidFill>
                  <a:schemeClr val="bg2">
                    <a:lumMod val="10000"/>
                  </a:schemeClr>
                </a:solidFill>
              </a:rPr>
              <a:t>BAKANLAR </a:t>
            </a:r>
            <a:r>
              <a:rPr lang="tr-TR" altLang="tr-TR" sz="3600" b="1" dirty="0" smtClean="0">
                <a:solidFill>
                  <a:schemeClr val="bg2">
                    <a:lumMod val="10000"/>
                  </a:schemeClr>
                </a:solidFill>
              </a:rPr>
              <a:t>(md.10)</a:t>
            </a:r>
            <a:endParaRPr lang="tr-TR" sz="4000" b="1" dirty="0">
              <a:solidFill>
                <a:schemeClr val="bg2">
                  <a:lumMod val="10000"/>
                </a:schemeClr>
              </a:solidFill>
            </a:endParaRPr>
          </a:p>
        </p:txBody>
      </p:sp>
      <p:graphicFrame>
        <p:nvGraphicFramePr>
          <p:cNvPr id="6" name="Diyagram 5"/>
          <p:cNvGraphicFramePr/>
          <p:nvPr>
            <p:extLst>
              <p:ext uri="{D42A27DB-BD31-4B8C-83A1-F6EECF244321}">
                <p14:modId xmlns:p14="http://schemas.microsoft.com/office/powerpoint/2010/main" val="3386035592"/>
              </p:ext>
            </p:extLst>
          </p:nvPr>
        </p:nvGraphicFramePr>
        <p:xfrm>
          <a:off x="378669" y="1963361"/>
          <a:ext cx="9563821" cy="4221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5"/>
          <p:cNvPicPr>
            <a:picLocks noChangeAspect="1" noChangeArrowheads="1"/>
          </p:cNvPicPr>
          <p:nvPr/>
        </p:nvPicPr>
        <p:blipFill>
          <a:blip r:embed="rId7" cstate="print"/>
          <a:srcRect/>
          <a:stretch>
            <a:fillRect/>
          </a:stretch>
        </p:blipFill>
        <p:spPr bwMode="auto">
          <a:xfrm>
            <a:off x="9609827" y="1587260"/>
            <a:ext cx="2347360" cy="4597879"/>
          </a:xfrm>
          <a:prstGeom prst="rect">
            <a:avLst/>
          </a:prstGeom>
          <a:noFill/>
          <a:ln w="9525" algn="ctr">
            <a:noFill/>
            <a:miter lim="800000"/>
            <a:headEnd/>
            <a:tailEnd/>
          </a:ln>
          <a:effectLst/>
        </p:spPr>
      </p:pic>
    </p:spTree>
    <p:extLst>
      <p:ext uri="{BB962C8B-B14F-4D97-AF65-F5344CB8AC3E}">
        <p14:creationId xmlns:p14="http://schemas.microsoft.com/office/powerpoint/2010/main" val="3591217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9425" y="219233"/>
            <a:ext cx="10515600" cy="1325562"/>
          </a:xfrm>
        </p:spPr>
        <p:txBody>
          <a:bodyPr>
            <a:normAutofit/>
          </a:bodyPr>
          <a:lstStyle/>
          <a:p>
            <a:pPr algn="ctr"/>
            <a:r>
              <a:rPr lang="tr-TR" altLang="tr-TR" sz="4000" b="1" dirty="0" smtClean="0">
                <a:solidFill>
                  <a:schemeClr val="tx1"/>
                </a:solidFill>
                <a:cs typeface="Times New Roman" pitchFamily="18" charset="0"/>
              </a:rPr>
              <a:t>BAKANLAR, KİMLERE KARŞI SORUMLUDUR?</a:t>
            </a:r>
            <a:endParaRPr lang="tr-TR" sz="4000" dirty="0">
              <a:solidFill>
                <a:schemeClr val="tx1"/>
              </a:solidFill>
            </a:endParaRPr>
          </a:p>
        </p:txBody>
      </p:sp>
      <p:sp>
        <p:nvSpPr>
          <p:cNvPr id="3" name="2 Dikdörtgen"/>
          <p:cNvSpPr/>
          <p:nvPr/>
        </p:nvSpPr>
        <p:spPr>
          <a:xfrm>
            <a:off x="319785" y="1544795"/>
            <a:ext cx="6418052" cy="2086725"/>
          </a:xfrm>
          <a:prstGeom prst="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wrap="square">
            <a:spAutoFit/>
          </a:bodyPr>
          <a:lstStyle/>
          <a:p>
            <a:pPr marL="533400" indent="-533400" algn="just">
              <a:lnSpc>
                <a:spcPct val="90000"/>
              </a:lnSpc>
              <a:defRPr/>
            </a:pPr>
            <a:r>
              <a:rPr lang="tr-TR" sz="2400" dirty="0" smtClean="0">
                <a:cs typeface="Times New Roman" pitchFamily="18" charset="0"/>
              </a:rPr>
              <a:t>Bakanlar;</a:t>
            </a:r>
            <a:endParaRPr lang="tr-TR" sz="2400" dirty="0" smtClean="0"/>
          </a:p>
          <a:p>
            <a:pPr marL="533400" indent="-533400" algn="just">
              <a:lnSpc>
                <a:spcPct val="90000"/>
              </a:lnSpc>
              <a:buClr>
                <a:schemeClr val="bg2">
                  <a:lumMod val="25000"/>
                </a:schemeClr>
              </a:buClr>
              <a:buFont typeface="Wingdings" pitchFamily="2" charset="2"/>
              <a:buChar char="Ø"/>
              <a:defRPr/>
            </a:pPr>
            <a:endParaRPr lang="tr-TR" sz="2400" dirty="0" smtClean="0">
              <a:cs typeface="Times New Roman" pitchFamily="18" charset="0"/>
            </a:endParaRPr>
          </a:p>
          <a:p>
            <a:pPr marL="533400" indent="-533400" algn="just">
              <a:lnSpc>
                <a:spcPct val="90000"/>
              </a:lnSpc>
              <a:buClr>
                <a:schemeClr val="bg2">
                  <a:lumMod val="25000"/>
                </a:schemeClr>
              </a:buClr>
              <a:buFont typeface="Wingdings" pitchFamily="2" charset="2"/>
              <a:buChar char="Ø"/>
              <a:defRPr/>
            </a:pPr>
            <a:r>
              <a:rPr lang="tr-TR" sz="2400" dirty="0" smtClean="0">
                <a:cs typeface="Times New Roman" pitchFamily="18" charset="0"/>
              </a:rPr>
              <a:t>Başbakana karşı </a:t>
            </a:r>
            <a:r>
              <a:rPr lang="tr-TR" sz="2400" b="1" dirty="0" smtClean="0">
                <a:cs typeface="Times New Roman" pitchFamily="18" charset="0"/>
              </a:rPr>
              <a:t>idari,</a:t>
            </a:r>
            <a:endParaRPr lang="tr-TR" sz="2400" b="1" dirty="0" smtClean="0"/>
          </a:p>
          <a:p>
            <a:pPr marL="533400" indent="-533400" algn="just">
              <a:lnSpc>
                <a:spcPct val="90000"/>
              </a:lnSpc>
              <a:buClr>
                <a:schemeClr val="bg2">
                  <a:lumMod val="25000"/>
                </a:schemeClr>
              </a:buClr>
              <a:buFont typeface="Wingdings" pitchFamily="2" charset="2"/>
              <a:buChar char="Ø"/>
              <a:defRPr/>
            </a:pPr>
            <a:r>
              <a:rPr lang="tr-TR" sz="2400" dirty="0" smtClean="0">
                <a:cs typeface="Times New Roman" pitchFamily="18" charset="0"/>
              </a:rPr>
              <a:t>T.B.M.M.’Ne karşı </a:t>
            </a:r>
            <a:r>
              <a:rPr lang="tr-TR" sz="2400" b="1" dirty="0" smtClean="0">
                <a:cs typeface="Times New Roman" pitchFamily="18" charset="0"/>
              </a:rPr>
              <a:t>siyasi              </a:t>
            </a:r>
          </a:p>
          <a:p>
            <a:pPr marL="533400" indent="-533400" algn="just">
              <a:lnSpc>
                <a:spcPct val="90000"/>
              </a:lnSpc>
              <a:buClr>
                <a:schemeClr val="bg2">
                  <a:lumMod val="25000"/>
                </a:schemeClr>
              </a:buClr>
              <a:defRPr/>
            </a:pPr>
            <a:endParaRPr lang="tr-TR" sz="2400" b="1" dirty="0" smtClean="0">
              <a:cs typeface="Times New Roman" pitchFamily="18" charset="0"/>
            </a:endParaRPr>
          </a:p>
          <a:p>
            <a:pPr marL="533400" indent="-533400" algn="just">
              <a:lnSpc>
                <a:spcPct val="90000"/>
              </a:lnSpc>
              <a:buClr>
                <a:schemeClr val="bg2">
                  <a:lumMod val="25000"/>
                </a:schemeClr>
              </a:buClr>
              <a:defRPr/>
            </a:pPr>
            <a:r>
              <a:rPr lang="tr-TR" sz="2400" dirty="0" smtClean="0"/>
              <a:t>olarak </a:t>
            </a:r>
            <a:r>
              <a:rPr lang="tr-TR" sz="2400" dirty="0" smtClean="0">
                <a:cs typeface="Times New Roman" pitchFamily="18" charset="0"/>
              </a:rPr>
              <a:t>sorumludurlar.</a:t>
            </a:r>
          </a:p>
        </p:txBody>
      </p:sp>
      <p:sp>
        <p:nvSpPr>
          <p:cNvPr id="4" name="3 Dikdörtgen"/>
          <p:cNvSpPr/>
          <p:nvPr/>
        </p:nvSpPr>
        <p:spPr>
          <a:xfrm>
            <a:off x="2754701" y="4135933"/>
            <a:ext cx="9167003" cy="20867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90000"/>
              </a:lnSpc>
              <a:buClr>
                <a:schemeClr val="bg2">
                  <a:lumMod val="50000"/>
                </a:schemeClr>
              </a:buClr>
              <a:buFont typeface="Wingdings" pitchFamily="2" charset="2"/>
              <a:buChar char="Ø"/>
              <a:defRPr/>
            </a:pPr>
            <a:r>
              <a:rPr lang="tr-TR" sz="2400" dirty="0" smtClean="0">
                <a:cs typeface="Times New Roman" pitchFamily="18" charset="0"/>
              </a:rPr>
              <a:t>Kamu kaynaklarının amaca uygun etkin verimli ve tutumlu kullanılıp kullanılmadığına ilişkin bir sorumluluktur.</a:t>
            </a:r>
          </a:p>
          <a:p>
            <a:pPr algn="just">
              <a:lnSpc>
                <a:spcPct val="90000"/>
              </a:lnSpc>
              <a:buClr>
                <a:schemeClr val="bg2">
                  <a:lumMod val="50000"/>
                </a:schemeClr>
              </a:buClr>
              <a:buFont typeface="Wingdings" pitchFamily="2" charset="2"/>
              <a:buChar char="Ø"/>
              <a:defRPr/>
            </a:pPr>
            <a:endParaRPr lang="tr-TR" sz="2400" dirty="0" smtClean="0"/>
          </a:p>
          <a:p>
            <a:pPr algn="just">
              <a:lnSpc>
                <a:spcPct val="90000"/>
              </a:lnSpc>
              <a:buClr>
                <a:schemeClr val="bg2">
                  <a:lumMod val="50000"/>
                </a:schemeClr>
              </a:buClr>
              <a:buFont typeface="Wingdings" pitchFamily="2" charset="2"/>
              <a:buChar char="Ø"/>
              <a:defRPr/>
            </a:pPr>
            <a:r>
              <a:rPr lang="tr-TR" sz="2400" dirty="0" smtClean="0">
                <a:cs typeface="Times New Roman" pitchFamily="18" charset="0"/>
              </a:rPr>
              <a:t>Sorumluluğun gereği ise, yapılan icraatın açıklanması, bu sorumluluğun belirli ve somut bir yaptırımı yoktur. Yaptırım, hesap soran merciin takdirindedir. </a:t>
            </a:r>
          </a:p>
        </p:txBody>
      </p:sp>
    </p:spTree>
    <p:extLst>
      <p:ext uri="{BB962C8B-B14F-4D97-AF65-F5344CB8AC3E}">
        <p14:creationId xmlns:p14="http://schemas.microsoft.com/office/powerpoint/2010/main" val="191719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32133" y="310581"/>
            <a:ext cx="10515600" cy="1325562"/>
          </a:xfrm>
        </p:spPr>
        <p:txBody>
          <a:bodyPr/>
          <a:lstStyle/>
          <a:p>
            <a:pPr algn="ctr"/>
            <a:r>
              <a:rPr lang="tr-TR" altLang="tr-TR" b="1" dirty="0" smtClean="0">
                <a:solidFill>
                  <a:schemeClr val="bg2">
                    <a:lumMod val="10000"/>
                  </a:schemeClr>
                </a:solidFill>
              </a:rPr>
              <a:t>ÜST YÖNETİCİLER </a:t>
            </a:r>
            <a:r>
              <a:rPr lang="tr-TR" altLang="tr-TR" sz="4000" b="1" dirty="0" smtClean="0">
                <a:solidFill>
                  <a:schemeClr val="bg2">
                    <a:lumMod val="10000"/>
                  </a:schemeClr>
                </a:solidFill>
              </a:rPr>
              <a:t>(md.11)</a:t>
            </a:r>
            <a:endParaRPr lang="tr-TR" b="1" dirty="0">
              <a:solidFill>
                <a:schemeClr val="bg2">
                  <a:lumMod val="10000"/>
                </a:schemeClr>
              </a:solidFill>
            </a:endParaRPr>
          </a:p>
        </p:txBody>
      </p:sp>
      <p:graphicFrame>
        <p:nvGraphicFramePr>
          <p:cNvPr id="12" name="11 Diyagram"/>
          <p:cNvGraphicFramePr/>
          <p:nvPr>
            <p:extLst>
              <p:ext uri="{D42A27DB-BD31-4B8C-83A1-F6EECF244321}">
                <p14:modId xmlns:p14="http://schemas.microsoft.com/office/powerpoint/2010/main" val="814659030"/>
              </p:ext>
            </p:extLst>
          </p:nvPr>
        </p:nvGraphicFramePr>
        <p:xfrm>
          <a:off x="1" y="1587261"/>
          <a:ext cx="4865298" cy="4848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12 Diyagram"/>
          <p:cNvGraphicFramePr/>
          <p:nvPr>
            <p:extLst>
              <p:ext uri="{D42A27DB-BD31-4B8C-83A1-F6EECF244321}">
                <p14:modId xmlns:p14="http://schemas.microsoft.com/office/powerpoint/2010/main" val="4113490107"/>
              </p:ext>
            </p:extLst>
          </p:nvPr>
        </p:nvGraphicFramePr>
        <p:xfrm>
          <a:off x="5831457" y="1915064"/>
          <a:ext cx="6360543" cy="42614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13 Sağ Ok"/>
          <p:cNvSpPr/>
          <p:nvPr/>
        </p:nvSpPr>
        <p:spPr>
          <a:xfrm>
            <a:off x="5037826" y="2070340"/>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Sağ Ok"/>
          <p:cNvSpPr/>
          <p:nvPr/>
        </p:nvSpPr>
        <p:spPr>
          <a:xfrm>
            <a:off x="5034951" y="2550544"/>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Sağ Ok"/>
          <p:cNvSpPr/>
          <p:nvPr/>
        </p:nvSpPr>
        <p:spPr>
          <a:xfrm>
            <a:off x="5052203" y="3137140"/>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Sağ Ok"/>
          <p:cNvSpPr/>
          <p:nvPr/>
        </p:nvSpPr>
        <p:spPr>
          <a:xfrm>
            <a:off x="5017697" y="3689231"/>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9 Sağ Ok"/>
          <p:cNvSpPr/>
          <p:nvPr/>
        </p:nvSpPr>
        <p:spPr>
          <a:xfrm>
            <a:off x="5034951" y="4172309"/>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20 Sağ Ok"/>
          <p:cNvSpPr/>
          <p:nvPr/>
        </p:nvSpPr>
        <p:spPr>
          <a:xfrm>
            <a:off x="5034950" y="4758906"/>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21 Sağ Ok"/>
          <p:cNvSpPr/>
          <p:nvPr/>
        </p:nvSpPr>
        <p:spPr>
          <a:xfrm>
            <a:off x="5034950" y="5241985"/>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22 Sağ Ok"/>
          <p:cNvSpPr/>
          <p:nvPr/>
        </p:nvSpPr>
        <p:spPr>
          <a:xfrm>
            <a:off x="5069456" y="5776823"/>
            <a:ext cx="621102"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64530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81695" y="366197"/>
            <a:ext cx="10515600" cy="1052423"/>
          </a:xfrm>
        </p:spPr>
        <p:txBody>
          <a:bodyPr/>
          <a:lstStyle/>
          <a:p>
            <a:pPr algn="ctr"/>
            <a:r>
              <a:rPr lang="tr-TR" altLang="tr-TR" b="1" dirty="0" smtClean="0">
                <a:solidFill>
                  <a:schemeClr val="tx1"/>
                </a:solidFill>
                <a:hlinkClick r:id="rId2" action="ppaction://hlinkfile"/>
              </a:rPr>
              <a:t>ÜST YÖNETİCİLERİN YETKİLERİ</a:t>
            </a:r>
            <a:endParaRPr lang="tr-TR" b="1" dirty="0">
              <a:solidFill>
                <a:schemeClr val="tx1"/>
              </a:solidFill>
            </a:endParaRPr>
          </a:p>
        </p:txBody>
      </p:sp>
      <p:graphicFrame>
        <p:nvGraphicFramePr>
          <p:cNvPr id="4" name="Diyagram 3"/>
          <p:cNvGraphicFramePr/>
          <p:nvPr>
            <p:extLst>
              <p:ext uri="{D42A27DB-BD31-4B8C-83A1-F6EECF244321}">
                <p14:modId xmlns:p14="http://schemas.microsoft.com/office/powerpoint/2010/main" val="997939927"/>
              </p:ext>
            </p:extLst>
          </p:nvPr>
        </p:nvGraphicFramePr>
        <p:xfrm>
          <a:off x="1378796" y="1532964"/>
          <a:ext cx="9425119" cy="4790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1993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93820" y="340246"/>
            <a:ext cx="10515600" cy="1325562"/>
          </a:xfrm>
        </p:spPr>
        <p:txBody>
          <a:bodyPr/>
          <a:lstStyle/>
          <a:p>
            <a:pPr algn="ctr"/>
            <a:r>
              <a:rPr lang="tr-TR" sz="3600" b="1" dirty="0" smtClean="0">
                <a:solidFill>
                  <a:schemeClr val="tx1">
                    <a:lumMod val="95000"/>
                    <a:lumOff val="5000"/>
                  </a:schemeClr>
                </a:solidFill>
              </a:rPr>
              <a:t>ÜST YÖNETİCİLERİN SORUMLULUĞU</a:t>
            </a:r>
            <a:r>
              <a:rPr lang="tr-TR" b="1" dirty="0" smtClean="0">
                <a:solidFill>
                  <a:schemeClr val="tx1">
                    <a:lumMod val="95000"/>
                    <a:lumOff val="5000"/>
                  </a:schemeClr>
                </a:solidFill>
              </a:rPr>
              <a:t/>
            </a:r>
            <a:br>
              <a:rPr lang="tr-TR" b="1" dirty="0" smtClean="0">
                <a:solidFill>
                  <a:schemeClr val="tx1">
                    <a:lumMod val="95000"/>
                    <a:lumOff val="5000"/>
                  </a:schemeClr>
                </a:solidFill>
              </a:rPr>
            </a:br>
            <a:endParaRPr lang="tr-TR" b="1" dirty="0">
              <a:solidFill>
                <a:schemeClr val="tx1">
                  <a:lumMod val="95000"/>
                  <a:lumOff val="5000"/>
                </a:schemeClr>
              </a:solidFill>
            </a:endParaRPr>
          </a:p>
        </p:txBody>
      </p:sp>
      <p:graphicFrame>
        <p:nvGraphicFramePr>
          <p:cNvPr id="4" name="Diyagram 3"/>
          <p:cNvGraphicFramePr/>
          <p:nvPr>
            <p:extLst>
              <p:ext uri="{D42A27DB-BD31-4B8C-83A1-F6EECF244321}">
                <p14:modId xmlns:p14="http://schemas.microsoft.com/office/powerpoint/2010/main" val="2487911459"/>
              </p:ext>
            </p:extLst>
          </p:nvPr>
        </p:nvGraphicFramePr>
        <p:xfrm>
          <a:off x="450761" y="1352282"/>
          <a:ext cx="10941453" cy="4623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6473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p:txBody>
          <a:bodyPr rtlCol="0"/>
          <a:lstStyle/>
          <a:p>
            <a:pPr>
              <a:defRPr/>
            </a:pPr>
            <a:r>
              <a:rPr lang="tr-TR" sz="3200" dirty="0">
                <a:solidFill>
                  <a:schemeClr val="tx1">
                    <a:lumMod val="85000"/>
                    <a:lumOff val="15000"/>
                  </a:schemeClr>
                </a:solidFill>
              </a:rPr>
              <a:t>5018 SAYILI KAMU MALİ YÖNETİMİ VE KONTROL KANUNU </a:t>
            </a:r>
          </a:p>
        </p:txBody>
      </p:sp>
      <p:sp>
        <p:nvSpPr>
          <p:cNvPr id="21507" name="2 İçerik Yer Tutucusu"/>
          <p:cNvSpPr>
            <a:spLocks noGrp="1"/>
          </p:cNvSpPr>
          <p:nvPr>
            <p:ph idx="1"/>
          </p:nvPr>
        </p:nvSpPr>
        <p:spPr>
          <a:xfrm>
            <a:off x="1992313" y="1484314"/>
            <a:ext cx="7467600" cy="4873625"/>
          </a:xfrm>
        </p:spPr>
        <p:txBody>
          <a:bodyPr>
            <a:normAutofit/>
          </a:bodyPr>
          <a:lstStyle/>
          <a:p>
            <a:pPr eaLnBrk="1" hangingPunct="1">
              <a:lnSpc>
                <a:spcPct val="90000"/>
              </a:lnSpc>
              <a:buFont typeface="Wingdings" panose="05000000000000000000" pitchFamily="2" charset="2"/>
              <a:buNone/>
            </a:pPr>
            <a:endParaRPr lang="tr-TR" altLang="tr-TR" sz="2100" dirty="0">
              <a:solidFill>
                <a:srgbClr val="FF0000"/>
              </a:solidFill>
              <a:latin typeface="Comic Sans MS" panose="030F0702030302020204" pitchFamily="66" charset="0"/>
            </a:endParaRPr>
          </a:p>
          <a:p>
            <a:pPr eaLnBrk="1" hangingPunct="1">
              <a:lnSpc>
                <a:spcPct val="90000"/>
              </a:lnSpc>
              <a:buFont typeface="Wingdings" panose="05000000000000000000" pitchFamily="2" charset="2"/>
              <a:buNone/>
            </a:pPr>
            <a:r>
              <a:rPr lang="tr-TR" altLang="tr-TR" dirty="0" smtClean="0">
                <a:solidFill>
                  <a:srgbClr val="FF0000"/>
                </a:solidFill>
              </a:rPr>
              <a:t>Amaç;</a:t>
            </a:r>
          </a:p>
          <a:p>
            <a:pPr eaLnBrk="1" hangingPunct="1">
              <a:lnSpc>
                <a:spcPct val="90000"/>
              </a:lnSpc>
              <a:buFont typeface="Wingdings" panose="05000000000000000000" pitchFamily="2" charset="2"/>
              <a:buNone/>
            </a:pPr>
            <a:endParaRPr lang="tr-TR" altLang="tr-TR" dirty="0" smtClean="0">
              <a:solidFill>
                <a:srgbClr val="9900FF"/>
              </a:solidFill>
            </a:endParaRPr>
          </a:p>
          <a:p>
            <a:pPr eaLnBrk="1" hangingPunct="1">
              <a:lnSpc>
                <a:spcPct val="90000"/>
              </a:lnSpc>
            </a:pPr>
            <a:r>
              <a:rPr lang="tr-TR" altLang="tr-TR" u="sng" dirty="0" smtClean="0">
                <a:solidFill>
                  <a:schemeClr val="tx1"/>
                </a:solidFill>
              </a:rPr>
              <a:t>Kalkınma planları ve programlarda yer alan politika ve hedefler doğrultusunda</a:t>
            </a:r>
            <a:r>
              <a:rPr lang="tr-TR" altLang="tr-TR" dirty="0" smtClean="0">
                <a:solidFill>
                  <a:schemeClr val="tx1"/>
                </a:solidFill>
              </a:rPr>
              <a:t> kamu kaynaklarının etkili, ekonomik ve verimli bir şekilde elde edilmesi ve kullanılması</a:t>
            </a:r>
          </a:p>
          <a:p>
            <a:pPr algn="just" eaLnBrk="1" hangingPunct="1">
              <a:lnSpc>
                <a:spcPct val="80000"/>
              </a:lnSpc>
            </a:pPr>
            <a:endParaRPr lang="tr-TR" altLang="tr-TR" dirty="0" smtClean="0">
              <a:solidFill>
                <a:schemeClr val="tx1"/>
              </a:solidFill>
            </a:endParaRPr>
          </a:p>
          <a:p>
            <a:pPr algn="just" eaLnBrk="1" hangingPunct="1">
              <a:lnSpc>
                <a:spcPct val="80000"/>
              </a:lnSpc>
            </a:pPr>
            <a:r>
              <a:rPr lang="tr-TR" altLang="tr-TR" dirty="0" smtClean="0">
                <a:solidFill>
                  <a:schemeClr val="tx1"/>
                </a:solidFill>
              </a:rPr>
              <a:t>Hesap verebilirlik</a:t>
            </a:r>
          </a:p>
          <a:p>
            <a:pPr algn="just" eaLnBrk="1" hangingPunct="1">
              <a:lnSpc>
                <a:spcPct val="80000"/>
              </a:lnSpc>
            </a:pPr>
            <a:endParaRPr lang="tr-TR" altLang="tr-TR" dirty="0" smtClean="0">
              <a:solidFill>
                <a:schemeClr val="tx1"/>
              </a:solidFill>
            </a:endParaRPr>
          </a:p>
          <a:p>
            <a:pPr algn="just" eaLnBrk="1" hangingPunct="1">
              <a:lnSpc>
                <a:spcPct val="80000"/>
              </a:lnSpc>
            </a:pPr>
            <a:r>
              <a:rPr lang="tr-TR" altLang="tr-TR" dirty="0" smtClean="0">
                <a:solidFill>
                  <a:schemeClr val="tx1"/>
                </a:solidFill>
              </a:rPr>
              <a:t>Mali saydamlık</a:t>
            </a:r>
          </a:p>
          <a:p>
            <a:pPr eaLnBrk="1" hangingPunct="1"/>
            <a:endParaRPr lang="tr-TR" altLang="tr-TR" dirty="0" smtClean="0"/>
          </a:p>
        </p:txBody>
      </p:sp>
    </p:spTree>
    <p:extLst>
      <p:ext uri="{BB962C8B-B14F-4D97-AF65-F5344CB8AC3E}">
        <p14:creationId xmlns:p14="http://schemas.microsoft.com/office/powerpoint/2010/main" val="4015608767"/>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a:spLocks noGrp="1"/>
          </p:cNvSpPr>
          <p:nvPr>
            <p:ph type="title"/>
          </p:nvPr>
        </p:nvSpPr>
        <p:spPr bwMode="auto">
          <a:xfrm>
            <a:off x="543059" y="348021"/>
            <a:ext cx="10515600" cy="1325562"/>
          </a:xfrm>
        </p:spPr>
        <p:txBody>
          <a:bodyPr wrap="square" lIns="91440" tIns="45720" rIns="91440" bIns="45720" numCol="1" anchorCtr="0" compatLnSpc="1">
            <a:prstTxWarp prst="textNoShape">
              <a:avLst/>
            </a:prstTxWarp>
            <a:normAutofit/>
          </a:bodyPr>
          <a:lstStyle/>
          <a:p>
            <a:pPr algn="ctr" eaLnBrk="1" hangingPunct="1"/>
            <a:r>
              <a:rPr lang="tr-TR" altLang="tr-TR" sz="3600" b="1" dirty="0" smtClean="0">
                <a:solidFill>
                  <a:schemeClr val="tx1">
                    <a:lumMod val="95000"/>
                    <a:lumOff val="5000"/>
                  </a:schemeClr>
                </a:solidFill>
                <a:effectLst/>
              </a:rPr>
              <a:t>ÜST YÖNETİCİLERİN SORUMLULUĞU</a:t>
            </a:r>
          </a:p>
        </p:txBody>
      </p:sp>
      <p:graphicFrame>
        <p:nvGraphicFramePr>
          <p:cNvPr id="2" name="Diyagram 1"/>
          <p:cNvGraphicFramePr/>
          <p:nvPr>
            <p:extLst>
              <p:ext uri="{D42A27DB-BD31-4B8C-83A1-F6EECF244321}">
                <p14:modId xmlns:p14="http://schemas.microsoft.com/office/powerpoint/2010/main" val="1542230641"/>
              </p:ext>
            </p:extLst>
          </p:nvPr>
        </p:nvGraphicFramePr>
        <p:xfrm>
          <a:off x="414068" y="1622738"/>
          <a:ext cx="11041811" cy="4224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657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78794" y="334851"/>
            <a:ext cx="9778326" cy="1325562"/>
          </a:xfrm>
        </p:spPr>
        <p:txBody>
          <a:bodyPr>
            <a:normAutofit/>
          </a:bodyPr>
          <a:lstStyle/>
          <a:p>
            <a:pPr algn="ctr"/>
            <a:r>
              <a:rPr lang="tr-TR" altLang="tr-TR" sz="3200" b="1" dirty="0" smtClean="0">
                <a:solidFill>
                  <a:schemeClr val="tx1">
                    <a:lumMod val="95000"/>
                    <a:lumOff val="5000"/>
                  </a:schemeClr>
                </a:solidFill>
                <a:cs typeface="Times New Roman" pitchFamily="18" charset="0"/>
              </a:rPr>
              <a:t>ÜST YÖNETİCİLER, KİMLERE KARŞI SORUMLUDUR ?</a:t>
            </a:r>
            <a:endParaRPr lang="tr-TR" sz="3600" b="1" dirty="0">
              <a:solidFill>
                <a:schemeClr val="tx1">
                  <a:lumMod val="95000"/>
                  <a:lumOff val="5000"/>
                </a:schemeClr>
              </a:solidFill>
            </a:endParaRPr>
          </a:p>
        </p:txBody>
      </p:sp>
      <p:graphicFrame>
        <p:nvGraphicFramePr>
          <p:cNvPr id="4" name="Diyagram 3"/>
          <p:cNvGraphicFramePr/>
          <p:nvPr>
            <p:extLst>
              <p:ext uri="{D42A27DB-BD31-4B8C-83A1-F6EECF244321}">
                <p14:modId xmlns:p14="http://schemas.microsoft.com/office/powerpoint/2010/main" val="476184699"/>
              </p:ext>
            </p:extLst>
          </p:nvPr>
        </p:nvGraphicFramePr>
        <p:xfrm>
          <a:off x="598097" y="2154066"/>
          <a:ext cx="11237343" cy="3396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14655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9290" y="443713"/>
            <a:ext cx="10515600" cy="1629785"/>
          </a:xfrm>
        </p:spPr>
        <p:txBody>
          <a:bodyPr>
            <a:normAutofit fontScale="90000"/>
          </a:bodyPr>
          <a:lstStyle/>
          <a:p>
            <a:pPr algn="ctr"/>
            <a:r>
              <a:rPr lang="tr-TR" altLang="tr-TR" b="1" dirty="0" smtClean="0">
                <a:solidFill>
                  <a:schemeClr val="tx1">
                    <a:lumMod val="95000"/>
                    <a:lumOff val="5000"/>
                  </a:schemeClr>
                </a:solidFill>
                <a:cs typeface="Times New Roman" pitchFamily="18" charset="0"/>
              </a:rPr>
              <a:t>ÜST YÖNETİCİLER, BU SORUMLULUĞUN GEREKLERİNİ</a:t>
            </a:r>
            <a:r>
              <a:rPr lang="tr-TR" altLang="tr-TR" b="1" dirty="0" smtClean="0">
                <a:solidFill>
                  <a:schemeClr val="tx1">
                    <a:lumMod val="95000"/>
                    <a:lumOff val="5000"/>
                  </a:schemeClr>
                </a:solidFill>
              </a:rPr>
              <a:t>;</a:t>
            </a:r>
            <a:br>
              <a:rPr lang="tr-TR" altLang="tr-TR" b="1" dirty="0" smtClean="0">
                <a:solidFill>
                  <a:schemeClr val="tx1">
                    <a:lumMod val="95000"/>
                    <a:lumOff val="5000"/>
                  </a:schemeClr>
                </a:solidFill>
              </a:rPr>
            </a:br>
            <a:endParaRPr lang="tr-TR" b="1" dirty="0">
              <a:solidFill>
                <a:schemeClr val="tx1">
                  <a:lumMod val="95000"/>
                  <a:lumOff val="5000"/>
                </a:schemeClr>
              </a:solidFill>
            </a:endParaRPr>
          </a:p>
        </p:txBody>
      </p:sp>
      <p:graphicFrame>
        <p:nvGraphicFramePr>
          <p:cNvPr id="4" name="3 Diyagram"/>
          <p:cNvGraphicFramePr/>
          <p:nvPr>
            <p:extLst>
              <p:ext uri="{D42A27DB-BD31-4B8C-83A1-F6EECF244321}">
                <p14:modId xmlns:p14="http://schemas.microsoft.com/office/powerpoint/2010/main" val="37893152"/>
              </p:ext>
            </p:extLst>
          </p:nvPr>
        </p:nvGraphicFramePr>
        <p:xfrm>
          <a:off x="1184694" y="2171323"/>
          <a:ext cx="6096000"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5428890" y="5020899"/>
            <a:ext cx="6096000" cy="83099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lvl="0"/>
            <a:r>
              <a:rPr lang="tr-TR" sz="2400" dirty="0" smtClean="0"/>
              <a:t>aracılığıyla yerine getirirler.</a:t>
            </a:r>
            <a:br>
              <a:rPr lang="tr-TR" sz="2400" dirty="0" smtClean="0"/>
            </a:br>
            <a:endParaRPr lang="tr-TR" sz="2400" dirty="0"/>
          </a:p>
        </p:txBody>
      </p:sp>
    </p:spTree>
    <p:extLst>
      <p:ext uri="{BB962C8B-B14F-4D97-AF65-F5344CB8AC3E}">
        <p14:creationId xmlns:p14="http://schemas.microsoft.com/office/powerpoint/2010/main" val="74800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48366" y="318294"/>
            <a:ext cx="10515600" cy="1325562"/>
          </a:xfrm>
        </p:spPr>
        <p:txBody>
          <a:bodyPr>
            <a:normAutofit/>
          </a:bodyPr>
          <a:lstStyle/>
          <a:p>
            <a:pPr algn="ctr"/>
            <a:r>
              <a:rPr lang="tr-TR" sz="4000" b="1" dirty="0" smtClean="0">
                <a:solidFill>
                  <a:srgbClr val="002060"/>
                </a:solidFill>
              </a:rPr>
              <a:t>Mali Yönetim ve Kontrolün Yapısı</a:t>
            </a:r>
            <a:endParaRPr lang="tr-TR" sz="4000" dirty="0">
              <a:solidFill>
                <a:srgbClr val="002060"/>
              </a:solidFill>
            </a:endParaRPr>
          </a:p>
        </p:txBody>
      </p:sp>
      <p:sp>
        <p:nvSpPr>
          <p:cNvPr id="3" name="Rectangle 2"/>
          <p:cNvSpPr>
            <a:spLocks noChangeArrowheads="1"/>
          </p:cNvSpPr>
          <p:nvPr/>
        </p:nvSpPr>
        <p:spPr bwMode="auto">
          <a:xfrm>
            <a:off x="4598149" y="1425575"/>
            <a:ext cx="2663825" cy="652253"/>
          </a:xfrm>
          <a:prstGeom prst="rect">
            <a:avLst/>
          </a:prstGeom>
          <a:solidFill>
            <a:schemeClr val="accent5">
              <a:lumMod val="75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tr-TR" altLang="tr-TR" sz="2000" b="1" dirty="0">
                <a:solidFill>
                  <a:schemeClr val="bg1"/>
                </a:solidFill>
                <a:latin typeface="Verdana" pitchFamily="34" charset="0"/>
              </a:rPr>
              <a:t>ÜST YÖNETİCİ</a:t>
            </a:r>
          </a:p>
        </p:txBody>
      </p:sp>
      <p:sp>
        <p:nvSpPr>
          <p:cNvPr id="4" name="Oval 3"/>
          <p:cNvSpPr>
            <a:spLocks noChangeArrowheads="1"/>
          </p:cNvSpPr>
          <p:nvPr/>
        </p:nvSpPr>
        <p:spPr bwMode="auto">
          <a:xfrm>
            <a:off x="2283963" y="2205038"/>
            <a:ext cx="2446338" cy="1871662"/>
          </a:xfrm>
          <a:prstGeom prst="ellipse">
            <a:avLst/>
          </a:prstGeom>
          <a:solidFill>
            <a:schemeClr val="accent1">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tr-TR" altLang="tr-TR" b="1" dirty="0">
                <a:solidFill>
                  <a:schemeClr val="tx1">
                    <a:lumMod val="95000"/>
                    <a:lumOff val="5000"/>
                  </a:schemeClr>
                </a:solidFill>
                <a:latin typeface="Garamond" pitchFamily="18" charset="0"/>
              </a:rPr>
              <a:t>Mali Hizmetler </a:t>
            </a:r>
          </a:p>
          <a:p>
            <a:r>
              <a:rPr lang="tr-TR" altLang="tr-TR" b="1" dirty="0">
                <a:solidFill>
                  <a:schemeClr val="tx1">
                    <a:lumMod val="95000"/>
                    <a:lumOff val="5000"/>
                  </a:schemeClr>
                </a:solidFill>
                <a:latin typeface="Garamond" pitchFamily="18" charset="0"/>
              </a:rPr>
              <a:t>Birimi</a:t>
            </a:r>
          </a:p>
        </p:txBody>
      </p:sp>
      <p:sp>
        <p:nvSpPr>
          <p:cNvPr id="5" name="Oval 4"/>
          <p:cNvSpPr>
            <a:spLocks noChangeArrowheads="1"/>
          </p:cNvSpPr>
          <p:nvPr/>
        </p:nvSpPr>
        <p:spPr bwMode="auto">
          <a:xfrm>
            <a:off x="8624438" y="3068638"/>
            <a:ext cx="1368425" cy="1366837"/>
          </a:xfrm>
          <a:prstGeom prst="ellipse">
            <a:avLst/>
          </a:prstGeom>
          <a:solidFill>
            <a:schemeClr val="accent5">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tr-TR" altLang="tr-TR" sz="1400" b="1" dirty="0">
                <a:solidFill>
                  <a:schemeClr val="tx1">
                    <a:lumMod val="95000"/>
                    <a:lumOff val="5000"/>
                  </a:schemeClr>
                </a:solidFill>
                <a:latin typeface="Verdana" pitchFamily="34" charset="0"/>
              </a:rPr>
              <a:t>İç Denetim</a:t>
            </a:r>
          </a:p>
          <a:p>
            <a:r>
              <a:rPr lang="tr-TR" altLang="tr-TR" sz="1400" b="1" dirty="0">
                <a:solidFill>
                  <a:schemeClr val="tx1">
                    <a:lumMod val="95000"/>
                    <a:lumOff val="5000"/>
                  </a:schemeClr>
                </a:solidFill>
                <a:latin typeface="Verdana" pitchFamily="34" charset="0"/>
              </a:rPr>
              <a:t>Birimi</a:t>
            </a:r>
          </a:p>
        </p:txBody>
      </p:sp>
      <p:sp>
        <p:nvSpPr>
          <p:cNvPr id="6" name="Oval 5"/>
          <p:cNvSpPr>
            <a:spLocks noChangeArrowheads="1"/>
          </p:cNvSpPr>
          <p:nvPr/>
        </p:nvSpPr>
        <p:spPr bwMode="auto">
          <a:xfrm>
            <a:off x="4952551" y="4292600"/>
            <a:ext cx="1295400" cy="865188"/>
          </a:xfrm>
          <a:prstGeom prst="ellipse">
            <a:avLst/>
          </a:prstGeom>
          <a:solidFill>
            <a:schemeClr val="accent3">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tr-TR" altLang="tr-TR" sz="1400" b="1" dirty="0">
                <a:solidFill>
                  <a:schemeClr val="tx1">
                    <a:lumMod val="95000"/>
                    <a:lumOff val="5000"/>
                  </a:schemeClr>
                </a:solidFill>
                <a:latin typeface="Verdana" pitchFamily="34" charset="0"/>
              </a:rPr>
              <a:t>Harcama </a:t>
            </a:r>
          </a:p>
          <a:p>
            <a:r>
              <a:rPr lang="tr-TR" altLang="tr-TR" sz="1400" b="1" dirty="0">
                <a:solidFill>
                  <a:schemeClr val="tx1">
                    <a:lumMod val="95000"/>
                    <a:lumOff val="5000"/>
                  </a:schemeClr>
                </a:solidFill>
                <a:latin typeface="Verdana" pitchFamily="34" charset="0"/>
              </a:rPr>
              <a:t>Birimi</a:t>
            </a:r>
          </a:p>
        </p:txBody>
      </p:sp>
      <p:sp>
        <p:nvSpPr>
          <p:cNvPr id="7" name="Line 6"/>
          <p:cNvSpPr>
            <a:spLocks noChangeShapeType="1"/>
          </p:cNvSpPr>
          <p:nvPr/>
        </p:nvSpPr>
        <p:spPr bwMode="auto">
          <a:xfrm>
            <a:off x="2360163" y="3429000"/>
            <a:ext cx="0" cy="1871663"/>
          </a:xfrm>
          <a:prstGeom prst="line">
            <a:avLst/>
          </a:prstGeom>
          <a:noFill/>
          <a:ln w="28575">
            <a:solidFill>
              <a:schemeClr val="tx1"/>
            </a:solidFill>
            <a:round/>
            <a:headEnd/>
            <a:tailEnd/>
          </a:ln>
          <a:effectLst/>
        </p:spPr>
        <p:txBody>
          <a:bodyPr/>
          <a:lstStyle/>
          <a:p>
            <a:endParaRPr lang="tr-TR"/>
          </a:p>
        </p:txBody>
      </p:sp>
      <p:sp>
        <p:nvSpPr>
          <p:cNvPr id="8" name="Line 7"/>
          <p:cNvSpPr>
            <a:spLocks noChangeShapeType="1"/>
          </p:cNvSpPr>
          <p:nvPr/>
        </p:nvSpPr>
        <p:spPr bwMode="auto">
          <a:xfrm>
            <a:off x="2360163" y="5300663"/>
            <a:ext cx="6048375" cy="0"/>
          </a:xfrm>
          <a:prstGeom prst="line">
            <a:avLst/>
          </a:prstGeom>
          <a:noFill/>
          <a:ln w="28575">
            <a:solidFill>
              <a:schemeClr val="tx1"/>
            </a:solidFill>
            <a:round/>
            <a:headEnd/>
            <a:tailEnd/>
          </a:ln>
          <a:effectLst/>
        </p:spPr>
        <p:txBody>
          <a:bodyPr/>
          <a:lstStyle/>
          <a:p>
            <a:endParaRPr lang="tr-TR"/>
          </a:p>
        </p:txBody>
      </p:sp>
      <p:sp>
        <p:nvSpPr>
          <p:cNvPr id="9" name="Line 8"/>
          <p:cNvSpPr>
            <a:spLocks noChangeShapeType="1"/>
          </p:cNvSpPr>
          <p:nvPr/>
        </p:nvSpPr>
        <p:spPr bwMode="auto">
          <a:xfrm flipV="1">
            <a:off x="8408538" y="3141663"/>
            <a:ext cx="0" cy="2159000"/>
          </a:xfrm>
          <a:prstGeom prst="line">
            <a:avLst/>
          </a:prstGeom>
          <a:noFill/>
          <a:ln w="19050">
            <a:solidFill>
              <a:schemeClr val="tx1"/>
            </a:solidFill>
            <a:round/>
            <a:headEnd/>
            <a:tailEnd/>
          </a:ln>
          <a:effectLst/>
        </p:spPr>
        <p:txBody>
          <a:bodyPr/>
          <a:lstStyle/>
          <a:p>
            <a:endParaRPr lang="tr-TR"/>
          </a:p>
        </p:txBody>
      </p:sp>
      <p:sp>
        <p:nvSpPr>
          <p:cNvPr id="10" name="Rectangle 9"/>
          <p:cNvSpPr>
            <a:spLocks noChangeArrowheads="1"/>
          </p:cNvSpPr>
          <p:nvPr/>
        </p:nvSpPr>
        <p:spPr bwMode="auto">
          <a:xfrm>
            <a:off x="4304851" y="5373688"/>
            <a:ext cx="2305050" cy="287337"/>
          </a:xfrm>
          <a:prstGeom prst="rect">
            <a:avLst/>
          </a:prstGeom>
          <a:solidFill>
            <a:srgbClr val="00B0F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tr-TR" altLang="tr-TR" b="1" dirty="0">
                <a:solidFill>
                  <a:schemeClr val="tx1">
                    <a:lumMod val="95000"/>
                    <a:lumOff val="5000"/>
                  </a:schemeClr>
                </a:solidFill>
                <a:latin typeface="Verdana" pitchFamily="34" charset="0"/>
              </a:rPr>
              <a:t>Ön Mali Kontrol</a:t>
            </a:r>
          </a:p>
        </p:txBody>
      </p:sp>
      <p:sp>
        <p:nvSpPr>
          <p:cNvPr id="11" name="Line 10"/>
          <p:cNvSpPr>
            <a:spLocks noChangeShapeType="1"/>
          </p:cNvSpPr>
          <p:nvPr/>
        </p:nvSpPr>
        <p:spPr bwMode="auto">
          <a:xfrm>
            <a:off x="9345163" y="4437063"/>
            <a:ext cx="0" cy="576262"/>
          </a:xfrm>
          <a:prstGeom prst="line">
            <a:avLst/>
          </a:prstGeom>
          <a:noFill/>
          <a:ln w="9525">
            <a:solidFill>
              <a:schemeClr val="tx1"/>
            </a:solidFill>
            <a:round/>
            <a:headEnd/>
            <a:tailEnd type="triangle" w="med" len="med"/>
          </a:ln>
          <a:effectLst/>
        </p:spPr>
        <p:txBody>
          <a:bodyPr/>
          <a:lstStyle/>
          <a:p>
            <a:endParaRPr lang="tr-TR"/>
          </a:p>
        </p:txBody>
      </p:sp>
      <p:sp>
        <p:nvSpPr>
          <p:cNvPr id="12" name="Rectangle 11"/>
          <p:cNvSpPr>
            <a:spLocks noChangeArrowheads="1"/>
          </p:cNvSpPr>
          <p:nvPr/>
        </p:nvSpPr>
        <p:spPr bwMode="auto">
          <a:xfrm>
            <a:off x="8624438" y="5013325"/>
            <a:ext cx="2331109" cy="647700"/>
          </a:xfrm>
          <a:prstGeom prst="rect">
            <a:avLst/>
          </a:prstGeom>
          <a:solidFill>
            <a:schemeClr val="accent5">
              <a:lumMod val="40000"/>
              <a:lumOff val="60000"/>
            </a:scheme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r>
              <a:rPr lang="tr-TR" altLang="tr-TR" b="1" dirty="0">
                <a:solidFill>
                  <a:schemeClr val="tx1">
                    <a:lumMod val="95000"/>
                    <a:lumOff val="5000"/>
                  </a:schemeClr>
                </a:solidFill>
                <a:latin typeface="Verdana" pitchFamily="34" charset="0"/>
              </a:rPr>
              <a:t>Harcama sonrası</a:t>
            </a:r>
          </a:p>
          <a:p>
            <a:r>
              <a:rPr lang="tr-TR" altLang="tr-TR" b="1" dirty="0">
                <a:solidFill>
                  <a:schemeClr val="tx1">
                    <a:lumMod val="95000"/>
                    <a:lumOff val="5000"/>
                  </a:schemeClr>
                </a:solidFill>
                <a:latin typeface="Verdana" pitchFamily="34" charset="0"/>
              </a:rPr>
              <a:t>Denetim</a:t>
            </a:r>
          </a:p>
        </p:txBody>
      </p:sp>
      <p:sp>
        <p:nvSpPr>
          <p:cNvPr id="13" name="Line 12"/>
          <p:cNvSpPr>
            <a:spLocks noChangeShapeType="1"/>
          </p:cNvSpPr>
          <p:nvPr/>
        </p:nvSpPr>
        <p:spPr bwMode="auto">
          <a:xfrm flipH="1">
            <a:off x="4231826" y="2133600"/>
            <a:ext cx="504825" cy="5746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tr-TR">
              <a:ln>
                <a:solidFill>
                  <a:schemeClr val="tx1"/>
                </a:solidFill>
              </a:ln>
            </a:endParaRPr>
          </a:p>
        </p:txBody>
      </p:sp>
      <p:sp>
        <p:nvSpPr>
          <p:cNvPr id="14" name="Line 13"/>
          <p:cNvSpPr>
            <a:spLocks noChangeShapeType="1"/>
          </p:cNvSpPr>
          <p:nvPr/>
        </p:nvSpPr>
        <p:spPr bwMode="auto">
          <a:xfrm>
            <a:off x="7113138" y="2133600"/>
            <a:ext cx="1800225" cy="865188"/>
          </a:xfrm>
          <a:prstGeom prst="line">
            <a:avLst/>
          </a:prstGeom>
          <a:noFill/>
          <a:ln w="19050">
            <a:solidFill>
              <a:schemeClr val="tx1"/>
            </a:solidFill>
            <a:round/>
            <a:headEnd/>
            <a:tailEnd type="triangle" w="med" len="med"/>
          </a:ln>
          <a:effectLst/>
        </p:spPr>
        <p:txBody>
          <a:bodyPr/>
          <a:lstStyle/>
          <a:p>
            <a:endParaRPr lang="tr-TR"/>
          </a:p>
        </p:txBody>
      </p:sp>
      <p:sp>
        <p:nvSpPr>
          <p:cNvPr id="15" name="Line 14"/>
          <p:cNvSpPr>
            <a:spLocks noChangeShapeType="1"/>
          </p:cNvSpPr>
          <p:nvPr/>
        </p:nvSpPr>
        <p:spPr bwMode="auto">
          <a:xfrm>
            <a:off x="2072826" y="3068638"/>
            <a:ext cx="0" cy="2736850"/>
          </a:xfrm>
          <a:prstGeom prst="line">
            <a:avLst/>
          </a:prstGeom>
          <a:noFill/>
          <a:ln w="38100">
            <a:solidFill>
              <a:srgbClr val="990033"/>
            </a:solidFill>
            <a:round/>
            <a:headEnd/>
            <a:tailEnd/>
          </a:ln>
          <a:effectLst/>
        </p:spPr>
        <p:txBody>
          <a:bodyPr/>
          <a:lstStyle/>
          <a:p>
            <a:endParaRPr lang="tr-TR"/>
          </a:p>
        </p:txBody>
      </p:sp>
      <p:sp>
        <p:nvSpPr>
          <p:cNvPr id="16" name="Line 15"/>
          <p:cNvSpPr>
            <a:spLocks noChangeShapeType="1"/>
          </p:cNvSpPr>
          <p:nvPr/>
        </p:nvSpPr>
        <p:spPr bwMode="auto">
          <a:xfrm flipV="1">
            <a:off x="2072826" y="5727939"/>
            <a:ext cx="8934480" cy="79135"/>
          </a:xfrm>
          <a:prstGeom prst="line">
            <a:avLst/>
          </a:prstGeom>
          <a:noFill/>
          <a:ln w="38100">
            <a:solidFill>
              <a:srgbClr val="990033"/>
            </a:solidFill>
            <a:round/>
            <a:headEnd/>
            <a:tailEnd/>
          </a:ln>
          <a:effectLst/>
        </p:spPr>
        <p:txBody>
          <a:bodyPr/>
          <a:lstStyle/>
          <a:p>
            <a:endParaRPr lang="tr-TR"/>
          </a:p>
        </p:txBody>
      </p:sp>
      <p:sp>
        <p:nvSpPr>
          <p:cNvPr id="17" name="Line 16"/>
          <p:cNvSpPr>
            <a:spLocks noChangeShapeType="1"/>
          </p:cNvSpPr>
          <p:nvPr/>
        </p:nvSpPr>
        <p:spPr bwMode="auto">
          <a:xfrm flipH="1" flipV="1">
            <a:off x="10976754" y="2617158"/>
            <a:ext cx="73025" cy="3168650"/>
          </a:xfrm>
          <a:prstGeom prst="line">
            <a:avLst/>
          </a:prstGeom>
          <a:noFill/>
          <a:ln w="28575">
            <a:solidFill>
              <a:srgbClr val="990033"/>
            </a:solidFill>
            <a:round/>
            <a:headEnd/>
            <a:tailEnd/>
          </a:ln>
          <a:effectLst/>
        </p:spPr>
        <p:txBody>
          <a:bodyPr/>
          <a:lstStyle/>
          <a:p>
            <a:endParaRPr lang="tr-TR"/>
          </a:p>
        </p:txBody>
      </p:sp>
      <p:sp>
        <p:nvSpPr>
          <p:cNvPr id="18" name="Rectangle 17"/>
          <p:cNvSpPr>
            <a:spLocks noChangeArrowheads="1"/>
          </p:cNvSpPr>
          <p:nvPr/>
        </p:nvSpPr>
        <p:spPr bwMode="auto">
          <a:xfrm>
            <a:off x="4692793" y="6031412"/>
            <a:ext cx="3816350" cy="561715"/>
          </a:xfrm>
          <a:prstGeom prst="rect">
            <a:avLst/>
          </a:prstGeom>
          <a:solidFill>
            <a:srgbClr val="0070C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tr-TR" altLang="tr-TR" b="1" dirty="0">
                <a:solidFill>
                  <a:schemeClr val="tx1">
                    <a:lumMod val="95000"/>
                    <a:lumOff val="5000"/>
                  </a:schemeClr>
                </a:solidFill>
                <a:latin typeface="Verdana" pitchFamily="34" charset="0"/>
              </a:rPr>
              <a:t>İç Kontrol</a:t>
            </a:r>
          </a:p>
        </p:txBody>
      </p:sp>
      <p:sp>
        <p:nvSpPr>
          <p:cNvPr id="19" name="Oval 18"/>
          <p:cNvSpPr>
            <a:spLocks noChangeArrowheads="1"/>
          </p:cNvSpPr>
          <p:nvPr/>
        </p:nvSpPr>
        <p:spPr bwMode="auto">
          <a:xfrm>
            <a:off x="3439663" y="4292600"/>
            <a:ext cx="1203325" cy="865188"/>
          </a:xfrm>
          <a:prstGeom prst="ellipse">
            <a:avLst/>
          </a:prstGeom>
          <a:solidFill>
            <a:schemeClr val="accent3">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tr-TR" altLang="tr-TR" sz="1400" b="1" dirty="0">
                <a:solidFill>
                  <a:schemeClr val="tx1">
                    <a:lumMod val="95000"/>
                    <a:lumOff val="5000"/>
                  </a:schemeClr>
                </a:solidFill>
                <a:latin typeface="Verdana" pitchFamily="34" charset="0"/>
              </a:rPr>
              <a:t>Harcama</a:t>
            </a:r>
          </a:p>
          <a:p>
            <a:r>
              <a:rPr lang="tr-TR" altLang="tr-TR" sz="1400" b="1" dirty="0">
                <a:solidFill>
                  <a:schemeClr val="tx1">
                    <a:lumMod val="95000"/>
                    <a:lumOff val="5000"/>
                  </a:schemeClr>
                </a:solidFill>
                <a:latin typeface="Verdana" pitchFamily="34" charset="0"/>
              </a:rPr>
              <a:t> Birimi</a:t>
            </a:r>
          </a:p>
        </p:txBody>
      </p:sp>
      <p:sp>
        <p:nvSpPr>
          <p:cNvPr id="20" name="Oval 19"/>
          <p:cNvSpPr>
            <a:spLocks noChangeArrowheads="1"/>
          </p:cNvSpPr>
          <p:nvPr/>
        </p:nvSpPr>
        <p:spPr bwMode="auto">
          <a:xfrm>
            <a:off x="6536876" y="4292600"/>
            <a:ext cx="1152525" cy="865188"/>
          </a:xfrm>
          <a:prstGeom prst="ellipse">
            <a:avLst/>
          </a:prstGeom>
          <a:solidFill>
            <a:schemeClr val="accent3">
              <a:lumMod val="60000"/>
              <a:lumOff val="40000"/>
            </a:schemeClr>
          </a:soli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r>
              <a:rPr lang="tr-TR" altLang="tr-TR" sz="1400" b="1" dirty="0">
                <a:solidFill>
                  <a:schemeClr val="tx1">
                    <a:lumMod val="95000"/>
                    <a:lumOff val="5000"/>
                  </a:schemeClr>
                </a:solidFill>
                <a:latin typeface="Verdana" pitchFamily="34" charset="0"/>
              </a:rPr>
              <a:t>Harcama </a:t>
            </a:r>
          </a:p>
          <a:p>
            <a:r>
              <a:rPr lang="tr-TR" altLang="tr-TR" sz="1400" b="1" dirty="0">
                <a:solidFill>
                  <a:schemeClr val="tx1">
                    <a:lumMod val="95000"/>
                    <a:lumOff val="5000"/>
                  </a:schemeClr>
                </a:solidFill>
                <a:latin typeface="Verdana" pitchFamily="34" charset="0"/>
              </a:rPr>
              <a:t>Birimi</a:t>
            </a:r>
          </a:p>
        </p:txBody>
      </p:sp>
      <p:sp>
        <p:nvSpPr>
          <p:cNvPr id="21" name="Line 20"/>
          <p:cNvSpPr>
            <a:spLocks noChangeShapeType="1"/>
          </p:cNvSpPr>
          <p:nvPr/>
        </p:nvSpPr>
        <p:spPr bwMode="auto">
          <a:xfrm flipV="1">
            <a:off x="4015926" y="4076700"/>
            <a:ext cx="3095625" cy="73025"/>
          </a:xfrm>
          <a:prstGeom prst="line">
            <a:avLst/>
          </a:prstGeom>
          <a:noFill/>
          <a:ln w="19050">
            <a:solidFill>
              <a:schemeClr val="tx1"/>
            </a:solidFill>
            <a:round/>
            <a:headEnd/>
            <a:tailEnd/>
          </a:ln>
          <a:effectLst/>
        </p:spPr>
        <p:txBody>
          <a:bodyPr/>
          <a:lstStyle/>
          <a:p>
            <a:endParaRPr lang="tr-TR"/>
          </a:p>
        </p:txBody>
      </p:sp>
      <p:sp>
        <p:nvSpPr>
          <p:cNvPr id="22" name="Line 21"/>
          <p:cNvSpPr>
            <a:spLocks noChangeShapeType="1"/>
          </p:cNvSpPr>
          <p:nvPr/>
        </p:nvSpPr>
        <p:spPr bwMode="auto">
          <a:xfrm>
            <a:off x="4015926" y="4149725"/>
            <a:ext cx="0" cy="142875"/>
          </a:xfrm>
          <a:prstGeom prst="line">
            <a:avLst/>
          </a:prstGeom>
          <a:noFill/>
          <a:ln w="9525">
            <a:solidFill>
              <a:schemeClr val="tx1"/>
            </a:solidFill>
            <a:round/>
            <a:headEnd/>
            <a:tailEnd type="triangle" w="med" len="med"/>
          </a:ln>
          <a:effectLst/>
        </p:spPr>
        <p:txBody>
          <a:bodyPr/>
          <a:lstStyle/>
          <a:p>
            <a:endParaRPr lang="tr-TR"/>
          </a:p>
        </p:txBody>
      </p:sp>
      <p:sp>
        <p:nvSpPr>
          <p:cNvPr id="23" name="Line 22"/>
          <p:cNvSpPr>
            <a:spLocks noChangeShapeType="1"/>
          </p:cNvSpPr>
          <p:nvPr/>
        </p:nvSpPr>
        <p:spPr bwMode="auto">
          <a:xfrm>
            <a:off x="5600251" y="4149725"/>
            <a:ext cx="0" cy="144463"/>
          </a:xfrm>
          <a:prstGeom prst="line">
            <a:avLst/>
          </a:prstGeom>
          <a:noFill/>
          <a:ln w="12700">
            <a:solidFill>
              <a:schemeClr val="tx1"/>
            </a:solidFill>
            <a:round/>
            <a:headEnd/>
            <a:tailEnd type="triangle" w="med" len="med"/>
          </a:ln>
          <a:effectLst/>
        </p:spPr>
        <p:txBody>
          <a:bodyPr/>
          <a:lstStyle/>
          <a:p>
            <a:endParaRPr lang="tr-TR"/>
          </a:p>
        </p:txBody>
      </p:sp>
      <p:sp>
        <p:nvSpPr>
          <p:cNvPr id="24" name="Line 23"/>
          <p:cNvSpPr>
            <a:spLocks noChangeShapeType="1"/>
          </p:cNvSpPr>
          <p:nvPr/>
        </p:nvSpPr>
        <p:spPr bwMode="auto">
          <a:xfrm>
            <a:off x="7113138" y="4076700"/>
            <a:ext cx="0" cy="217488"/>
          </a:xfrm>
          <a:prstGeom prst="line">
            <a:avLst/>
          </a:prstGeom>
          <a:noFill/>
          <a:ln w="9525">
            <a:solidFill>
              <a:schemeClr val="tx1"/>
            </a:solidFill>
            <a:round/>
            <a:headEnd/>
            <a:tailEnd type="triangle" w="med" len="med"/>
          </a:ln>
          <a:effectLst/>
        </p:spPr>
        <p:txBody>
          <a:bodyPr/>
          <a:lstStyle/>
          <a:p>
            <a:endParaRPr lang="tr-TR"/>
          </a:p>
        </p:txBody>
      </p:sp>
      <p:sp>
        <p:nvSpPr>
          <p:cNvPr id="25" name="Line 24"/>
          <p:cNvSpPr>
            <a:spLocks noChangeShapeType="1"/>
          </p:cNvSpPr>
          <p:nvPr/>
        </p:nvSpPr>
        <p:spPr bwMode="auto">
          <a:xfrm>
            <a:off x="5600251" y="2349500"/>
            <a:ext cx="0" cy="1727200"/>
          </a:xfrm>
          <a:prstGeom prst="line">
            <a:avLst/>
          </a:prstGeom>
          <a:noFill/>
          <a:ln w="28575">
            <a:solidFill>
              <a:schemeClr val="tx1"/>
            </a:solidFill>
            <a:round/>
            <a:headEnd/>
            <a:tailEnd/>
          </a:ln>
          <a:effectLst/>
        </p:spPr>
        <p:txBody>
          <a:bodyPr/>
          <a:lstStyle/>
          <a:p>
            <a:endParaRPr lang="tr-TR"/>
          </a:p>
        </p:txBody>
      </p:sp>
      <p:sp>
        <p:nvSpPr>
          <p:cNvPr id="26" name="Oval 26"/>
          <p:cNvSpPr>
            <a:spLocks noChangeArrowheads="1"/>
          </p:cNvSpPr>
          <p:nvPr/>
        </p:nvSpPr>
        <p:spPr bwMode="auto">
          <a:xfrm>
            <a:off x="2614163" y="3416300"/>
            <a:ext cx="1800225" cy="576263"/>
          </a:xfrm>
          <a:prstGeom prst="ellipse">
            <a:avLst/>
          </a:prstGeom>
          <a:solidFill>
            <a:schemeClr val="accent4">
              <a:lumMod val="40000"/>
              <a:lumOff val="60000"/>
            </a:schemeClr>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tr-TR" altLang="tr-TR" b="1" dirty="0">
                <a:solidFill>
                  <a:schemeClr val="tx1">
                    <a:lumMod val="95000"/>
                    <a:lumOff val="5000"/>
                  </a:schemeClr>
                </a:solidFill>
                <a:latin typeface="Garamond" pitchFamily="18" charset="0"/>
              </a:rPr>
              <a:t>Muhasebe </a:t>
            </a:r>
          </a:p>
          <a:p>
            <a:r>
              <a:rPr lang="tr-TR" altLang="tr-TR" b="1" dirty="0">
                <a:solidFill>
                  <a:schemeClr val="tx1">
                    <a:lumMod val="95000"/>
                    <a:lumOff val="5000"/>
                  </a:schemeClr>
                </a:solidFill>
                <a:latin typeface="Garamond" pitchFamily="18" charset="0"/>
              </a:rPr>
              <a:t>Birimi</a:t>
            </a:r>
          </a:p>
        </p:txBody>
      </p:sp>
    </p:spTree>
    <p:extLst>
      <p:ext uri="{BB962C8B-B14F-4D97-AF65-F5344CB8AC3E}">
        <p14:creationId xmlns:p14="http://schemas.microsoft.com/office/powerpoint/2010/main" val="44796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2" grpId="0" animBg="1"/>
      <p:bldP spid="18" grpId="0" animBg="1"/>
      <p:bldP spid="19"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877443" y="257383"/>
            <a:ext cx="9756214" cy="1325562"/>
          </a:xfrm>
        </p:spPr>
        <p:txBody>
          <a:bodyPr>
            <a:normAutofit/>
          </a:bodyPr>
          <a:lstStyle/>
          <a:p>
            <a:r>
              <a:rPr lang="tr-TR" altLang="tr-TR" sz="4000" b="1" dirty="0">
                <a:solidFill>
                  <a:schemeClr val="tx1">
                    <a:lumMod val="95000"/>
                    <a:lumOff val="5000"/>
                  </a:schemeClr>
                </a:solidFill>
              </a:rPr>
              <a:t>HARCAMA YETKİLİSİ  </a:t>
            </a:r>
            <a:r>
              <a:rPr lang="tr-TR" altLang="tr-TR" sz="3600" b="1" dirty="0">
                <a:solidFill>
                  <a:schemeClr val="tx1">
                    <a:lumMod val="95000"/>
                    <a:lumOff val="5000"/>
                  </a:schemeClr>
                </a:solidFill>
              </a:rPr>
              <a:t>(md.31)</a:t>
            </a:r>
            <a:endParaRPr lang="tr-TR" sz="4000" dirty="0">
              <a:solidFill>
                <a:schemeClr val="tx1">
                  <a:lumMod val="95000"/>
                  <a:lumOff val="5000"/>
                </a:schemeClr>
              </a:solidFill>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3815819362"/>
              </p:ext>
            </p:extLst>
          </p:nvPr>
        </p:nvGraphicFramePr>
        <p:xfrm>
          <a:off x="845127" y="1828800"/>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5836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60078" y="128789"/>
            <a:ext cx="10093168" cy="1325562"/>
          </a:xfrm>
        </p:spPr>
        <p:txBody>
          <a:bodyPr>
            <a:normAutofit/>
          </a:bodyPr>
          <a:lstStyle/>
          <a:p>
            <a:pPr algn="ctr"/>
            <a:r>
              <a:rPr lang="tr-TR" sz="3200" b="1" dirty="0" smtClean="0">
                <a:solidFill>
                  <a:schemeClr val="tx1">
                    <a:lumMod val="95000"/>
                    <a:lumOff val="5000"/>
                  </a:schemeClr>
                </a:solidFill>
              </a:rPr>
              <a:t>HARCAMA YETKİLİSİNİN SORUMLULUĞU NEDİR ?</a:t>
            </a:r>
            <a:endParaRPr lang="tr-TR" sz="3200" b="1" dirty="0">
              <a:solidFill>
                <a:schemeClr val="tx1">
                  <a:lumMod val="95000"/>
                  <a:lumOff val="5000"/>
                </a:schemeClr>
              </a:solidFill>
            </a:endParaRPr>
          </a:p>
        </p:txBody>
      </p:sp>
      <p:graphicFrame>
        <p:nvGraphicFramePr>
          <p:cNvPr id="4" name="Diyagram 3"/>
          <p:cNvGraphicFramePr/>
          <p:nvPr>
            <p:extLst/>
          </p:nvPr>
        </p:nvGraphicFramePr>
        <p:xfrm>
          <a:off x="667110" y="1582340"/>
          <a:ext cx="11358113" cy="5016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200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HARCAMA BİRİMLERİ</a:t>
            </a:r>
            <a:endParaRPr lang="en-US" dirty="0"/>
          </a:p>
        </p:txBody>
      </p:sp>
      <p:sp>
        <p:nvSpPr>
          <p:cNvPr id="83971" name="Rectangle 3"/>
          <p:cNvSpPr>
            <a:spLocks noGrp="1" noChangeArrowheads="1"/>
          </p:cNvSpPr>
          <p:nvPr>
            <p:ph idx="1"/>
          </p:nvPr>
        </p:nvSpPr>
        <p:spPr>
          <a:xfrm>
            <a:off x="901521" y="772733"/>
            <a:ext cx="9766479" cy="5867782"/>
          </a:xfrm>
        </p:spPr>
        <p:txBody>
          <a:bodyPr>
            <a:normAutofit/>
          </a:bodyPr>
          <a:lstStyle/>
          <a:p>
            <a:pPr eaLnBrk="1" hangingPunct="1">
              <a:lnSpc>
                <a:spcPct val="80000"/>
              </a:lnSpc>
              <a:buFont typeface="Wingdings" panose="05000000000000000000" pitchFamily="2" charset="2"/>
              <a:buNone/>
            </a:pPr>
            <a:endParaRPr lang="tr-TR" altLang="tr-TR" sz="2000" dirty="0">
              <a:solidFill>
                <a:srgbClr val="FF0000"/>
              </a:solidFill>
            </a:endParaRPr>
          </a:p>
          <a:p>
            <a:pPr eaLnBrk="1" hangingPunct="1">
              <a:lnSpc>
                <a:spcPct val="80000"/>
              </a:lnSpc>
              <a:buFont typeface="Wingdings" panose="05000000000000000000" pitchFamily="2" charset="2"/>
              <a:buNone/>
            </a:pPr>
            <a:endParaRPr lang="tr-TR" altLang="tr-TR" sz="2000" dirty="0">
              <a:solidFill>
                <a:srgbClr val="FF0000"/>
              </a:solidFill>
            </a:endParaRPr>
          </a:p>
          <a:p>
            <a:pPr algn="just" eaLnBrk="1" hangingPunct="1">
              <a:buFont typeface="Wingdings" panose="05000000000000000000" pitchFamily="2" charset="2"/>
              <a:buNone/>
            </a:pPr>
            <a:r>
              <a:rPr lang="tr-TR" altLang="tr-TR" sz="2000" dirty="0"/>
              <a:t>MYK sistemine ilişkin görevleri:</a:t>
            </a:r>
          </a:p>
          <a:p>
            <a:pPr algn="just" eaLnBrk="1" hangingPunct="1">
              <a:buFont typeface="Wingdings" panose="05000000000000000000" pitchFamily="2" charset="2"/>
              <a:buNone/>
            </a:pPr>
            <a:endParaRPr lang="tr-TR" altLang="tr-TR" sz="2000" dirty="0"/>
          </a:p>
          <a:p>
            <a:pPr eaLnBrk="1" hangingPunct="1">
              <a:lnSpc>
                <a:spcPct val="130000"/>
              </a:lnSpc>
              <a:buClr>
                <a:srgbClr val="92D050"/>
              </a:buClr>
            </a:pPr>
            <a:r>
              <a:rPr lang="tr-TR" altLang="tr-TR" sz="2000" dirty="0"/>
              <a:t>Planlama (SP hazırlık çalışmaları)</a:t>
            </a:r>
          </a:p>
          <a:p>
            <a:pPr eaLnBrk="1" hangingPunct="1">
              <a:lnSpc>
                <a:spcPct val="130000"/>
              </a:lnSpc>
              <a:buClr>
                <a:srgbClr val="92D050"/>
              </a:buClr>
            </a:pPr>
            <a:r>
              <a:rPr lang="tr-TR" altLang="tr-TR" sz="2000" dirty="0"/>
              <a:t>Programlama (PP hazırlık çalışmaları)</a:t>
            </a:r>
          </a:p>
          <a:p>
            <a:pPr eaLnBrk="1" hangingPunct="1">
              <a:lnSpc>
                <a:spcPct val="130000"/>
              </a:lnSpc>
              <a:buClr>
                <a:srgbClr val="92D050"/>
              </a:buClr>
            </a:pPr>
            <a:r>
              <a:rPr lang="tr-TR" altLang="tr-TR" sz="2000" dirty="0"/>
              <a:t>Bütçeleme (Bütçe hazırlık çalışmaları)</a:t>
            </a:r>
          </a:p>
          <a:p>
            <a:pPr eaLnBrk="1" hangingPunct="1">
              <a:lnSpc>
                <a:spcPct val="130000"/>
              </a:lnSpc>
              <a:buClr>
                <a:srgbClr val="92D050"/>
              </a:buClr>
            </a:pPr>
            <a:r>
              <a:rPr lang="tr-TR" altLang="tr-TR" sz="2000" dirty="0"/>
              <a:t>Stratejik plan, performans programı ve bütçeye uyum</a:t>
            </a:r>
          </a:p>
          <a:p>
            <a:pPr eaLnBrk="1" hangingPunct="1">
              <a:lnSpc>
                <a:spcPct val="130000"/>
              </a:lnSpc>
              <a:buClr>
                <a:srgbClr val="92D050"/>
              </a:buClr>
            </a:pPr>
            <a:r>
              <a:rPr lang="tr-TR" altLang="tr-TR" sz="2000" dirty="0"/>
              <a:t>Harcama talimatı verme ve giderin </a:t>
            </a:r>
            <a:r>
              <a:rPr lang="tr-TR" altLang="tr-TR" sz="2000" dirty="0" smtClean="0"/>
              <a:t>gerçekleştirilmesi</a:t>
            </a:r>
            <a:endParaRPr lang="tr-TR" altLang="tr-TR" sz="2000" dirty="0"/>
          </a:p>
          <a:p>
            <a:pPr eaLnBrk="1" hangingPunct="1">
              <a:lnSpc>
                <a:spcPct val="130000"/>
              </a:lnSpc>
              <a:buClr>
                <a:srgbClr val="92D050"/>
              </a:buClr>
            </a:pPr>
            <a:r>
              <a:rPr lang="tr-TR" altLang="tr-TR" sz="2000" dirty="0"/>
              <a:t>Belgelendirme</a:t>
            </a:r>
          </a:p>
          <a:p>
            <a:pPr eaLnBrk="1" hangingPunct="1">
              <a:lnSpc>
                <a:spcPct val="130000"/>
              </a:lnSpc>
              <a:buClr>
                <a:srgbClr val="92D050"/>
              </a:buClr>
            </a:pPr>
            <a:r>
              <a:rPr lang="tr-TR" altLang="tr-TR" sz="2000" dirty="0"/>
              <a:t>Ön mali kontrol ve süreç kontrolü (Mali mevzuata uyum, ödeneklerin ekonomik, verimli ve etkili kullanımı)</a:t>
            </a:r>
          </a:p>
          <a:p>
            <a:pPr eaLnBrk="1" hangingPunct="1">
              <a:buClr>
                <a:srgbClr val="92D050"/>
              </a:buClr>
            </a:pPr>
            <a:endParaRPr lang="tr-TR" altLang="tr-TR" sz="2000" dirty="0">
              <a:solidFill>
                <a:srgbClr val="003399"/>
              </a:solidFill>
            </a:endParaRPr>
          </a:p>
        </p:txBody>
      </p:sp>
    </p:spTree>
    <p:extLst>
      <p:ext uri="{BB962C8B-B14F-4D97-AF65-F5344CB8AC3E}">
        <p14:creationId xmlns:p14="http://schemas.microsoft.com/office/powerpoint/2010/main" val="2101203377"/>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639682" y="0"/>
            <a:ext cx="9552317" cy="1325562"/>
          </a:xfrm>
        </p:spPr>
        <p:txBody>
          <a:bodyPr>
            <a:normAutofit/>
          </a:bodyPr>
          <a:lstStyle/>
          <a:p>
            <a:r>
              <a:rPr lang="tr-TR" sz="3600" b="1" dirty="0" smtClean="0">
                <a:solidFill>
                  <a:srgbClr val="002060"/>
                </a:solidFill>
              </a:rPr>
              <a:t>GERÇEKLEŞTİRME GÖREVLİSİ KİMDİR ? </a:t>
            </a:r>
            <a:br>
              <a:rPr lang="tr-TR" sz="3600" b="1" dirty="0" smtClean="0">
                <a:solidFill>
                  <a:srgbClr val="002060"/>
                </a:solidFill>
              </a:rPr>
            </a:br>
            <a:r>
              <a:rPr lang="tr-TR" sz="3600" b="1" dirty="0">
                <a:solidFill>
                  <a:srgbClr val="002060"/>
                </a:solidFill>
              </a:rPr>
              <a:t>(Giderin gerçekleştirilmesi </a:t>
            </a:r>
            <a:r>
              <a:rPr lang="tr-TR" sz="3600" b="1" dirty="0" err="1">
                <a:solidFill>
                  <a:srgbClr val="002060"/>
                </a:solidFill>
              </a:rPr>
              <a:t>md.</a:t>
            </a:r>
            <a:r>
              <a:rPr lang="tr-TR" sz="3600" b="1" dirty="0">
                <a:solidFill>
                  <a:srgbClr val="002060"/>
                </a:solidFill>
              </a:rPr>
              <a:t>  33)</a:t>
            </a:r>
          </a:p>
        </p:txBody>
      </p:sp>
      <p:sp>
        <p:nvSpPr>
          <p:cNvPr id="3" name="2 Dikdörtgen"/>
          <p:cNvSpPr/>
          <p:nvPr/>
        </p:nvSpPr>
        <p:spPr>
          <a:xfrm>
            <a:off x="874142" y="1981539"/>
            <a:ext cx="10150415" cy="4247317"/>
          </a:xfrm>
          <a:prstGeom prst="rect">
            <a:avLst/>
          </a:prstGeom>
        </p:spPr>
        <p:txBody>
          <a:bodyPr wrap="square">
            <a:spAutoFit/>
          </a:bodyPr>
          <a:lstStyle/>
          <a:p>
            <a:r>
              <a:rPr lang="tr-TR" altLang="tr-TR" sz="2800" dirty="0" smtClean="0"/>
              <a:t>Harcama talimatı üzerine;</a:t>
            </a:r>
          </a:p>
          <a:p>
            <a:endParaRPr lang="tr-TR" altLang="tr-TR" sz="2800" dirty="0" smtClean="0"/>
          </a:p>
          <a:p>
            <a:pPr marL="723900">
              <a:buClr>
                <a:schemeClr val="tx2">
                  <a:lumMod val="60000"/>
                  <a:lumOff val="40000"/>
                </a:schemeClr>
              </a:buClr>
              <a:buFont typeface="Courier New" pitchFamily="49" charset="0"/>
              <a:buChar char="o"/>
            </a:pPr>
            <a:r>
              <a:rPr lang="tr-TR" altLang="tr-TR" sz="2800" dirty="0" smtClean="0"/>
              <a:t> İşin yaptırılması</a:t>
            </a:r>
          </a:p>
          <a:p>
            <a:pPr marL="723900">
              <a:buClr>
                <a:schemeClr val="tx2">
                  <a:lumMod val="60000"/>
                  <a:lumOff val="40000"/>
                </a:schemeClr>
              </a:buClr>
              <a:buFont typeface="Courier New" pitchFamily="49" charset="0"/>
              <a:buChar char="o"/>
            </a:pPr>
            <a:r>
              <a:rPr lang="tr-TR" altLang="tr-TR" sz="2800" dirty="0" smtClean="0"/>
              <a:t> Mal veya hizmetin alınması</a:t>
            </a:r>
          </a:p>
          <a:p>
            <a:pPr marL="723900">
              <a:buClr>
                <a:schemeClr val="tx2">
                  <a:lumMod val="60000"/>
                  <a:lumOff val="40000"/>
                </a:schemeClr>
              </a:buClr>
              <a:buFont typeface="Courier New" pitchFamily="49" charset="0"/>
              <a:buChar char="o"/>
            </a:pPr>
            <a:r>
              <a:rPr lang="tr-TR" altLang="tr-TR" sz="2800" dirty="0" smtClean="0"/>
              <a:t> Teslim almaya ilişkin işlemlerin yapılması</a:t>
            </a:r>
          </a:p>
          <a:p>
            <a:pPr marL="723900">
              <a:buClr>
                <a:schemeClr val="tx2">
                  <a:lumMod val="60000"/>
                  <a:lumOff val="40000"/>
                </a:schemeClr>
              </a:buClr>
              <a:buFont typeface="Courier New" pitchFamily="49" charset="0"/>
              <a:buChar char="o"/>
            </a:pPr>
            <a:r>
              <a:rPr lang="tr-TR" altLang="tr-TR" sz="2800" dirty="0" smtClean="0"/>
              <a:t> Belgelendirilmesi ve </a:t>
            </a:r>
            <a:endParaRPr lang="tr-TR" altLang="tr-TR" sz="2800" dirty="0" smtClean="0">
              <a:solidFill>
                <a:srgbClr val="0070C0"/>
              </a:solidFill>
            </a:endParaRPr>
          </a:p>
          <a:p>
            <a:pPr marL="723900">
              <a:buClr>
                <a:schemeClr val="tx2">
                  <a:lumMod val="60000"/>
                  <a:lumOff val="40000"/>
                </a:schemeClr>
              </a:buClr>
              <a:buFont typeface="Courier New" pitchFamily="49" charset="0"/>
              <a:buChar char="o"/>
            </a:pPr>
            <a:r>
              <a:rPr lang="tr-TR" altLang="tr-TR" sz="2800" b="1" u="sng" dirty="0" smtClean="0"/>
              <a:t> Ödeme için gerekli belgelerin</a:t>
            </a:r>
          </a:p>
          <a:p>
            <a:pPr marL="723900">
              <a:buClr>
                <a:schemeClr val="tx2">
                  <a:lumMod val="60000"/>
                  <a:lumOff val="40000"/>
                </a:schemeClr>
              </a:buClr>
              <a:buFont typeface="Courier New" pitchFamily="49" charset="0"/>
              <a:buChar char="o"/>
            </a:pPr>
            <a:endParaRPr lang="tr-TR" altLang="tr-TR" sz="2800" dirty="0" smtClean="0"/>
          </a:p>
          <a:p>
            <a:pPr marL="723900" indent="-723900">
              <a:buClr>
                <a:schemeClr val="tx2">
                  <a:lumMod val="60000"/>
                  <a:lumOff val="40000"/>
                </a:schemeClr>
              </a:buClr>
            </a:pPr>
            <a:r>
              <a:rPr lang="tr-TR" altLang="tr-TR" sz="2800" dirty="0" smtClean="0"/>
              <a:t>hazırlanması görevlerini yürüten görevlilerdir.</a:t>
            </a:r>
          </a:p>
          <a:p>
            <a:endParaRPr lang="tr-TR" altLang="tr-TR" dirty="0" smtClean="0"/>
          </a:p>
        </p:txBody>
      </p:sp>
      <p:pic>
        <p:nvPicPr>
          <p:cNvPr id="4" name="Picture 4" descr="5"/>
          <p:cNvPicPr>
            <a:picLocks noChangeAspect="1" noChangeArrowheads="1" noCrop="1"/>
          </p:cNvPicPr>
          <p:nvPr/>
        </p:nvPicPr>
        <p:blipFill>
          <a:blip r:embed="rId2" cstate="print"/>
          <a:srcRect/>
          <a:stretch>
            <a:fillRect/>
          </a:stretch>
        </p:blipFill>
        <p:spPr bwMode="auto">
          <a:xfrm>
            <a:off x="8712649" y="3721310"/>
            <a:ext cx="3177688" cy="2679490"/>
          </a:xfrm>
          <a:prstGeom prst="rect">
            <a:avLst/>
          </a:prstGeom>
          <a:noFill/>
          <a:ln w="9525">
            <a:noFill/>
            <a:miter lim="800000"/>
            <a:headEnd/>
            <a:tailEnd/>
          </a:ln>
          <a:effectLst/>
        </p:spPr>
      </p:pic>
    </p:spTree>
    <p:extLst>
      <p:ext uri="{BB962C8B-B14F-4D97-AF65-F5344CB8AC3E}">
        <p14:creationId xmlns:p14="http://schemas.microsoft.com/office/powerpoint/2010/main" val="188013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845127" y="270262"/>
            <a:ext cx="10366075" cy="1325562"/>
          </a:xfrm>
        </p:spPr>
        <p:txBody>
          <a:bodyPr>
            <a:normAutofit/>
          </a:bodyPr>
          <a:lstStyle/>
          <a:p>
            <a:pPr algn="ctr">
              <a:lnSpc>
                <a:spcPct val="115000"/>
              </a:lnSpc>
              <a:spcAft>
                <a:spcPts val="1000"/>
              </a:spcAft>
            </a:pPr>
            <a:r>
              <a:rPr lang="tr-TR" sz="3200" b="1" dirty="0" smtClean="0">
                <a:solidFill>
                  <a:schemeClr val="tx1">
                    <a:lumMod val="95000"/>
                    <a:lumOff val="5000"/>
                  </a:schemeClr>
                </a:solidFill>
              </a:rPr>
              <a:t>GERÇEKLEŞTİRME GÖREVLİSİ KİMDİR ?</a:t>
            </a:r>
            <a:br>
              <a:rPr lang="tr-TR" sz="3200" b="1" dirty="0" smtClean="0">
                <a:solidFill>
                  <a:schemeClr val="tx1">
                    <a:lumMod val="95000"/>
                    <a:lumOff val="5000"/>
                  </a:schemeClr>
                </a:solidFill>
              </a:rPr>
            </a:br>
            <a:r>
              <a:rPr lang="tr-TR" sz="2700" b="1" dirty="0" smtClean="0">
                <a:solidFill>
                  <a:schemeClr val="tx1">
                    <a:lumMod val="95000"/>
                    <a:lumOff val="5000"/>
                  </a:schemeClr>
                </a:solidFill>
              </a:rPr>
              <a:t>İç Kontrol Ve Ön Malî Kontrole İlişkin Usul Ve Esaslar</a:t>
            </a:r>
            <a:endParaRPr lang="tr-TR" sz="3200" b="1" dirty="0">
              <a:solidFill>
                <a:schemeClr val="tx1">
                  <a:lumMod val="95000"/>
                  <a:lumOff val="5000"/>
                </a:schemeClr>
              </a:solidFill>
            </a:endParaRPr>
          </a:p>
        </p:txBody>
      </p:sp>
      <p:sp>
        <p:nvSpPr>
          <p:cNvPr id="5" name="İçerik Yer Tutucusu 4"/>
          <p:cNvSpPr>
            <a:spLocks noGrp="1"/>
          </p:cNvSpPr>
          <p:nvPr>
            <p:ph idx="1"/>
          </p:nvPr>
        </p:nvSpPr>
        <p:spPr>
          <a:xfrm>
            <a:off x="651943" y="1629644"/>
            <a:ext cx="10243583" cy="4351337"/>
          </a:xfrm>
        </p:spPr>
        <p:txBody>
          <a:bodyPr>
            <a:normAutofit/>
          </a:bodyPr>
          <a:lstStyle/>
          <a:p>
            <a:pPr marL="0" indent="0" algn="just">
              <a:lnSpc>
                <a:spcPct val="115000"/>
              </a:lnSpc>
              <a:spcAft>
                <a:spcPts val="1000"/>
              </a:spcAft>
              <a:buNone/>
            </a:pPr>
            <a:r>
              <a:rPr lang="tr-TR" sz="2200" dirty="0">
                <a:latin typeface="Arial" panose="020B0604020202020204" pitchFamily="34" charset="0"/>
                <a:ea typeface="Calibri"/>
                <a:cs typeface="Arial" panose="020B0604020202020204" pitchFamily="34" charset="0"/>
              </a:rPr>
              <a:t>Harcama yetkilileri, yardımcıları veya hiyerarşik olarak kendisine en yakın üst kademe yöneticileri arasından bir veya daha fazla sayıda gerçekleştirme görevlisini ödeme emri belgesi düzenlemekle görevlendirir. </a:t>
            </a:r>
            <a:endParaRPr lang="tr-TR" sz="2200" dirty="0" smtClean="0">
              <a:latin typeface="Arial" panose="020B0604020202020204" pitchFamily="34" charset="0"/>
              <a:ea typeface="Calibri"/>
              <a:cs typeface="Arial" panose="020B0604020202020204" pitchFamily="34" charset="0"/>
            </a:endParaRPr>
          </a:p>
          <a:p>
            <a:pPr marL="0" indent="0" algn="just">
              <a:lnSpc>
                <a:spcPct val="115000"/>
              </a:lnSpc>
              <a:spcAft>
                <a:spcPts val="1000"/>
              </a:spcAft>
              <a:buNone/>
            </a:pPr>
            <a:r>
              <a:rPr lang="tr-TR" sz="2200" dirty="0" smtClean="0">
                <a:latin typeface="Arial" panose="020B0604020202020204" pitchFamily="34" charset="0"/>
                <a:ea typeface="Calibri"/>
                <a:cs typeface="Arial" panose="020B0604020202020204" pitchFamily="34" charset="0"/>
              </a:rPr>
              <a:t>Ödeme </a:t>
            </a:r>
            <a:r>
              <a:rPr lang="tr-TR" sz="2200" dirty="0">
                <a:latin typeface="Arial" panose="020B0604020202020204" pitchFamily="34" charset="0"/>
                <a:ea typeface="Calibri"/>
                <a:cs typeface="Arial" panose="020B0604020202020204" pitchFamily="34" charset="0"/>
              </a:rPr>
              <a:t>emri belgesini düzenlemekle görevlendirilen gerçekleştirme görevlileri, ödeme emri belgesi ve eki belgeler üzerinde ön malî kontrol yaparlar. </a:t>
            </a:r>
            <a:endParaRPr lang="tr-TR" sz="2200" dirty="0" smtClean="0">
              <a:latin typeface="Arial" panose="020B0604020202020204" pitchFamily="34" charset="0"/>
              <a:ea typeface="Calibri"/>
              <a:cs typeface="Arial" panose="020B0604020202020204" pitchFamily="34" charset="0"/>
            </a:endParaRPr>
          </a:p>
          <a:p>
            <a:pPr marL="0" indent="0" algn="just">
              <a:lnSpc>
                <a:spcPct val="115000"/>
              </a:lnSpc>
              <a:spcAft>
                <a:spcPts val="1000"/>
              </a:spcAft>
              <a:buNone/>
            </a:pPr>
            <a:r>
              <a:rPr lang="tr-TR" sz="2200" dirty="0" smtClean="0">
                <a:latin typeface="Arial" panose="020B0604020202020204" pitchFamily="34" charset="0"/>
                <a:ea typeface="Calibri"/>
                <a:cs typeface="Arial" panose="020B0604020202020204" pitchFamily="34" charset="0"/>
              </a:rPr>
              <a:t>Bu </a:t>
            </a:r>
            <a:r>
              <a:rPr lang="tr-TR" sz="2200" dirty="0">
                <a:latin typeface="Arial" panose="020B0604020202020204" pitchFamily="34" charset="0"/>
                <a:ea typeface="Calibri"/>
                <a:cs typeface="Arial" panose="020B0604020202020204" pitchFamily="34" charset="0"/>
              </a:rPr>
              <a:t>gerçekleştirme görevlileri tarafından yapılan kontrol sonucunda, ödeme emri belgesi üzerine “</a:t>
            </a:r>
            <a:r>
              <a:rPr lang="tr-TR" sz="2200" b="1" dirty="0">
                <a:solidFill>
                  <a:schemeClr val="tx1"/>
                </a:solidFill>
                <a:latin typeface="Arial" panose="020B0604020202020204" pitchFamily="34" charset="0"/>
                <a:ea typeface="Calibri"/>
                <a:cs typeface="Arial" panose="020B0604020202020204" pitchFamily="34" charset="0"/>
              </a:rPr>
              <a:t>Kontrol edilmiş ve uygun görülmüştür</a:t>
            </a:r>
            <a:r>
              <a:rPr lang="tr-TR" sz="2200" dirty="0">
                <a:latin typeface="Arial" panose="020B0604020202020204" pitchFamily="34" charset="0"/>
                <a:ea typeface="Calibri"/>
                <a:cs typeface="Arial" panose="020B0604020202020204" pitchFamily="34" charset="0"/>
              </a:rPr>
              <a:t>” şerhi düşülerek imzalanır.</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7141" y="4794869"/>
            <a:ext cx="2447679" cy="206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4122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126828306"/>
              </p:ext>
            </p:extLst>
          </p:nvPr>
        </p:nvGraphicFramePr>
        <p:xfrm>
          <a:off x="2910626" y="634308"/>
          <a:ext cx="5937160" cy="122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9091" name="Line 5"/>
          <p:cNvSpPr>
            <a:spLocks noChangeShapeType="1"/>
          </p:cNvSpPr>
          <p:nvPr/>
        </p:nvSpPr>
        <p:spPr bwMode="auto">
          <a:xfrm flipH="1">
            <a:off x="3478572" y="2044111"/>
            <a:ext cx="1152525" cy="1008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9092" name="Line 6"/>
          <p:cNvSpPr>
            <a:spLocks noChangeShapeType="1"/>
          </p:cNvSpPr>
          <p:nvPr/>
        </p:nvSpPr>
        <p:spPr bwMode="auto">
          <a:xfrm>
            <a:off x="6993228" y="2042140"/>
            <a:ext cx="1295445" cy="11735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9093" name="Text Box 7"/>
          <p:cNvSpPr txBox="1">
            <a:spLocks noChangeArrowheads="1"/>
          </p:cNvSpPr>
          <p:nvPr/>
        </p:nvSpPr>
        <p:spPr bwMode="auto">
          <a:xfrm>
            <a:off x="2711451" y="3357563"/>
            <a:ext cx="2447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itchFamily="18" charset="0"/>
              </a:defRPr>
            </a:lvl2pPr>
            <a:lvl3pPr marL="1143000" indent="-228600" eaLnBrk="0" hangingPunct="0">
              <a:spcBef>
                <a:spcPct val="20000"/>
              </a:spcBef>
              <a:buClr>
                <a:srgbClr val="E0752F"/>
              </a:buClr>
              <a:buSzPct val="60000"/>
              <a:buFont typeface="Wingdings" panose="05000000000000000000" pitchFamily="2" charset="2"/>
              <a:buChar char=""/>
              <a:defRPr>
                <a:solidFill>
                  <a:schemeClr val="tx1"/>
                </a:solidFill>
                <a:latin typeface="Century Schoolbook" pitchFamily="18" charset="0"/>
              </a:defRPr>
            </a:lvl3pPr>
            <a:lvl4pPr marL="1600200" indent="-228600" eaLnBrk="0" hangingPunct="0">
              <a:spcBef>
                <a:spcPct val="20000"/>
              </a:spcBef>
              <a:buClr>
                <a:srgbClr val="FEC3AE"/>
              </a:buClr>
              <a:buSzPct val="60000"/>
              <a:buFont typeface="Wingdings" panose="05000000000000000000"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itchFamily="18" charset="0"/>
              </a:defRPr>
            </a:lvl9pPr>
          </a:lstStyle>
          <a:p>
            <a:pPr eaLnBrk="1" hangingPunct="1">
              <a:spcBef>
                <a:spcPct val="50000"/>
              </a:spcBef>
              <a:buClr>
                <a:schemeClr val="hlink"/>
              </a:buClr>
              <a:buSzTx/>
              <a:buFont typeface="Wingdings" panose="05000000000000000000" pitchFamily="2" charset="2"/>
              <a:buChar char="v"/>
            </a:pPr>
            <a:endParaRPr lang="tr-TR" altLang="tr-TR" sz="1600">
              <a:solidFill>
                <a:schemeClr val="accent2"/>
              </a:solidFill>
              <a:latin typeface="Comic Sans MS" panose="030F0702030302020204" pitchFamily="66" charset="0"/>
              <a:cs typeface="Arial" panose="020B0604020202020204" pitchFamily="34" charset="0"/>
            </a:endParaRPr>
          </a:p>
        </p:txBody>
      </p:sp>
      <p:graphicFrame>
        <p:nvGraphicFramePr>
          <p:cNvPr id="2" name="Diyagram 1"/>
          <p:cNvGraphicFramePr/>
          <p:nvPr>
            <p:extLst>
              <p:ext uri="{D42A27DB-BD31-4B8C-83A1-F6EECF244321}">
                <p14:modId xmlns:p14="http://schemas.microsoft.com/office/powerpoint/2010/main" val="1719671524"/>
              </p:ext>
            </p:extLst>
          </p:nvPr>
        </p:nvGraphicFramePr>
        <p:xfrm>
          <a:off x="613570" y="3431013"/>
          <a:ext cx="4195762" cy="22326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yagram 2"/>
          <p:cNvGraphicFramePr/>
          <p:nvPr>
            <p:extLst>
              <p:ext uri="{D42A27DB-BD31-4B8C-83A1-F6EECF244321}">
                <p14:modId xmlns:p14="http://schemas.microsoft.com/office/powerpoint/2010/main" val="1320234827"/>
              </p:ext>
            </p:extLst>
          </p:nvPr>
        </p:nvGraphicFramePr>
        <p:xfrm>
          <a:off x="6649054" y="3396080"/>
          <a:ext cx="4140200" cy="271756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2649375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Başlık"/>
          <p:cNvSpPr>
            <a:spLocks noGrp="1"/>
          </p:cNvSpPr>
          <p:nvPr>
            <p:ph type="title"/>
          </p:nvPr>
        </p:nvSpPr>
        <p:spPr/>
        <p:txBody>
          <a:bodyPr rtlCol="0"/>
          <a:lstStyle/>
          <a:p>
            <a:pPr>
              <a:defRPr/>
            </a:pPr>
            <a:r>
              <a:rPr lang="tr-TR" sz="3200" dirty="0">
                <a:solidFill>
                  <a:schemeClr val="tx1">
                    <a:lumMod val="85000"/>
                    <a:lumOff val="15000"/>
                  </a:schemeClr>
                </a:solidFill>
              </a:rPr>
              <a:t>5018 SAYILI KAMU MALİ YÖNETİMİ VE KONTROL KANUNU </a:t>
            </a:r>
          </a:p>
        </p:txBody>
      </p:sp>
      <p:sp>
        <p:nvSpPr>
          <p:cNvPr id="22531" name="Rectangle 3"/>
          <p:cNvSpPr>
            <a:spLocks noGrp="1" noChangeArrowheads="1"/>
          </p:cNvSpPr>
          <p:nvPr>
            <p:ph idx="1"/>
          </p:nvPr>
        </p:nvSpPr>
        <p:spPr>
          <a:xfrm>
            <a:off x="1030309" y="1285877"/>
            <a:ext cx="9151915" cy="5282348"/>
          </a:xfrm>
        </p:spPr>
        <p:txBody>
          <a:bodyPr>
            <a:normAutofit/>
          </a:bodyPr>
          <a:lstStyle/>
          <a:p>
            <a:pPr eaLnBrk="1" hangingPunct="1">
              <a:lnSpc>
                <a:spcPct val="90000"/>
              </a:lnSpc>
              <a:buFont typeface="Wingdings" panose="05000000000000000000" pitchFamily="2" charset="2"/>
              <a:buNone/>
            </a:pPr>
            <a:r>
              <a:rPr lang="tr-TR" altLang="tr-TR" dirty="0" smtClean="0"/>
              <a:t>  </a:t>
            </a:r>
          </a:p>
          <a:p>
            <a:pPr eaLnBrk="1" hangingPunct="1">
              <a:lnSpc>
                <a:spcPct val="90000"/>
              </a:lnSpc>
              <a:buFont typeface="Wingdings" panose="05000000000000000000" pitchFamily="2" charset="2"/>
              <a:buNone/>
            </a:pPr>
            <a:endParaRPr lang="tr-TR" altLang="tr-TR" dirty="0" smtClean="0"/>
          </a:p>
          <a:p>
            <a:pPr eaLnBrk="1" hangingPunct="1">
              <a:lnSpc>
                <a:spcPct val="90000"/>
              </a:lnSpc>
              <a:buFont typeface="Wingdings" panose="05000000000000000000" pitchFamily="2" charset="2"/>
              <a:buNone/>
            </a:pPr>
            <a:r>
              <a:rPr lang="tr-TR" altLang="tr-TR" dirty="0" smtClean="0">
                <a:solidFill>
                  <a:srgbClr val="FF0000"/>
                </a:solidFill>
              </a:rPr>
              <a:t>İş ve İşlemler İtibarıyla 5018 Sayılı Kanunun Amacı:</a:t>
            </a:r>
          </a:p>
          <a:p>
            <a:pPr algn="just" eaLnBrk="1" hangingPunct="1">
              <a:lnSpc>
                <a:spcPct val="80000"/>
              </a:lnSpc>
            </a:pPr>
            <a:endParaRPr lang="tr-TR" altLang="tr-TR" dirty="0" smtClean="0"/>
          </a:p>
          <a:p>
            <a:pPr algn="just">
              <a:lnSpc>
                <a:spcPct val="80000"/>
              </a:lnSpc>
              <a:buFont typeface="Wingdings" panose="05000000000000000000" pitchFamily="2" charset="2"/>
              <a:buChar char="v"/>
            </a:pPr>
            <a:r>
              <a:rPr lang="tr-TR" altLang="tr-TR" dirty="0"/>
              <a:t> </a:t>
            </a:r>
            <a:r>
              <a:rPr lang="tr-TR" altLang="tr-TR" dirty="0" smtClean="0"/>
              <a:t>Kamu mali yönetiminin yapısı ve işleyişini,</a:t>
            </a:r>
          </a:p>
          <a:p>
            <a:pPr algn="just" eaLnBrk="1" hangingPunct="1">
              <a:lnSpc>
                <a:spcPct val="80000"/>
              </a:lnSpc>
              <a:buFont typeface="Wingdings" panose="05000000000000000000" pitchFamily="2" charset="2"/>
              <a:buChar char="v"/>
            </a:pPr>
            <a:endParaRPr lang="tr-TR" altLang="tr-TR" dirty="0" smtClean="0"/>
          </a:p>
          <a:p>
            <a:pPr algn="just">
              <a:lnSpc>
                <a:spcPct val="80000"/>
              </a:lnSpc>
              <a:buFont typeface="Wingdings" panose="05000000000000000000" pitchFamily="2" charset="2"/>
              <a:buChar char="v"/>
            </a:pPr>
            <a:r>
              <a:rPr lang="tr-TR" altLang="tr-TR" dirty="0"/>
              <a:t> </a:t>
            </a:r>
            <a:r>
              <a:rPr lang="tr-TR" altLang="tr-TR" dirty="0" smtClean="0"/>
              <a:t>Kamu bütçelerinin hazırlanması ve uygulanmasını,</a:t>
            </a:r>
          </a:p>
          <a:p>
            <a:pPr algn="just" eaLnBrk="1" hangingPunct="1">
              <a:lnSpc>
                <a:spcPct val="80000"/>
              </a:lnSpc>
              <a:buFont typeface="Wingdings" panose="05000000000000000000" pitchFamily="2" charset="2"/>
              <a:buChar char="v"/>
            </a:pPr>
            <a:endParaRPr lang="tr-TR" altLang="tr-TR" dirty="0" smtClean="0"/>
          </a:p>
          <a:p>
            <a:pPr algn="just">
              <a:lnSpc>
                <a:spcPct val="80000"/>
              </a:lnSpc>
              <a:buFont typeface="Wingdings" panose="05000000000000000000" pitchFamily="2" charset="2"/>
              <a:buChar char="v"/>
            </a:pPr>
            <a:r>
              <a:rPr lang="tr-TR" altLang="tr-TR" dirty="0"/>
              <a:t> </a:t>
            </a:r>
            <a:r>
              <a:rPr lang="tr-TR" altLang="tr-TR" dirty="0" smtClean="0"/>
              <a:t>Tüm mali işlemlerin muhasebeleştirilmesi ve raporlanmasını,</a:t>
            </a:r>
          </a:p>
          <a:p>
            <a:pPr algn="just" eaLnBrk="1" hangingPunct="1">
              <a:lnSpc>
                <a:spcPct val="80000"/>
              </a:lnSpc>
              <a:buFont typeface="Wingdings" panose="05000000000000000000" pitchFamily="2" charset="2"/>
              <a:buChar char="v"/>
            </a:pPr>
            <a:endParaRPr lang="tr-TR" altLang="tr-TR" dirty="0" smtClean="0"/>
          </a:p>
          <a:p>
            <a:pPr algn="just">
              <a:lnSpc>
                <a:spcPct val="80000"/>
              </a:lnSpc>
              <a:buFont typeface="Wingdings" panose="05000000000000000000" pitchFamily="2" charset="2"/>
              <a:buChar char="v"/>
            </a:pPr>
            <a:r>
              <a:rPr lang="tr-TR" altLang="tr-TR" dirty="0"/>
              <a:t> </a:t>
            </a:r>
            <a:r>
              <a:rPr lang="tr-TR" altLang="tr-TR" dirty="0" smtClean="0"/>
              <a:t>Mali kontrolü,</a:t>
            </a:r>
          </a:p>
          <a:p>
            <a:pPr marL="0" indent="0" algn="just">
              <a:lnSpc>
                <a:spcPct val="80000"/>
              </a:lnSpc>
              <a:buNone/>
            </a:pPr>
            <a:endParaRPr lang="tr-TR" altLang="tr-TR" dirty="0" smtClean="0"/>
          </a:p>
          <a:p>
            <a:pPr marL="0" indent="0" algn="just">
              <a:lnSpc>
                <a:spcPct val="80000"/>
              </a:lnSpc>
              <a:buNone/>
            </a:pPr>
            <a:r>
              <a:rPr lang="tr-TR" altLang="tr-TR" dirty="0" smtClean="0"/>
              <a:t>Sağlamaktır.</a:t>
            </a:r>
          </a:p>
          <a:p>
            <a:pPr marL="0" indent="0" algn="just">
              <a:lnSpc>
                <a:spcPct val="80000"/>
              </a:lnSpc>
              <a:buNone/>
            </a:pPr>
            <a:endParaRPr lang="tr-TR" altLang="tr-TR" dirty="0" smtClean="0"/>
          </a:p>
          <a:p>
            <a:pPr marL="0" indent="0" algn="just">
              <a:lnSpc>
                <a:spcPct val="80000"/>
              </a:lnSpc>
              <a:buNone/>
            </a:pPr>
            <a:endParaRPr lang="tr-TR" altLang="tr-TR" dirty="0" smtClean="0"/>
          </a:p>
          <a:p>
            <a:pPr eaLnBrk="1" hangingPunct="1">
              <a:lnSpc>
                <a:spcPct val="90000"/>
              </a:lnSpc>
              <a:buFont typeface="Arial" panose="020B0604020202020204" pitchFamily="34" charset="0"/>
              <a:buNone/>
            </a:pPr>
            <a:endParaRPr lang="tr-TR" altLang="tr-TR" dirty="0" smtClean="0"/>
          </a:p>
        </p:txBody>
      </p:sp>
    </p:spTree>
    <p:extLst>
      <p:ext uri="{BB962C8B-B14F-4D97-AF65-F5344CB8AC3E}">
        <p14:creationId xmlns:p14="http://schemas.microsoft.com/office/powerpoint/2010/main" val="927755319"/>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673524" y="262243"/>
            <a:ext cx="10325557" cy="1115796"/>
          </a:xfrm>
        </p:spPr>
        <p:txBody>
          <a:bodyPr>
            <a:noAutofit/>
          </a:bodyPr>
          <a:lstStyle/>
          <a:p>
            <a:pPr algn="ctr"/>
            <a:r>
              <a:rPr lang="tr-TR" sz="3600" b="1" dirty="0">
                <a:solidFill>
                  <a:srgbClr val="002060"/>
                </a:solidFill>
                <a:cs typeface="Times New Roman" pitchFamily="18" charset="0"/>
              </a:rPr>
              <a:t>Muhasebe hizmeti ve muhasebe yetkilisinin yetki ve sorumlulukları </a:t>
            </a:r>
            <a:r>
              <a:rPr lang="tr-TR" sz="3600" b="1" dirty="0" smtClean="0">
                <a:solidFill>
                  <a:srgbClr val="002060"/>
                </a:solidFill>
                <a:cs typeface="Times New Roman" pitchFamily="18" charset="0"/>
              </a:rPr>
              <a:t>(md.61)</a:t>
            </a:r>
            <a:endParaRPr lang="tr-TR" sz="3600" b="1" dirty="0">
              <a:solidFill>
                <a:srgbClr val="002060"/>
              </a:solidFill>
              <a:cs typeface="Times New Roman" pitchFamily="18" charset="0"/>
            </a:endParaRPr>
          </a:p>
        </p:txBody>
      </p:sp>
      <p:sp>
        <p:nvSpPr>
          <p:cNvPr id="4" name="İçerik Yer Tutucusu 3"/>
          <p:cNvSpPr>
            <a:spLocks noGrp="1"/>
          </p:cNvSpPr>
          <p:nvPr>
            <p:ph idx="1"/>
          </p:nvPr>
        </p:nvSpPr>
        <p:spPr>
          <a:xfrm>
            <a:off x="432636" y="1761344"/>
            <a:ext cx="8596668" cy="3880773"/>
          </a:xfrm>
        </p:spPr>
        <p:txBody>
          <a:bodyPr>
            <a:normAutofit fontScale="92500" lnSpcReduction="10000"/>
          </a:bodyPr>
          <a:lstStyle/>
          <a:p>
            <a:pPr marL="0" indent="0" algn="just">
              <a:buNone/>
            </a:pPr>
            <a:r>
              <a:rPr lang="tr-TR" sz="2400" dirty="0" smtClean="0">
                <a:latin typeface="Times New Roman"/>
              </a:rPr>
              <a:t>Muhasebe </a:t>
            </a:r>
            <a:r>
              <a:rPr lang="tr-TR" sz="2400" dirty="0">
                <a:latin typeface="Times New Roman"/>
              </a:rPr>
              <a:t>hizmeti; </a:t>
            </a:r>
            <a:endParaRPr lang="tr-TR" sz="2400" dirty="0" smtClean="0">
              <a:latin typeface="Times New Roman"/>
            </a:endParaRPr>
          </a:p>
          <a:p>
            <a:pPr algn="just"/>
            <a:r>
              <a:rPr lang="tr-TR" sz="2400" dirty="0" smtClean="0">
                <a:latin typeface="Times New Roman"/>
              </a:rPr>
              <a:t>gelirlerin </a:t>
            </a:r>
            <a:r>
              <a:rPr lang="tr-TR" sz="2400" dirty="0">
                <a:latin typeface="Times New Roman"/>
              </a:rPr>
              <a:t>ve alacakların </a:t>
            </a:r>
            <a:r>
              <a:rPr lang="tr-TR" sz="2400" dirty="0" smtClean="0">
                <a:latin typeface="Times New Roman"/>
              </a:rPr>
              <a:t>tahsili, </a:t>
            </a:r>
          </a:p>
          <a:p>
            <a:pPr algn="just"/>
            <a:r>
              <a:rPr lang="tr-TR" sz="2400" dirty="0" smtClean="0">
                <a:latin typeface="Times New Roman"/>
              </a:rPr>
              <a:t>giderlerin </a:t>
            </a:r>
            <a:r>
              <a:rPr lang="tr-TR" sz="2400" dirty="0">
                <a:latin typeface="Times New Roman"/>
              </a:rPr>
              <a:t>hak sahiplerine ödenmesi, </a:t>
            </a:r>
            <a:endParaRPr lang="tr-TR" sz="2400" dirty="0" smtClean="0">
              <a:latin typeface="Times New Roman"/>
            </a:endParaRPr>
          </a:p>
          <a:p>
            <a:pPr algn="just"/>
            <a:r>
              <a:rPr lang="tr-TR" sz="2400" dirty="0" smtClean="0">
                <a:latin typeface="Times New Roman"/>
              </a:rPr>
              <a:t>para </a:t>
            </a:r>
            <a:r>
              <a:rPr lang="tr-TR" sz="2400" dirty="0">
                <a:latin typeface="Times New Roman"/>
              </a:rPr>
              <a:t>ve parayla ifade edilebilen değerler ile emanetlerin alınması, saklanması, </a:t>
            </a:r>
            <a:r>
              <a:rPr lang="tr-TR" sz="2400" dirty="0" smtClean="0">
                <a:latin typeface="Times New Roman"/>
              </a:rPr>
              <a:t>ilgililere verilmesi</a:t>
            </a:r>
            <a:r>
              <a:rPr lang="tr-TR" sz="2400" dirty="0">
                <a:latin typeface="Times New Roman"/>
              </a:rPr>
              <a:t>, gönderilmesi ve </a:t>
            </a:r>
            <a:endParaRPr lang="tr-TR" sz="2400" dirty="0" smtClean="0">
              <a:latin typeface="Times New Roman"/>
            </a:endParaRPr>
          </a:p>
          <a:p>
            <a:pPr algn="just"/>
            <a:r>
              <a:rPr lang="tr-TR" sz="2400" dirty="0" smtClean="0">
                <a:latin typeface="Times New Roman"/>
              </a:rPr>
              <a:t>diğer </a:t>
            </a:r>
            <a:r>
              <a:rPr lang="tr-TR" sz="2400" dirty="0">
                <a:latin typeface="Times New Roman"/>
              </a:rPr>
              <a:t>tüm malî işlemlerin kayıtlarının yapılması ve raporlanması işlemleridir</a:t>
            </a:r>
            <a:r>
              <a:rPr lang="tr-TR" sz="2400" dirty="0" smtClean="0">
                <a:latin typeface="Times New Roman"/>
              </a:rPr>
              <a:t>.</a:t>
            </a:r>
          </a:p>
          <a:p>
            <a:pPr marL="0" indent="0" algn="just">
              <a:buNone/>
            </a:pPr>
            <a:r>
              <a:rPr lang="tr-TR" sz="2400" dirty="0" smtClean="0">
                <a:latin typeface="Times New Roman"/>
              </a:rPr>
              <a:t>Bu işlemleri yürütenler </a:t>
            </a:r>
            <a:r>
              <a:rPr lang="tr-TR" sz="2400" b="1" dirty="0">
                <a:latin typeface="Times New Roman"/>
              </a:rPr>
              <a:t>muhasebe yetkilisi</a:t>
            </a:r>
            <a:r>
              <a:rPr lang="tr-TR" sz="2400" dirty="0">
                <a:latin typeface="Times New Roman"/>
              </a:rPr>
              <a:t>dir. </a:t>
            </a:r>
            <a:endParaRPr lang="tr-TR" sz="2400" dirty="0" smtClean="0">
              <a:latin typeface="Times New Roman"/>
            </a:endParaRPr>
          </a:p>
          <a:p>
            <a:pPr marL="0" indent="0" algn="just">
              <a:buNone/>
            </a:pPr>
            <a:r>
              <a:rPr lang="tr-TR" sz="2400" dirty="0" smtClean="0">
                <a:latin typeface="Times New Roman"/>
              </a:rPr>
              <a:t>Memuriyet </a:t>
            </a:r>
            <a:r>
              <a:rPr lang="tr-TR" sz="2400" dirty="0">
                <a:latin typeface="Times New Roman"/>
              </a:rPr>
              <a:t>kadro ve </a:t>
            </a:r>
            <a:r>
              <a:rPr lang="tr-TR" sz="2400" dirty="0" smtClean="0">
                <a:latin typeface="Times New Roman"/>
              </a:rPr>
              <a:t>unvanlarının muhasebe </a:t>
            </a:r>
            <a:r>
              <a:rPr lang="tr-TR" sz="2400" dirty="0">
                <a:latin typeface="Times New Roman"/>
              </a:rPr>
              <a:t>yetkilisi niteliğine etkisi yoktur.</a:t>
            </a:r>
            <a:endParaRPr lang="tr-TR"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170" y="3517281"/>
            <a:ext cx="2469120" cy="266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871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00637" y="437882"/>
            <a:ext cx="10515600" cy="1325562"/>
          </a:xfrm>
        </p:spPr>
        <p:txBody>
          <a:bodyPr/>
          <a:lstStyle/>
          <a:p>
            <a:pPr algn="ctr"/>
            <a:r>
              <a:rPr lang="tr-TR" b="1" dirty="0" smtClean="0">
                <a:solidFill>
                  <a:schemeClr val="tx1">
                    <a:lumMod val="95000"/>
                    <a:lumOff val="5000"/>
                  </a:schemeClr>
                </a:solidFill>
                <a:cs typeface="Times New Roman" pitchFamily="18" charset="0"/>
              </a:rPr>
              <a:t>MUHASEBE YETKİLİSİ </a:t>
            </a:r>
            <a:r>
              <a:rPr lang="tr-TR" sz="3600" b="1" dirty="0" smtClean="0">
                <a:solidFill>
                  <a:schemeClr val="tx1">
                    <a:lumMod val="95000"/>
                    <a:lumOff val="5000"/>
                  </a:schemeClr>
                </a:solidFill>
                <a:cs typeface="Times New Roman" pitchFamily="18" charset="0"/>
              </a:rPr>
              <a:t>(md.61)</a:t>
            </a:r>
            <a:endParaRPr lang="tr-TR" b="1" dirty="0">
              <a:solidFill>
                <a:schemeClr val="tx1">
                  <a:lumMod val="95000"/>
                  <a:lumOff val="5000"/>
                </a:schemeClr>
              </a:solidFill>
            </a:endParaRPr>
          </a:p>
        </p:txBody>
      </p:sp>
      <p:sp>
        <p:nvSpPr>
          <p:cNvPr id="3" name="2 Dikdörtgen"/>
          <p:cNvSpPr/>
          <p:nvPr/>
        </p:nvSpPr>
        <p:spPr>
          <a:xfrm>
            <a:off x="414068" y="2313027"/>
            <a:ext cx="11553645" cy="3970318"/>
          </a:xfrm>
          <a:prstGeom prst="rect">
            <a:avLst/>
          </a:prstGeom>
        </p:spPr>
        <p:txBody>
          <a:bodyPr wrap="square">
            <a:spAutoFit/>
          </a:bodyPr>
          <a:lstStyle/>
          <a:p>
            <a:pPr algn="just"/>
            <a:r>
              <a:rPr lang="tr-TR" altLang="tr-TR" sz="2800" dirty="0" smtClean="0">
                <a:cs typeface="Times New Roman" pitchFamily="18" charset="0"/>
              </a:rPr>
              <a:t>Ödeme belgelerinde,</a:t>
            </a:r>
          </a:p>
          <a:p>
            <a:pPr algn="just"/>
            <a:endParaRPr lang="tr-TR" altLang="tr-TR" sz="2800" dirty="0" smtClean="0">
              <a:cs typeface="Times New Roman" pitchFamily="18" charset="0"/>
            </a:endParaRPr>
          </a:p>
          <a:p>
            <a:pPr lvl="2" algn="just">
              <a:buClr>
                <a:srgbClr val="002060"/>
              </a:buClr>
              <a:buFont typeface="Wingdings" pitchFamily="2" charset="2"/>
              <a:buChar char="Ø"/>
            </a:pPr>
            <a:r>
              <a:rPr lang="tr-TR" altLang="tr-TR" sz="2800" dirty="0" smtClean="0">
                <a:cs typeface="Times New Roman" pitchFamily="18" charset="0"/>
              </a:rPr>
              <a:t> Yetkililerin imzas</a:t>
            </a:r>
            <a:r>
              <a:rPr lang="tr-TR" altLang="tr-TR" sz="2800" dirty="0" smtClean="0"/>
              <a:t>ı</a:t>
            </a:r>
            <a:endParaRPr lang="tr-TR" altLang="tr-TR" sz="2800" dirty="0" smtClean="0">
              <a:cs typeface="Times New Roman" pitchFamily="18" charset="0"/>
            </a:endParaRPr>
          </a:p>
          <a:p>
            <a:pPr lvl="2" algn="just">
              <a:buClr>
                <a:srgbClr val="002060"/>
              </a:buClr>
              <a:buFont typeface="Wingdings" pitchFamily="2" charset="2"/>
              <a:buChar char="Ø"/>
            </a:pPr>
            <a:r>
              <a:rPr lang="tr-TR" altLang="tr-TR" sz="2800" dirty="0" smtClean="0">
                <a:cs typeface="Times New Roman" pitchFamily="18" charset="0"/>
              </a:rPr>
              <a:t> İlgili mevzuat</a:t>
            </a:r>
            <a:r>
              <a:rPr lang="tr-TR" altLang="tr-TR" sz="2800" dirty="0" smtClean="0"/>
              <a:t>ı</a:t>
            </a:r>
            <a:r>
              <a:rPr lang="tr-TR" altLang="tr-TR" sz="2800" dirty="0" smtClean="0">
                <a:cs typeface="Times New Roman" pitchFamily="18" charset="0"/>
              </a:rPr>
              <a:t>nda say</a:t>
            </a:r>
            <a:r>
              <a:rPr lang="tr-TR" altLang="tr-TR" sz="2800" dirty="0" smtClean="0"/>
              <a:t>ı</a:t>
            </a:r>
            <a:r>
              <a:rPr lang="tr-TR" altLang="tr-TR" sz="2800" dirty="0" smtClean="0">
                <a:cs typeface="Times New Roman" pitchFamily="18" charset="0"/>
              </a:rPr>
              <a:t>lan belgelerin tamam olmas</a:t>
            </a:r>
            <a:r>
              <a:rPr lang="tr-TR" altLang="tr-TR" sz="2800" dirty="0" smtClean="0"/>
              <a:t>ı</a:t>
            </a:r>
            <a:r>
              <a:rPr lang="tr-TR" altLang="tr-TR" sz="2800" dirty="0" smtClean="0">
                <a:cs typeface="Times New Roman" pitchFamily="18" charset="0"/>
              </a:rPr>
              <a:t> </a:t>
            </a:r>
          </a:p>
          <a:p>
            <a:pPr lvl="2" algn="just">
              <a:buClr>
                <a:srgbClr val="002060"/>
              </a:buClr>
              <a:buFont typeface="Wingdings" pitchFamily="2" charset="2"/>
              <a:buChar char="Ø"/>
            </a:pPr>
            <a:r>
              <a:rPr lang="tr-TR" altLang="tr-TR" sz="2800" dirty="0" smtClean="0">
                <a:cs typeface="Times New Roman" pitchFamily="18" charset="0"/>
              </a:rPr>
              <a:t> Maddi hata bulunup bulunmad</a:t>
            </a:r>
            <a:r>
              <a:rPr lang="tr-TR" altLang="tr-TR" sz="2800" dirty="0" smtClean="0"/>
              <a:t>ığı</a:t>
            </a:r>
            <a:r>
              <a:rPr lang="tr-TR" altLang="tr-TR" sz="2800" dirty="0" smtClean="0">
                <a:cs typeface="Times New Roman" pitchFamily="18" charset="0"/>
              </a:rPr>
              <a:t>  </a:t>
            </a:r>
          </a:p>
          <a:p>
            <a:pPr lvl="2" algn="just">
              <a:buClr>
                <a:srgbClr val="002060"/>
              </a:buClr>
              <a:buFont typeface="Wingdings" pitchFamily="2" charset="2"/>
              <a:buChar char="Ø"/>
            </a:pPr>
            <a:r>
              <a:rPr lang="tr-TR" altLang="tr-TR" sz="2800" dirty="0" smtClean="0">
                <a:cs typeface="Times New Roman" pitchFamily="18" charset="0"/>
              </a:rPr>
              <a:t> Hak sahibinin kimli</a:t>
            </a:r>
            <a:r>
              <a:rPr lang="tr-TR" altLang="tr-TR" sz="2800" dirty="0" smtClean="0"/>
              <a:t>ğ</a:t>
            </a:r>
            <a:r>
              <a:rPr lang="tr-TR" altLang="tr-TR" sz="2800" dirty="0" smtClean="0">
                <a:cs typeface="Times New Roman" pitchFamily="18" charset="0"/>
              </a:rPr>
              <a:t>i yönlerinden </a:t>
            </a:r>
          </a:p>
          <a:p>
            <a:pPr lvl="3" indent="-457200" algn="just"/>
            <a:endParaRPr lang="tr-TR" altLang="tr-TR" sz="2800" dirty="0" smtClean="0">
              <a:cs typeface="Times New Roman" pitchFamily="18" charset="0"/>
            </a:endParaRPr>
          </a:p>
          <a:p>
            <a:pPr marL="0" lvl="3" algn="just"/>
            <a:r>
              <a:rPr lang="tr-TR" altLang="tr-TR" sz="2800" dirty="0" smtClean="0">
                <a:cs typeface="Times New Roman" pitchFamily="18" charset="0"/>
              </a:rPr>
              <a:t>kontrol yapan, ödemeyi gerçekleştiren ve muhasebe kayıtlarını tutan kişidir.</a:t>
            </a:r>
            <a:endParaRPr lang="tr-TR" sz="2800" dirty="0"/>
          </a:p>
        </p:txBody>
      </p:sp>
      <p:pic>
        <p:nvPicPr>
          <p:cNvPr id="4" name="Picture 5"/>
          <p:cNvPicPr>
            <a:picLocks noChangeAspect="1" noChangeArrowheads="1"/>
          </p:cNvPicPr>
          <p:nvPr/>
        </p:nvPicPr>
        <p:blipFill>
          <a:blip r:embed="rId2" cstate="print"/>
          <a:srcRect/>
          <a:stretch>
            <a:fillRect/>
          </a:stretch>
        </p:blipFill>
        <p:spPr bwMode="auto">
          <a:xfrm>
            <a:off x="9596557" y="1604124"/>
            <a:ext cx="2195512" cy="2364028"/>
          </a:xfrm>
          <a:prstGeom prst="rect">
            <a:avLst/>
          </a:prstGeom>
          <a:noFill/>
          <a:ln w="9525">
            <a:noFill/>
            <a:miter lim="800000"/>
            <a:headEnd/>
            <a:tailEnd/>
          </a:ln>
          <a:effectLst/>
        </p:spPr>
      </p:pic>
    </p:spTree>
    <p:extLst>
      <p:ext uri="{BB962C8B-B14F-4D97-AF65-F5344CB8AC3E}">
        <p14:creationId xmlns:p14="http://schemas.microsoft.com/office/powerpoint/2010/main" val="253272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rgbClr val="002060"/>
                </a:solidFill>
                <a:cs typeface="Times New Roman" pitchFamily="18" charset="0"/>
              </a:rPr>
              <a:t>MUHASEBE YETKİLİSİ </a:t>
            </a:r>
            <a:r>
              <a:rPr lang="tr-TR" sz="3600" b="1" dirty="0">
                <a:solidFill>
                  <a:srgbClr val="002060"/>
                </a:solidFill>
                <a:cs typeface="Times New Roman" pitchFamily="18" charset="0"/>
              </a:rPr>
              <a:t>(md.61)</a:t>
            </a:r>
            <a:endParaRPr lang="tr-TR" dirty="0"/>
          </a:p>
        </p:txBody>
      </p:sp>
      <p:sp>
        <p:nvSpPr>
          <p:cNvPr id="3" name="İçerik Yer Tutucusu 2"/>
          <p:cNvSpPr>
            <a:spLocks noGrp="1"/>
          </p:cNvSpPr>
          <p:nvPr>
            <p:ph idx="1"/>
          </p:nvPr>
        </p:nvSpPr>
        <p:spPr/>
        <p:txBody>
          <a:bodyPr>
            <a:normAutofit/>
          </a:bodyPr>
          <a:lstStyle/>
          <a:p>
            <a:pPr marL="0" indent="0" algn="just">
              <a:buNone/>
            </a:pPr>
            <a:r>
              <a:rPr lang="tr-TR" sz="2800" dirty="0"/>
              <a:t>Muhasebe yetkilisi, bu hizmetlerin yapılmasından ve muhasebe kayıtlarının usulüne uygun, saydam ve </a:t>
            </a:r>
            <a:r>
              <a:rPr lang="tr-TR" sz="2800" dirty="0" smtClean="0"/>
              <a:t>erişilebilir şekilde </a:t>
            </a:r>
            <a:r>
              <a:rPr lang="tr-TR" sz="2800" dirty="0"/>
              <a:t>tutulmasından sorumludur. </a:t>
            </a:r>
            <a:endParaRPr lang="tr-TR" sz="2800" dirty="0" smtClean="0"/>
          </a:p>
          <a:p>
            <a:pPr marL="0" indent="0" algn="just">
              <a:buNone/>
            </a:pPr>
            <a:endParaRPr lang="tr-TR" sz="2800" dirty="0" smtClean="0"/>
          </a:p>
          <a:p>
            <a:pPr marL="0" indent="0" algn="just">
              <a:buNone/>
            </a:pPr>
            <a:r>
              <a:rPr lang="tr-TR" sz="2800" dirty="0" smtClean="0"/>
              <a:t>Muhasebe </a:t>
            </a:r>
            <a:r>
              <a:rPr lang="tr-TR" sz="2800" dirty="0"/>
              <a:t>yetkilileri gerekli bilgi </a:t>
            </a:r>
            <a:r>
              <a:rPr lang="tr-TR" sz="2800" dirty="0" smtClean="0"/>
              <a:t>ve raporları </a:t>
            </a:r>
            <a:r>
              <a:rPr lang="tr-TR" sz="2800" dirty="0"/>
              <a:t>düzenli olarak kamu idarelerine verirler.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836" y="4181319"/>
            <a:ext cx="2195513"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311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463640" y="1483114"/>
            <a:ext cx="11561584" cy="5016758"/>
          </a:xfrm>
          <a:prstGeom prst="rect">
            <a:avLst/>
          </a:prstGeom>
        </p:spPr>
        <p:txBody>
          <a:bodyPr wrap="square">
            <a:spAutoFit/>
          </a:bodyPr>
          <a:lstStyle/>
          <a:p>
            <a:pPr marL="457200" indent="-457200" algn="just">
              <a:buFont typeface="Arial" panose="020B0604020202020204" pitchFamily="34" charset="0"/>
              <a:buChar char="•"/>
            </a:pPr>
            <a:r>
              <a:rPr lang="tr-TR" sz="3200" dirty="0"/>
              <a:t>Muhasebe yetkilileri, ilgili mevzuatında düzenlenmiş belgeler dışında belge arayamaz. </a:t>
            </a:r>
            <a:endParaRPr lang="tr-TR" sz="3200" dirty="0" smtClean="0"/>
          </a:p>
          <a:p>
            <a:pPr marL="457200" indent="-457200" algn="just">
              <a:buFont typeface="Arial" panose="020B0604020202020204" pitchFamily="34" charset="0"/>
              <a:buChar char="•"/>
            </a:pPr>
            <a:r>
              <a:rPr lang="tr-TR" sz="3200" dirty="0" smtClean="0"/>
              <a:t>Yukarıda </a:t>
            </a:r>
            <a:r>
              <a:rPr lang="tr-TR" sz="3200" dirty="0"/>
              <a:t>sayılan </a:t>
            </a:r>
            <a:r>
              <a:rPr lang="tr-TR" sz="3200" dirty="0" smtClean="0"/>
              <a:t>konulara ilişkin </a:t>
            </a:r>
            <a:r>
              <a:rPr lang="tr-TR" sz="3200" dirty="0"/>
              <a:t>hata veya eksiklik bulunması halinde ödeme yapamaz. </a:t>
            </a:r>
          </a:p>
          <a:p>
            <a:pPr marL="457200" indent="-457200" algn="just">
              <a:buFont typeface="Arial" panose="020B0604020202020204" pitchFamily="34" charset="0"/>
              <a:buChar char="•"/>
            </a:pPr>
            <a:r>
              <a:rPr lang="tr-TR" sz="3200" dirty="0" smtClean="0"/>
              <a:t>Belgesi </a:t>
            </a:r>
            <a:r>
              <a:rPr lang="tr-TR" sz="3200" dirty="0"/>
              <a:t>eksik veya hatalı olan ödeme emri </a:t>
            </a:r>
            <a:r>
              <a:rPr lang="tr-TR" sz="3200" dirty="0" smtClean="0"/>
              <a:t>belgeleri, düzeltilmek </a:t>
            </a:r>
            <a:r>
              <a:rPr lang="tr-TR" sz="3200" dirty="0"/>
              <a:t>veya tamamlanmak üzere en geç bir iş günü içinde gerekçeleriyle birlikte harcama yetkilisine yazılı </a:t>
            </a:r>
            <a:r>
              <a:rPr lang="tr-TR" sz="3200" dirty="0" smtClean="0"/>
              <a:t>olarak gönderilir.</a:t>
            </a:r>
          </a:p>
          <a:p>
            <a:pPr marL="457200" indent="-457200" algn="just">
              <a:buFont typeface="Arial" panose="020B0604020202020204" pitchFamily="34" charset="0"/>
              <a:buChar char="•"/>
            </a:pPr>
            <a:r>
              <a:rPr lang="tr-TR" sz="3200" dirty="0" smtClean="0"/>
              <a:t>Hataların </a:t>
            </a:r>
            <a:r>
              <a:rPr lang="tr-TR" sz="3200" dirty="0"/>
              <a:t>düzeltilmesi veya eksikliklerin giderilmesi halinde ödeme işlemi </a:t>
            </a:r>
            <a:r>
              <a:rPr lang="tr-TR" sz="3200" dirty="0" smtClean="0"/>
              <a:t>gerçekleştirilir.</a:t>
            </a:r>
            <a:endParaRPr lang="tr-TR" sz="3000" b="1" u="sng" dirty="0" smtClean="0"/>
          </a:p>
        </p:txBody>
      </p:sp>
      <p:sp>
        <p:nvSpPr>
          <p:cNvPr id="2" name="Başlık 1"/>
          <p:cNvSpPr>
            <a:spLocks noGrp="1"/>
          </p:cNvSpPr>
          <p:nvPr>
            <p:ph type="title"/>
          </p:nvPr>
        </p:nvSpPr>
        <p:spPr/>
        <p:txBody>
          <a:bodyPr/>
          <a:lstStyle/>
          <a:p>
            <a:pPr algn="ctr"/>
            <a:r>
              <a:rPr lang="tr-TR" b="1" dirty="0">
                <a:solidFill>
                  <a:schemeClr val="tx1">
                    <a:lumMod val="95000"/>
                    <a:lumOff val="5000"/>
                  </a:schemeClr>
                </a:solidFill>
                <a:cs typeface="Times New Roman" pitchFamily="18" charset="0"/>
              </a:rPr>
              <a:t>MUHASEBE YETKİLİSİ </a:t>
            </a:r>
            <a:r>
              <a:rPr lang="tr-TR" sz="3600" b="1" dirty="0">
                <a:solidFill>
                  <a:schemeClr val="tx1">
                    <a:lumMod val="95000"/>
                    <a:lumOff val="5000"/>
                  </a:schemeClr>
                </a:solidFill>
                <a:cs typeface="Times New Roman" pitchFamily="18" charset="0"/>
              </a:rPr>
              <a:t>(md.61)</a:t>
            </a:r>
            <a:endParaRPr lang="tr-TR" dirty="0">
              <a:solidFill>
                <a:schemeClr val="tx1">
                  <a:lumMod val="95000"/>
                  <a:lumOff val="5000"/>
                </a:schemeClr>
              </a:solidFill>
            </a:endParaRPr>
          </a:p>
        </p:txBody>
      </p:sp>
    </p:spTree>
    <p:extLst>
      <p:ext uri="{BB962C8B-B14F-4D97-AF65-F5344CB8AC3E}">
        <p14:creationId xmlns:p14="http://schemas.microsoft.com/office/powerpoint/2010/main" val="333995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179610" y="248992"/>
            <a:ext cx="8596668" cy="1320800"/>
          </a:xfrm>
        </p:spPr>
        <p:txBody>
          <a:bodyPr/>
          <a:lstStyle/>
          <a:p>
            <a:pPr algn="ctr"/>
            <a:r>
              <a:rPr lang="tr-TR" b="1" dirty="0">
                <a:solidFill>
                  <a:schemeClr val="tx1"/>
                </a:solidFill>
                <a:cs typeface="Times New Roman" pitchFamily="18" charset="0"/>
              </a:rPr>
              <a:t>MUHASEBE YETKİLİSİ </a:t>
            </a:r>
            <a:r>
              <a:rPr lang="tr-TR" sz="3600" b="1" dirty="0">
                <a:solidFill>
                  <a:schemeClr val="tx1"/>
                </a:solidFill>
                <a:cs typeface="Times New Roman" pitchFamily="18" charset="0"/>
              </a:rPr>
              <a:t>(md.61)</a:t>
            </a:r>
            <a:endParaRPr lang="tr-TR" dirty="0">
              <a:solidFill>
                <a:schemeClr val="tx1"/>
              </a:solidFill>
            </a:endParaRPr>
          </a:p>
        </p:txBody>
      </p:sp>
      <p:graphicFrame>
        <p:nvGraphicFramePr>
          <p:cNvPr id="10" name="İçerik Yer Tutucusu 9"/>
          <p:cNvGraphicFramePr>
            <a:graphicFrameLocks noGrp="1"/>
          </p:cNvGraphicFramePr>
          <p:nvPr>
            <p:ph idx="1"/>
            <p:extLst>
              <p:ext uri="{D42A27DB-BD31-4B8C-83A1-F6EECF244321}">
                <p14:modId xmlns:p14="http://schemas.microsoft.com/office/powerpoint/2010/main" val="281280297"/>
              </p:ext>
            </p:extLst>
          </p:nvPr>
        </p:nvGraphicFramePr>
        <p:xfrm>
          <a:off x="845127" y="1429555"/>
          <a:ext cx="10515600" cy="500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819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6815" y="314895"/>
            <a:ext cx="10515600" cy="1325562"/>
          </a:xfrm>
        </p:spPr>
        <p:txBody>
          <a:bodyPr>
            <a:normAutofit/>
          </a:bodyPr>
          <a:lstStyle/>
          <a:p>
            <a:pPr algn="ctr"/>
            <a:r>
              <a:rPr lang="tr-TR" sz="4400" b="1" dirty="0" smtClean="0">
                <a:solidFill>
                  <a:schemeClr val="accent2">
                    <a:lumMod val="50000"/>
                  </a:schemeClr>
                </a:solidFill>
                <a:latin typeface="Arial" panose="020B0604020202020204" pitchFamily="34" charset="0"/>
                <a:cs typeface="Arial" panose="020B0604020202020204" pitchFamily="34" charset="0"/>
              </a:rPr>
              <a:t>MUHASEBE YETKİLİSİ;</a:t>
            </a:r>
            <a:endParaRPr lang="tr-TR" sz="4400" b="1" dirty="0">
              <a:solidFill>
                <a:schemeClr val="accent2">
                  <a:lumMod val="50000"/>
                </a:schemeClr>
              </a:solidFill>
              <a:latin typeface="Arial" panose="020B0604020202020204" pitchFamily="34" charset="0"/>
              <a:cs typeface="Arial" panose="020B0604020202020204" pitchFamily="34" charset="0"/>
            </a:endParaRPr>
          </a:p>
        </p:txBody>
      </p:sp>
      <p:sp>
        <p:nvSpPr>
          <p:cNvPr id="4" name="3 Dikdörtgen"/>
          <p:cNvSpPr/>
          <p:nvPr/>
        </p:nvSpPr>
        <p:spPr>
          <a:xfrm>
            <a:off x="362024" y="2275942"/>
            <a:ext cx="6228841" cy="830997"/>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tr-TR" altLang="tr-TR" sz="2400" dirty="0" smtClean="0">
                <a:solidFill>
                  <a:prstClr val="black"/>
                </a:solidFill>
              </a:rPr>
              <a:t>G</a:t>
            </a:r>
            <a:r>
              <a:rPr lang="tr-TR" altLang="tr-TR" sz="2400" dirty="0" smtClean="0">
                <a:solidFill>
                  <a:prstClr val="black"/>
                </a:solidFill>
                <a:cs typeface="Times New Roman" pitchFamily="18" charset="0"/>
              </a:rPr>
              <a:t>ENEL BÜTÇE KAPSAMINDAKİ KAMU İDARELERİNDE 	</a:t>
            </a:r>
            <a:endParaRPr lang="tr-TR" sz="2400" dirty="0"/>
          </a:p>
        </p:txBody>
      </p:sp>
      <p:sp>
        <p:nvSpPr>
          <p:cNvPr id="5" name="4 Dikdörtgen"/>
          <p:cNvSpPr/>
          <p:nvPr/>
        </p:nvSpPr>
        <p:spPr>
          <a:xfrm>
            <a:off x="8407878" y="2260445"/>
            <a:ext cx="2927231" cy="830997"/>
          </a:xfrm>
          <a:prstGeom prst="rect">
            <a:avLst/>
          </a:prstGeom>
          <a:solidFill>
            <a:schemeClr val="accent1"/>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tr-TR" altLang="tr-TR" sz="2400" u="sng" dirty="0" smtClean="0">
                <a:cs typeface="Times New Roman" pitchFamily="18" charset="0"/>
              </a:rPr>
              <a:t>MALİYE BAKANLIĞINCA</a:t>
            </a:r>
            <a:r>
              <a:rPr lang="tr-TR" altLang="tr-TR" sz="2400" dirty="0" smtClean="0">
                <a:cs typeface="Times New Roman" pitchFamily="18" charset="0"/>
              </a:rPr>
              <a:t>, </a:t>
            </a:r>
            <a:endParaRPr lang="tr-TR" sz="2400" dirty="0"/>
          </a:p>
        </p:txBody>
      </p:sp>
      <p:sp>
        <p:nvSpPr>
          <p:cNvPr id="6" name="5 Dikdörtgen"/>
          <p:cNvSpPr/>
          <p:nvPr/>
        </p:nvSpPr>
        <p:spPr>
          <a:xfrm>
            <a:off x="396815" y="4559985"/>
            <a:ext cx="6159260" cy="461665"/>
          </a:xfrm>
          <a:prstGeom prst="rect">
            <a:avLst/>
          </a:prstGeom>
          <a:solidFill>
            <a:schemeClr val="accent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a:spAutoFit/>
          </a:bodyPr>
          <a:lstStyle/>
          <a:p>
            <a:r>
              <a:rPr lang="tr-TR" altLang="tr-TR" sz="2400" dirty="0" smtClean="0">
                <a:solidFill>
                  <a:prstClr val="black"/>
                </a:solidFill>
              </a:rPr>
              <a:t>D</a:t>
            </a:r>
            <a:r>
              <a:rPr lang="tr-TR" altLang="tr-TR" sz="2400" dirty="0" smtClean="0">
                <a:solidFill>
                  <a:prstClr val="black"/>
                </a:solidFill>
                <a:cs typeface="Times New Roman" pitchFamily="18" charset="0"/>
              </a:rPr>
              <a:t>İĞER KAMU İDARELERİNDE </a:t>
            </a:r>
            <a:endParaRPr lang="tr-TR" sz="2400" dirty="0"/>
          </a:p>
        </p:txBody>
      </p:sp>
      <p:sp>
        <p:nvSpPr>
          <p:cNvPr id="7" name="6 Dikdörtgen"/>
          <p:cNvSpPr/>
          <p:nvPr/>
        </p:nvSpPr>
        <p:spPr>
          <a:xfrm>
            <a:off x="8333117" y="4508941"/>
            <a:ext cx="2989866" cy="461665"/>
          </a:xfrm>
          <a:prstGeom prst="rect">
            <a:avLst/>
          </a:prstGeom>
          <a:solidFill>
            <a:schemeClr val="accent1"/>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r>
              <a:rPr lang="tr-TR" altLang="tr-TR" sz="2400" u="sng" dirty="0" smtClean="0">
                <a:solidFill>
                  <a:prstClr val="black"/>
                </a:solidFill>
                <a:cs typeface="Times New Roman" pitchFamily="18" charset="0"/>
              </a:rPr>
              <a:t>ÜST YÖNETİCİLER</a:t>
            </a:r>
            <a:r>
              <a:rPr lang="tr-TR" altLang="tr-TR" sz="2400" dirty="0" smtClean="0">
                <a:solidFill>
                  <a:prstClr val="black"/>
                </a:solidFill>
                <a:cs typeface="Times New Roman" pitchFamily="18" charset="0"/>
              </a:rPr>
              <a:t> </a:t>
            </a:r>
            <a:endParaRPr lang="tr-TR" sz="2400" dirty="0"/>
          </a:p>
        </p:txBody>
      </p:sp>
      <p:sp>
        <p:nvSpPr>
          <p:cNvPr id="8" name="7 Sağ Ok"/>
          <p:cNvSpPr/>
          <p:nvPr/>
        </p:nvSpPr>
        <p:spPr>
          <a:xfrm>
            <a:off x="7246189" y="2467155"/>
            <a:ext cx="793630" cy="448573"/>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9" name="8 Sağ Ok"/>
          <p:cNvSpPr/>
          <p:nvPr/>
        </p:nvSpPr>
        <p:spPr>
          <a:xfrm>
            <a:off x="7277819" y="4569125"/>
            <a:ext cx="793630" cy="448573"/>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tr-TR"/>
          </a:p>
        </p:txBody>
      </p:sp>
      <p:sp>
        <p:nvSpPr>
          <p:cNvPr id="10" name="9 Dikdörtgen"/>
          <p:cNvSpPr/>
          <p:nvPr/>
        </p:nvSpPr>
        <p:spPr>
          <a:xfrm>
            <a:off x="3047999" y="5900794"/>
            <a:ext cx="6665344" cy="461665"/>
          </a:xfrm>
          <a:prstGeom prst="rect">
            <a:avLst/>
          </a:prstGeom>
          <a:solidFill>
            <a:schemeClr val="accent1"/>
          </a:solidFill>
          <a:ln>
            <a:solidFill>
              <a:schemeClr val="accent2">
                <a:lumMod val="5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tr-TR" altLang="tr-TR" dirty="0" smtClean="0"/>
              <a:t> </a:t>
            </a:r>
            <a:r>
              <a:rPr lang="tr-TR" altLang="tr-TR" sz="2400" dirty="0" smtClean="0">
                <a:cs typeface="Times New Roman" pitchFamily="18" charset="0"/>
              </a:rPr>
              <a:t>TARAFINDAN ATANIR. </a:t>
            </a:r>
            <a:endParaRPr lang="tr-TR" sz="2400" dirty="0"/>
          </a:p>
        </p:txBody>
      </p:sp>
    </p:spTree>
    <p:extLst>
      <p:ext uri="{BB962C8B-B14F-4D97-AF65-F5344CB8AC3E}">
        <p14:creationId xmlns:p14="http://schemas.microsoft.com/office/powerpoint/2010/main" val="149954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00637" y="400023"/>
            <a:ext cx="10515600" cy="1325562"/>
          </a:xfrm>
        </p:spPr>
        <p:txBody>
          <a:bodyPr>
            <a:normAutofit/>
          </a:bodyPr>
          <a:lstStyle/>
          <a:p>
            <a:pPr algn="ctr"/>
            <a:r>
              <a:rPr lang="tr-TR" altLang="tr-TR" sz="4000" b="1" dirty="0" smtClean="0">
                <a:solidFill>
                  <a:srgbClr val="002060"/>
                </a:solidFill>
              </a:rPr>
              <a:t>YÜKLENMEYE GİRİŞİLMESİ </a:t>
            </a:r>
            <a:r>
              <a:rPr lang="tr-TR" altLang="tr-TR" sz="3600" b="1" dirty="0" smtClean="0">
                <a:solidFill>
                  <a:srgbClr val="002060"/>
                </a:solidFill>
              </a:rPr>
              <a:t>(md.26)</a:t>
            </a:r>
            <a:endParaRPr lang="tr-TR" sz="3600" b="1" dirty="0">
              <a:solidFill>
                <a:srgbClr val="002060"/>
              </a:solidFill>
            </a:endParaRPr>
          </a:p>
        </p:txBody>
      </p:sp>
      <p:graphicFrame>
        <p:nvGraphicFramePr>
          <p:cNvPr id="4" name="Diyagram 3"/>
          <p:cNvGraphicFramePr/>
          <p:nvPr>
            <p:extLst/>
          </p:nvPr>
        </p:nvGraphicFramePr>
        <p:xfrm>
          <a:off x="672860" y="2274838"/>
          <a:ext cx="10921042" cy="3539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36828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36242" y="546065"/>
            <a:ext cx="10515600" cy="1325562"/>
          </a:xfrm>
        </p:spPr>
        <p:txBody>
          <a:bodyPr>
            <a:normAutofit/>
          </a:bodyPr>
          <a:lstStyle/>
          <a:p>
            <a:pPr algn="ctr"/>
            <a:r>
              <a:rPr lang="tr-TR" altLang="tr-TR" sz="4000" b="1" dirty="0" smtClean="0">
                <a:solidFill>
                  <a:schemeClr val="accent2">
                    <a:lumMod val="50000"/>
                  </a:schemeClr>
                </a:solidFill>
              </a:rPr>
              <a:t>YÜKLENMEYE GİRİŞİLMESİ (md.26)</a:t>
            </a:r>
            <a:endParaRPr lang="tr-TR" sz="4000" b="1" dirty="0">
              <a:solidFill>
                <a:schemeClr val="accent2">
                  <a:lumMod val="50000"/>
                </a:schemeClr>
              </a:solidFill>
            </a:endParaRPr>
          </a:p>
        </p:txBody>
      </p:sp>
      <p:graphicFrame>
        <p:nvGraphicFramePr>
          <p:cNvPr id="4" name="Diyagram 3"/>
          <p:cNvGraphicFramePr/>
          <p:nvPr>
            <p:extLst/>
          </p:nvPr>
        </p:nvGraphicFramePr>
        <p:xfrm>
          <a:off x="615350" y="2223077"/>
          <a:ext cx="10961298" cy="3907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48628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880315" y="365760"/>
            <a:ext cx="9480412" cy="1038037"/>
          </a:xfrm>
        </p:spPr>
        <p:txBody>
          <a:bodyPr>
            <a:normAutofit/>
          </a:bodyPr>
          <a:lstStyle/>
          <a:p>
            <a:pPr algn="ctr"/>
            <a:r>
              <a:rPr lang="tr-TR" sz="4000" b="1" dirty="0">
                <a:solidFill>
                  <a:schemeClr val="tx1">
                    <a:lumMod val="95000"/>
                    <a:lumOff val="5000"/>
                  </a:schemeClr>
                </a:solidFill>
              </a:rPr>
              <a:t>Ertesi yıla geçen yüklenme </a:t>
            </a:r>
            <a:r>
              <a:rPr lang="tr-TR" sz="4000" b="1" dirty="0" smtClean="0">
                <a:solidFill>
                  <a:schemeClr val="tx1">
                    <a:lumMod val="95000"/>
                    <a:lumOff val="5000"/>
                  </a:schemeClr>
                </a:solidFill>
              </a:rPr>
              <a:t>(md 27)</a:t>
            </a:r>
            <a:endParaRPr lang="tr-TR" sz="4000" b="1" dirty="0">
              <a:solidFill>
                <a:schemeClr val="tx1">
                  <a:lumMod val="95000"/>
                  <a:lumOff val="5000"/>
                </a:schemeClr>
              </a:solidFill>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76505792"/>
              </p:ext>
            </p:extLst>
          </p:nvPr>
        </p:nvGraphicFramePr>
        <p:xfrm>
          <a:off x="845127" y="1403797"/>
          <a:ext cx="10515600" cy="4919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3479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124262" y="175979"/>
            <a:ext cx="10253717" cy="1086151"/>
          </a:xfrm>
        </p:spPr>
        <p:txBody>
          <a:bodyPr>
            <a:noAutofit/>
          </a:bodyPr>
          <a:lstStyle/>
          <a:p>
            <a:pPr algn="ctr"/>
            <a:r>
              <a:rPr lang="tr-TR" b="1" dirty="0">
                <a:solidFill>
                  <a:schemeClr val="accent2">
                    <a:lumMod val="50000"/>
                  </a:schemeClr>
                </a:solidFill>
                <a:latin typeface="Arial" panose="020B0604020202020204" pitchFamily="34" charset="0"/>
                <a:cs typeface="Arial" panose="020B0604020202020204" pitchFamily="34" charset="0"/>
              </a:rPr>
              <a:t>Gelecek yıllara yaygın </a:t>
            </a:r>
            <a:r>
              <a:rPr lang="tr-TR" b="1" dirty="0" smtClean="0">
                <a:solidFill>
                  <a:schemeClr val="accent2">
                    <a:lumMod val="50000"/>
                  </a:schemeClr>
                </a:solidFill>
                <a:latin typeface="Arial" panose="020B0604020202020204" pitchFamily="34" charset="0"/>
                <a:cs typeface="Arial" panose="020B0604020202020204" pitchFamily="34" charset="0"/>
              </a:rPr>
              <a:t>yüklenmeler (md 28)</a:t>
            </a:r>
            <a:endParaRPr lang="tr-TR" b="1" dirty="0">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4273018616"/>
              </p:ext>
            </p:extLst>
          </p:nvPr>
        </p:nvGraphicFramePr>
        <p:xfrm>
          <a:off x="845127" y="1828800"/>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0291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48048" y="1455312"/>
            <a:ext cx="10560676" cy="4893647"/>
          </a:xfrm>
          <a:prstGeom prst="rect">
            <a:avLst/>
          </a:prstGeom>
        </p:spPr>
        <p:txBody>
          <a:bodyPr wrap="square">
            <a:spAutoFit/>
          </a:bodyPr>
          <a:lstStyle/>
          <a:p>
            <a:pPr algn="just"/>
            <a:r>
              <a:rPr lang="en-US" sz="2400" b="1" dirty="0" err="1" smtClean="0">
                <a:latin typeface="Arial" panose="020B0604020202020204" pitchFamily="34" charset="0"/>
                <a:cs typeface="Arial" panose="020B0604020202020204" pitchFamily="34" charset="0"/>
              </a:rPr>
              <a:t>Kapsam</a:t>
            </a:r>
            <a:r>
              <a:rPr lang="en-US" sz="2400" b="1" dirty="0" smtClean="0">
                <a:latin typeface="Arial" panose="020B0604020202020204" pitchFamily="34" charset="0"/>
                <a:cs typeface="Arial" panose="020B0604020202020204" pitchFamily="34" charset="0"/>
              </a:rPr>
              <a:t> </a:t>
            </a:r>
            <a:endParaRPr lang="tr-TR" sz="2400" b="1" dirty="0" smtClean="0">
              <a:latin typeface="Arial" panose="020B0604020202020204" pitchFamily="34" charset="0"/>
              <a:cs typeface="Arial" panose="020B0604020202020204" pitchFamily="34" charset="0"/>
            </a:endParaRPr>
          </a:p>
          <a:p>
            <a:pPr algn="just"/>
            <a:r>
              <a:rPr lang="en-US" sz="2400" b="1" dirty="0" err="1" smtClean="0">
                <a:latin typeface="Arial" panose="020B0604020202020204" pitchFamily="34" charset="0"/>
                <a:cs typeface="Arial" panose="020B0604020202020204" pitchFamily="34" charset="0"/>
              </a:rPr>
              <a:t>Madde</a:t>
            </a:r>
            <a:r>
              <a:rPr lang="en-US" sz="2400" b="1" dirty="0" smtClean="0">
                <a:latin typeface="Arial" panose="020B0604020202020204" pitchFamily="34" charset="0"/>
                <a:cs typeface="Arial" panose="020B0604020202020204" pitchFamily="34" charset="0"/>
              </a:rPr>
              <a:t> 2- </a:t>
            </a:r>
            <a:endParaRPr lang="tr-TR" sz="2400" b="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Bu </a:t>
            </a:r>
            <a:r>
              <a:rPr lang="en-US" sz="2400" dirty="0" err="1" smtClean="0">
                <a:latin typeface="Arial" panose="020B0604020202020204" pitchFamily="34" charset="0"/>
                <a:cs typeface="Arial" panose="020B0604020202020204" pitchFamily="34" charset="0"/>
              </a:rPr>
              <a:t>Kanun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merkezi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yönetim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kapsamındaki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kamu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idareleri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sosyal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güvenlik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kurumları</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mahallî</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idarelerden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oluşan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genel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yönetim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kapsamındaki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kamu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idarelerinin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malî</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yönetim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kontrolünü</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kapsar</a:t>
            </a:r>
            <a:r>
              <a:rPr lang="en-US" sz="2400" dirty="0" smtClean="0">
                <a:latin typeface="Arial" panose="020B0604020202020204" pitchFamily="34" charset="0"/>
                <a:cs typeface="Arial" panose="020B0604020202020204" pitchFamily="34" charset="0"/>
              </a:rPr>
              <a:t>.</a:t>
            </a:r>
            <a:endParaRPr lang="tr-TR"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tr-TR"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Avrupa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Birliği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fonları</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ile</a:t>
            </a:r>
            <a:r>
              <a:rPr lang="en-US" sz="2400" dirty="0" smtClean="0">
                <a:latin typeface="Arial" panose="020B0604020202020204" pitchFamily="34" charset="0"/>
                <a:cs typeface="Arial" panose="020B0604020202020204" pitchFamily="34" charset="0"/>
              </a:rPr>
              <a:t> yurt </a:t>
            </a:r>
            <a:r>
              <a:rPr lang="en-US" sz="2400" dirty="0" err="1" smtClean="0">
                <a:latin typeface="Arial" panose="020B0604020202020204" pitchFamily="34" charset="0"/>
                <a:cs typeface="Arial" panose="020B0604020202020204" pitchFamily="34" charset="0"/>
              </a:rPr>
              <a:t>içi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ve</a:t>
            </a:r>
            <a:r>
              <a:rPr lang="en-US" sz="2400" dirty="0" smtClean="0">
                <a:latin typeface="Arial" panose="020B0604020202020204" pitchFamily="34" charset="0"/>
                <a:cs typeface="Arial" panose="020B0604020202020204" pitchFamily="34" charset="0"/>
              </a:rPr>
              <a:t> yurt </a:t>
            </a:r>
            <a:r>
              <a:rPr lang="en-US" sz="2400" dirty="0" err="1" smtClean="0">
                <a:latin typeface="Arial" panose="020B0604020202020204" pitchFamily="34" charset="0"/>
                <a:cs typeface="Arial" panose="020B0604020202020204" pitchFamily="34" charset="0"/>
              </a:rPr>
              <a:t>dışından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kamu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idarelerine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sağlanan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kaynakların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kullanımı</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kontrolü</a:t>
            </a:r>
            <a:r>
              <a:rPr lang="en-US" sz="2400" dirty="0" smtClean="0">
                <a:latin typeface="Arial" panose="020B0604020202020204" pitchFamily="34" charset="0"/>
                <a:cs typeface="Arial" panose="020B0604020202020204" pitchFamily="34" charset="0"/>
              </a:rPr>
              <a:t> de </a:t>
            </a:r>
            <a:r>
              <a:rPr lang="en-US" sz="2400" dirty="0" err="1" smtClean="0">
                <a:latin typeface="Arial" panose="020B0604020202020204" pitchFamily="34" charset="0"/>
                <a:cs typeface="Arial" panose="020B0604020202020204" pitchFamily="34" charset="0"/>
              </a:rPr>
              <a:t>uluslararası</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anlaşmaların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hükümleri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saklı</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kalmak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kaydıyla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Kanun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hükümlerine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tâbidir</a:t>
            </a:r>
            <a:r>
              <a:rPr lang="en-US" sz="2400" dirty="0" smtClean="0">
                <a:latin typeface="Arial" panose="020B0604020202020204" pitchFamily="34" charset="0"/>
                <a:cs typeface="Arial" panose="020B0604020202020204" pitchFamily="34" charset="0"/>
              </a:rPr>
              <a:t>. </a:t>
            </a:r>
            <a:endParaRPr lang="tr-TR" sz="24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tr-TR"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Düzenleyici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denetleyici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kurumlar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Kanunun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sadece</a:t>
            </a:r>
            <a:r>
              <a:rPr lang="en-US" sz="2400" dirty="0" smtClean="0">
                <a:latin typeface="Arial" panose="020B0604020202020204" pitchFamily="34" charset="0"/>
                <a:cs typeface="Arial" panose="020B0604020202020204" pitchFamily="34" charset="0"/>
              </a:rPr>
              <a:t> 3, 7, 8, 12, 15, 17, 18, 19, 25, 42, 43, 44, 47, 48, 49, 50, 51, 52, 53, 54, 68 </a:t>
            </a:r>
            <a:r>
              <a:rPr lang="en-US" sz="2400" dirty="0" err="1" smtClean="0">
                <a:latin typeface="Arial" panose="020B0604020202020204" pitchFamily="34" charset="0"/>
                <a:cs typeface="Arial" panose="020B0604020202020204" pitchFamily="34" charset="0"/>
              </a:rPr>
              <a:t>ve</a:t>
            </a:r>
            <a:r>
              <a:rPr lang="en-US" sz="2400" dirty="0" smtClean="0">
                <a:latin typeface="Arial" panose="020B0604020202020204" pitchFamily="34" charset="0"/>
                <a:cs typeface="Arial" panose="020B0604020202020204" pitchFamily="34" charset="0"/>
              </a:rPr>
              <a:t> 76 78 </a:t>
            </a:r>
            <a:r>
              <a:rPr lang="en-US" sz="2400" dirty="0" err="1" smtClean="0">
                <a:latin typeface="Arial" panose="020B0604020202020204" pitchFamily="34" charset="0"/>
                <a:cs typeface="Arial" panose="020B0604020202020204" pitchFamily="34" charset="0"/>
              </a:rPr>
              <a:t>ncı</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maddelerine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tâbidir</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5" name="1 Başlık"/>
          <p:cNvSpPr>
            <a:spLocks noGrp="1"/>
          </p:cNvSpPr>
          <p:nvPr>
            <p:ph type="title"/>
          </p:nvPr>
        </p:nvSpPr>
        <p:spPr>
          <a:xfrm>
            <a:off x="793124" y="129749"/>
            <a:ext cx="10515600" cy="1325563"/>
          </a:xfrm>
          <a:solidFill>
            <a:schemeClr val="bg1"/>
          </a:solidFill>
        </p:spPr>
        <p:txBody>
          <a:bodyPr rtlCol="0"/>
          <a:lstStyle/>
          <a:p>
            <a:pPr>
              <a:defRPr/>
            </a:pPr>
            <a:r>
              <a:rPr lang="tr-TR" sz="3200" b="1" dirty="0">
                <a:solidFill>
                  <a:schemeClr val="tx1">
                    <a:lumMod val="85000"/>
                    <a:lumOff val="15000"/>
                  </a:schemeClr>
                </a:solidFill>
                <a:latin typeface="Arial" panose="020B0604020202020204" pitchFamily="34" charset="0"/>
                <a:cs typeface="Arial" panose="020B0604020202020204" pitchFamily="34" charset="0"/>
              </a:rPr>
              <a:t>5018 SAYILI </a:t>
            </a:r>
            <a:r>
              <a:rPr lang="tr-TR" sz="2800" b="1" dirty="0">
                <a:solidFill>
                  <a:schemeClr val="tx1">
                    <a:lumMod val="85000"/>
                    <a:lumOff val="15000"/>
                  </a:schemeClr>
                </a:solidFill>
                <a:latin typeface="Arial" panose="020B0604020202020204" pitchFamily="34" charset="0"/>
                <a:cs typeface="Arial" panose="020B0604020202020204" pitchFamily="34" charset="0"/>
              </a:rPr>
              <a:t>KAMU</a:t>
            </a:r>
            <a:r>
              <a:rPr lang="tr-TR" sz="3200" b="1" dirty="0">
                <a:solidFill>
                  <a:schemeClr val="tx1">
                    <a:lumMod val="85000"/>
                    <a:lumOff val="15000"/>
                  </a:schemeClr>
                </a:solidFill>
                <a:latin typeface="Arial" panose="020B0604020202020204" pitchFamily="34" charset="0"/>
                <a:cs typeface="Arial" panose="020B0604020202020204" pitchFamily="34" charset="0"/>
              </a:rPr>
              <a:t> MALİ YÖNETİMİ VE KONTROL KANUNU </a:t>
            </a:r>
          </a:p>
        </p:txBody>
      </p:sp>
    </p:spTree>
    <p:extLst>
      <p:ext uri="{BB962C8B-B14F-4D97-AF65-F5344CB8AC3E}">
        <p14:creationId xmlns:p14="http://schemas.microsoft.com/office/powerpoint/2010/main" val="583690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236372" y="494549"/>
            <a:ext cx="9706448" cy="876444"/>
          </a:xfrm>
        </p:spPr>
        <p:txBody>
          <a:bodyPr>
            <a:noAutofit/>
          </a:bodyPr>
          <a:lstStyle/>
          <a:p>
            <a:pPr algn="ctr"/>
            <a:r>
              <a:rPr lang="tr-TR" b="1" dirty="0">
                <a:solidFill>
                  <a:schemeClr val="accent2">
                    <a:lumMod val="50000"/>
                  </a:schemeClr>
                </a:solidFill>
                <a:latin typeface="Arial" panose="020B0604020202020204" pitchFamily="34" charset="0"/>
                <a:cs typeface="Arial" panose="020B0604020202020204" pitchFamily="34" charset="0"/>
              </a:rPr>
              <a:t>Harcama talimatı ve </a:t>
            </a:r>
            <a:r>
              <a:rPr lang="tr-TR" b="1" dirty="0" smtClean="0">
                <a:solidFill>
                  <a:schemeClr val="accent2">
                    <a:lumMod val="50000"/>
                  </a:schemeClr>
                </a:solidFill>
                <a:latin typeface="Arial" panose="020B0604020202020204" pitchFamily="34" charset="0"/>
                <a:cs typeface="Arial" panose="020B0604020202020204" pitchFamily="34" charset="0"/>
              </a:rPr>
              <a:t>sorumluluk (md 32)</a:t>
            </a:r>
            <a:endParaRPr lang="tr-TR" b="1" dirty="0">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2" name="İçerik Yer Tutucusu 1"/>
          <p:cNvGraphicFramePr>
            <a:graphicFrameLocks noGrp="1"/>
          </p:cNvGraphicFramePr>
          <p:nvPr>
            <p:ph idx="1"/>
            <p:extLst>
              <p:ext uri="{D42A27DB-BD31-4B8C-83A1-F6EECF244321}">
                <p14:modId xmlns:p14="http://schemas.microsoft.com/office/powerpoint/2010/main" val="3812043789"/>
              </p:ext>
            </p:extLst>
          </p:nvPr>
        </p:nvGraphicFramePr>
        <p:xfrm>
          <a:off x="845127" y="1828800"/>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423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7757" y="528325"/>
            <a:ext cx="10515600" cy="1325562"/>
          </a:xfrm>
        </p:spPr>
        <p:txBody>
          <a:bodyPr>
            <a:normAutofit/>
          </a:bodyPr>
          <a:lstStyle/>
          <a:p>
            <a:pPr algn="ctr"/>
            <a:r>
              <a:rPr lang="tr-TR" sz="4000" b="1" dirty="0" smtClean="0">
                <a:solidFill>
                  <a:schemeClr val="tx1">
                    <a:lumMod val="95000"/>
                    <a:lumOff val="5000"/>
                  </a:schemeClr>
                </a:solidFill>
              </a:rPr>
              <a:t>GİDERİN GERÇEKLEŞTİRİLMESİ </a:t>
            </a:r>
            <a:r>
              <a:rPr lang="tr-TR" sz="3600" b="1" dirty="0" smtClean="0">
                <a:solidFill>
                  <a:schemeClr val="tx1">
                    <a:lumMod val="95000"/>
                    <a:lumOff val="5000"/>
                  </a:schemeClr>
                </a:solidFill>
              </a:rPr>
              <a:t>(md.33)</a:t>
            </a:r>
            <a:endParaRPr lang="tr-TR" sz="4000" b="1" dirty="0">
              <a:solidFill>
                <a:schemeClr val="tx1">
                  <a:lumMod val="95000"/>
                  <a:lumOff val="5000"/>
                </a:schemeClr>
              </a:solidFill>
            </a:endParaRPr>
          </a:p>
        </p:txBody>
      </p:sp>
      <p:graphicFrame>
        <p:nvGraphicFramePr>
          <p:cNvPr id="5" name="Diyagram 4"/>
          <p:cNvGraphicFramePr/>
          <p:nvPr>
            <p:extLst/>
          </p:nvPr>
        </p:nvGraphicFramePr>
        <p:xfrm>
          <a:off x="759125" y="2464142"/>
          <a:ext cx="10852030" cy="3216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0596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06903" y="293677"/>
            <a:ext cx="10267666" cy="1325562"/>
          </a:xfrm>
        </p:spPr>
        <p:txBody>
          <a:bodyPr>
            <a:noAutofit/>
          </a:bodyPr>
          <a:lstStyle/>
          <a:p>
            <a:pPr algn="ctr"/>
            <a:r>
              <a:rPr lang="tr-TR" sz="4800" b="1" dirty="0" smtClean="0">
                <a:solidFill>
                  <a:schemeClr val="tx1">
                    <a:lumMod val="95000"/>
                    <a:lumOff val="5000"/>
                  </a:schemeClr>
                </a:solidFill>
                <a:cs typeface="Times New Roman" pitchFamily="18" charset="0"/>
              </a:rPr>
              <a:t>Ödenemeyen Giderler Ve Bütçeleştirilmiş Borçlar (</a:t>
            </a:r>
            <a:r>
              <a:rPr lang="tr-TR" sz="4800" b="1" dirty="0" err="1" smtClean="0">
                <a:solidFill>
                  <a:schemeClr val="tx1">
                    <a:lumMod val="95000"/>
                    <a:lumOff val="5000"/>
                  </a:schemeClr>
                </a:solidFill>
                <a:cs typeface="Times New Roman" pitchFamily="18" charset="0"/>
              </a:rPr>
              <a:t>md.</a:t>
            </a:r>
            <a:r>
              <a:rPr lang="nn-NO" sz="4800" b="1" dirty="0" smtClean="0">
                <a:solidFill>
                  <a:schemeClr val="tx1">
                    <a:lumMod val="95000"/>
                    <a:lumOff val="5000"/>
                  </a:schemeClr>
                </a:solidFill>
                <a:cs typeface="Times New Roman" pitchFamily="18" charset="0"/>
              </a:rPr>
              <a:t>34</a:t>
            </a:r>
            <a:r>
              <a:rPr lang="tr-TR" sz="4800" b="1" dirty="0" smtClean="0">
                <a:solidFill>
                  <a:schemeClr val="tx1">
                    <a:lumMod val="95000"/>
                    <a:lumOff val="5000"/>
                  </a:schemeClr>
                </a:solidFill>
                <a:cs typeface="Times New Roman" pitchFamily="18" charset="0"/>
              </a:rPr>
              <a:t>)</a:t>
            </a:r>
            <a:endParaRPr lang="tr-TR" sz="4800" b="1" dirty="0">
              <a:solidFill>
                <a:schemeClr val="tx1">
                  <a:lumMod val="95000"/>
                  <a:lumOff val="5000"/>
                </a:schemeClr>
              </a:solidFill>
              <a:cs typeface="Times New Roman" pitchFamily="18"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92351644"/>
              </p:ext>
            </p:extLst>
          </p:nvPr>
        </p:nvGraphicFramePr>
        <p:xfrm>
          <a:off x="845127" y="1828800"/>
          <a:ext cx="10922152"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951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19026" y="481670"/>
            <a:ext cx="9436393" cy="999016"/>
          </a:xfrm>
        </p:spPr>
        <p:txBody>
          <a:bodyPr>
            <a:noAutofit/>
          </a:bodyPr>
          <a:lstStyle/>
          <a:p>
            <a:pPr algn="ctr"/>
            <a:r>
              <a:rPr lang="tr-TR" b="1" dirty="0">
                <a:solidFill>
                  <a:schemeClr val="tx1">
                    <a:lumMod val="95000"/>
                    <a:lumOff val="5000"/>
                  </a:schemeClr>
                </a:solidFill>
                <a:cs typeface="Times New Roman" pitchFamily="18" charset="0"/>
              </a:rPr>
              <a:t>Ödenemeyen Giderler Ve Bütçeleştirilmiş Borçlar (md</a:t>
            </a:r>
            <a:r>
              <a:rPr lang="nn-NO" b="1" dirty="0">
                <a:solidFill>
                  <a:schemeClr val="tx1">
                    <a:lumMod val="95000"/>
                    <a:lumOff val="5000"/>
                  </a:schemeClr>
                </a:solidFill>
                <a:cs typeface="Times New Roman" pitchFamily="18" charset="0"/>
              </a:rPr>
              <a:t>34</a:t>
            </a:r>
            <a:r>
              <a:rPr lang="tr-TR" b="1" dirty="0">
                <a:solidFill>
                  <a:schemeClr val="tx1">
                    <a:lumMod val="95000"/>
                    <a:lumOff val="5000"/>
                  </a:schemeClr>
                </a:solidFill>
                <a:cs typeface="Times New Roman" pitchFamily="18" charset="0"/>
              </a:rPr>
              <a:t>)</a:t>
            </a:r>
            <a:endParaRPr lang="tr-TR" dirty="0">
              <a:solidFill>
                <a:schemeClr val="tx1">
                  <a:lumMod val="95000"/>
                  <a:lumOff val="5000"/>
                </a:schemeClr>
              </a:solidFill>
            </a:endParaRPr>
          </a:p>
        </p:txBody>
      </p:sp>
      <p:graphicFrame>
        <p:nvGraphicFramePr>
          <p:cNvPr id="4" name="İçerik Yer Tutucusu 3"/>
          <p:cNvGraphicFramePr>
            <a:graphicFrameLocks noGrp="1"/>
          </p:cNvGraphicFramePr>
          <p:nvPr>
            <p:ph idx="1"/>
            <p:extLst/>
          </p:nvPr>
        </p:nvGraphicFramePr>
        <p:xfrm>
          <a:off x="845127" y="1828800"/>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7128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30162" y="468791"/>
            <a:ext cx="9709348" cy="985368"/>
          </a:xfrm>
        </p:spPr>
        <p:txBody>
          <a:bodyPr>
            <a:noAutofit/>
          </a:bodyPr>
          <a:lstStyle/>
          <a:p>
            <a:pPr algn="ctr"/>
            <a:r>
              <a:rPr lang="tr-TR" b="1" dirty="0">
                <a:solidFill>
                  <a:schemeClr val="tx1">
                    <a:lumMod val="95000"/>
                    <a:lumOff val="5000"/>
                  </a:schemeClr>
                </a:solidFill>
                <a:cs typeface="Times New Roman" pitchFamily="18" charset="0"/>
              </a:rPr>
              <a:t>Ödenemeyen Giderler </a:t>
            </a:r>
            <a:r>
              <a:rPr lang="tr-TR" b="1" dirty="0" smtClean="0">
                <a:solidFill>
                  <a:schemeClr val="tx1">
                    <a:lumMod val="95000"/>
                    <a:lumOff val="5000"/>
                  </a:schemeClr>
                </a:solidFill>
                <a:cs typeface="Times New Roman" pitchFamily="18" charset="0"/>
              </a:rPr>
              <a:t>ve </a:t>
            </a:r>
            <a:r>
              <a:rPr lang="tr-TR" b="1" dirty="0">
                <a:solidFill>
                  <a:schemeClr val="tx1">
                    <a:lumMod val="95000"/>
                    <a:lumOff val="5000"/>
                  </a:schemeClr>
                </a:solidFill>
                <a:cs typeface="Times New Roman" pitchFamily="18" charset="0"/>
              </a:rPr>
              <a:t>Bütçeleştirilmiş Borçlar (md</a:t>
            </a:r>
            <a:r>
              <a:rPr lang="nn-NO" b="1" dirty="0">
                <a:solidFill>
                  <a:schemeClr val="tx1">
                    <a:lumMod val="95000"/>
                    <a:lumOff val="5000"/>
                  </a:schemeClr>
                </a:solidFill>
                <a:cs typeface="Times New Roman" pitchFamily="18" charset="0"/>
              </a:rPr>
              <a:t>34</a:t>
            </a:r>
            <a:r>
              <a:rPr lang="tr-TR" b="1" dirty="0">
                <a:solidFill>
                  <a:schemeClr val="tx1">
                    <a:lumMod val="95000"/>
                    <a:lumOff val="5000"/>
                  </a:schemeClr>
                </a:solidFill>
                <a:cs typeface="Times New Roman" pitchFamily="18" charset="0"/>
              </a:rPr>
              <a:t>)</a:t>
            </a:r>
            <a:endParaRPr lang="tr-TR" dirty="0">
              <a:solidFill>
                <a:schemeClr val="tx1">
                  <a:lumMod val="95000"/>
                  <a:lumOff val="5000"/>
                </a:schemeClr>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14567775"/>
              </p:ext>
            </p:extLst>
          </p:nvPr>
        </p:nvGraphicFramePr>
        <p:xfrm>
          <a:off x="845126" y="1828800"/>
          <a:ext cx="10817221" cy="4706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2719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38929" y="195614"/>
            <a:ext cx="10087155" cy="1066225"/>
          </a:xfrm>
        </p:spPr>
        <p:txBody>
          <a:bodyPr>
            <a:normAutofit fontScale="90000"/>
          </a:bodyPr>
          <a:lstStyle/>
          <a:p>
            <a:pPr algn="ctr"/>
            <a:r>
              <a:rPr lang="tr-TR" altLang="tr-TR" b="1" dirty="0" smtClean="0">
                <a:solidFill>
                  <a:schemeClr val="accent1">
                    <a:lumMod val="50000"/>
                  </a:schemeClr>
                </a:solidFill>
                <a:cs typeface="Times New Roman" pitchFamily="18" charset="0"/>
              </a:rPr>
              <a:t>ÖN ÖDEME </a:t>
            </a:r>
            <a:r>
              <a:rPr lang="tr-TR" altLang="tr-TR" sz="4000" b="1" dirty="0" smtClean="0">
                <a:solidFill>
                  <a:schemeClr val="accent1">
                    <a:lumMod val="50000"/>
                  </a:schemeClr>
                </a:solidFill>
                <a:cs typeface="Times New Roman" pitchFamily="18" charset="0"/>
              </a:rPr>
              <a:t>md.35</a:t>
            </a:r>
            <a:r>
              <a:rPr lang="tr-TR" b="1" dirty="0" smtClean="0">
                <a:solidFill>
                  <a:schemeClr val="accent1">
                    <a:lumMod val="50000"/>
                  </a:schemeClr>
                </a:solidFill>
              </a:rPr>
              <a:t/>
            </a:r>
            <a:br>
              <a:rPr lang="tr-TR" b="1" dirty="0" smtClean="0">
                <a:solidFill>
                  <a:schemeClr val="accent1">
                    <a:lumMod val="50000"/>
                  </a:schemeClr>
                </a:solidFill>
              </a:rPr>
            </a:br>
            <a:r>
              <a:rPr lang="tr-TR" altLang="tr-TR" sz="2800" b="1" dirty="0">
                <a:solidFill>
                  <a:srgbClr val="002060"/>
                </a:solidFill>
                <a:cs typeface="Times New Roman" pitchFamily="18" charset="0"/>
                <a:hlinkClick r:id="rId3" action="ppaction://hlinkfile"/>
              </a:rPr>
              <a:t>(AVANS </a:t>
            </a:r>
            <a:r>
              <a:rPr lang="tr-TR" altLang="tr-TR" sz="2800" b="1" dirty="0" smtClean="0">
                <a:solidFill>
                  <a:srgbClr val="002060"/>
                </a:solidFill>
                <a:cs typeface="Times New Roman" pitchFamily="18" charset="0"/>
                <a:hlinkClick r:id="rId3" action="ppaction://hlinkfile"/>
              </a:rPr>
              <a:t>- KREDİ - AKREDİTİF) </a:t>
            </a:r>
            <a:endParaRPr lang="tr-TR" sz="2800" b="1" dirty="0">
              <a:solidFill>
                <a:srgbClr val="002060"/>
              </a:solidFill>
            </a:endParaRPr>
          </a:p>
        </p:txBody>
      </p:sp>
      <p:sp>
        <p:nvSpPr>
          <p:cNvPr id="3" name="2 Dikdörtgen"/>
          <p:cNvSpPr/>
          <p:nvPr/>
        </p:nvSpPr>
        <p:spPr>
          <a:xfrm>
            <a:off x="687851" y="1429991"/>
            <a:ext cx="11243094" cy="5133713"/>
          </a:xfrm>
          <a:prstGeom prst="rect">
            <a:avLst/>
          </a:prstGeom>
        </p:spPr>
        <p:txBody>
          <a:bodyPr wrap="square">
            <a:spAutoFit/>
          </a:bodyPr>
          <a:lstStyle/>
          <a:p>
            <a:pPr marL="263525" lvl="1" algn="just">
              <a:lnSpc>
                <a:spcPct val="130000"/>
              </a:lnSpc>
              <a:buClr>
                <a:srgbClr val="002060"/>
              </a:buClr>
              <a:buFont typeface="Wingdings" pitchFamily="2" charset="2"/>
              <a:buChar char="Ø"/>
              <a:tabLst>
                <a:tab pos="442913" algn="l"/>
              </a:tabLst>
            </a:pPr>
            <a:r>
              <a:rPr lang="tr-TR" altLang="tr-TR" sz="2800" dirty="0" smtClean="0"/>
              <a:t>Harcama yetkilisinin uygun görmesi, </a:t>
            </a:r>
          </a:p>
          <a:p>
            <a:pPr marL="263525" lvl="1" algn="just">
              <a:lnSpc>
                <a:spcPct val="130000"/>
              </a:lnSpc>
              <a:buClr>
                <a:srgbClr val="002060"/>
              </a:buClr>
              <a:buFont typeface="Wingdings" pitchFamily="2" charset="2"/>
              <a:buChar char="Ø"/>
              <a:tabLst>
                <a:tab pos="442913" algn="l"/>
              </a:tabLst>
            </a:pPr>
            <a:r>
              <a:rPr lang="tr-TR" altLang="tr-TR" sz="2800" dirty="0" smtClean="0"/>
              <a:t>Karşılığı ödeneğin saklı tutulması kaydıyla, </a:t>
            </a:r>
          </a:p>
          <a:p>
            <a:pPr marL="263525" lvl="1" algn="just">
              <a:lnSpc>
                <a:spcPct val="130000"/>
              </a:lnSpc>
              <a:buClr>
                <a:srgbClr val="002060"/>
              </a:buClr>
              <a:buFont typeface="Wingdings" pitchFamily="2" charset="2"/>
              <a:buChar char="Ø"/>
              <a:tabLst>
                <a:tab pos="442913" algn="l"/>
              </a:tabLst>
            </a:pPr>
            <a:r>
              <a:rPr lang="tr-TR" altLang="tr-TR" sz="2800" dirty="0" smtClean="0"/>
              <a:t>İlgili kanunlarda öngörülen haller ile gerçekleştirme işlemlerinin tamamlanması beklenilemeyecek ivedi giderler için,</a:t>
            </a:r>
          </a:p>
          <a:p>
            <a:pPr marL="263525" lvl="1" algn="just">
              <a:lnSpc>
                <a:spcPct val="130000"/>
              </a:lnSpc>
              <a:buClr>
                <a:srgbClr val="002060"/>
              </a:buClr>
              <a:buFont typeface="Wingdings" pitchFamily="2" charset="2"/>
              <a:buChar char="Ø"/>
              <a:tabLst>
                <a:tab pos="442913" algn="l"/>
              </a:tabLst>
            </a:pPr>
            <a:r>
              <a:rPr lang="tr-TR" altLang="tr-TR" sz="2800" dirty="0" smtClean="0"/>
              <a:t>Her yıl </a:t>
            </a:r>
            <a:r>
              <a:rPr lang="tr-TR" altLang="tr-TR" sz="2800" dirty="0" smtClean="0">
                <a:hlinkClick r:id="rId4" action="ppaction://hlinkfile"/>
              </a:rPr>
              <a:t>merkezî yönetim bütçe kanununda </a:t>
            </a:r>
            <a:r>
              <a:rPr lang="tr-TR" altLang="tr-TR" sz="2800" dirty="0" smtClean="0"/>
              <a:t>belirlenecek tutarların altında kalan giderler için ön ödeme yapılabilir. </a:t>
            </a:r>
          </a:p>
          <a:p>
            <a:pPr marL="263525" lvl="1" algn="just">
              <a:lnSpc>
                <a:spcPct val="130000"/>
              </a:lnSpc>
              <a:buClr>
                <a:srgbClr val="002060"/>
              </a:buClr>
              <a:buFont typeface="Wingdings" pitchFamily="2" charset="2"/>
              <a:buChar char="Ø"/>
              <a:tabLst>
                <a:tab pos="442913" algn="l"/>
              </a:tabLst>
            </a:pPr>
            <a:r>
              <a:rPr lang="tr-TR" sz="2800" dirty="0" smtClean="0"/>
              <a:t>Sözleşmesinde </a:t>
            </a:r>
            <a:r>
              <a:rPr lang="tr-TR" sz="2800" dirty="0"/>
              <a:t>belirtilmek ve yüklenme tutarının </a:t>
            </a:r>
            <a:r>
              <a:rPr lang="tr-TR" sz="2800" dirty="0">
                <a:solidFill>
                  <a:srgbClr val="FF0000"/>
                </a:solidFill>
              </a:rPr>
              <a:t>yüzde otuzunu </a:t>
            </a:r>
            <a:r>
              <a:rPr lang="tr-TR" sz="2800" dirty="0"/>
              <a:t>geçmemek üzere, yüklenicilere, teminat karşılığında bütçe dışı avans </a:t>
            </a:r>
            <a:r>
              <a:rPr lang="tr-TR" sz="2800" dirty="0">
                <a:hlinkClick r:id="rId5" action="ppaction://hlinkfile"/>
              </a:rPr>
              <a:t>ödenebilir.</a:t>
            </a:r>
            <a:endParaRPr lang="tr-TR" altLang="tr-TR" sz="2800" dirty="0"/>
          </a:p>
        </p:txBody>
      </p:sp>
    </p:spTree>
    <p:extLst>
      <p:ext uri="{BB962C8B-B14F-4D97-AF65-F5344CB8AC3E}">
        <p14:creationId xmlns:p14="http://schemas.microsoft.com/office/powerpoint/2010/main" val="23654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64333" y="430155"/>
            <a:ext cx="9613814" cy="944425"/>
          </a:xfrm>
        </p:spPr>
        <p:txBody>
          <a:bodyPr>
            <a:normAutofit/>
          </a:bodyPr>
          <a:lstStyle/>
          <a:p>
            <a:pPr algn="ctr"/>
            <a:r>
              <a:rPr lang="tr-TR" b="1" dirty="0">
                <a:solidFill>
                  <a:schemeClr val="tx1">
                    <a:lumMod val="95000"/>
                    <a:lumOff val="5000"/>
                  </a:schemeClr>
                </a:solidFill>
              </a:rPr>
              <a:t>Muhasebe S</a:t>
            </a:r>
            <a:r>
              <a:rPr lang="tr-TR" b="1" dirty="0" smtClean="0">
                <a:solidFill>
                  <a:schemeClr val="tx1">
                    <a:lumMod val="95000"/>
                    <a:lumOff val="5000"/>
                  </a:schemeClr>
                </a:solidFill>
              </a:rPr>
              <a:t>istemi (</a:t>
            </a:r>
            <a:r>
              <a:rPr lang="tr-TR" b="1" dirty="0" err="1" smtClean="0">
                <a:solidFill>
                  <a:schemeClr val="tx1">
                    <a:lumMod val="95000"/>
                    <a:lumOff val="5000"/>
                  </a:schemeClr>
                </a:solidFill>
              </a:rPr>
              <a:t>md.</a:t>
            </a:r>
            <a:r>
              <a:rPr lang="tr-TR" b="1" dirty="0" smtClean="0">
                <a:solidFill>
                  <a:schemeClr val="tx1">
                    <a:lumMod val="95000"/>
                    <a:lumOff val="5000"/>
                  </a:schemeClr>
                </a:solidFill>
              </a:rPr>
              <a:t> 49)</a:t>
            </a:r>
            <a:endParaRPr lang="tr-TR" b="1" dirty="0">
              <a:solidFill>
                <a:schemeClr val="tx1">
                  <a:lumMod val="95000"/>
                  <a:lumOff val="5000"/>
                </a:schemeClr>
              </a:solidFill>
            </a:endParaRPr>
          </a:p>
        </p:txBody>
      </p:sp>
      <p:graphicFrame>
        <p:nvGraphicFramePr>
          <p:cNvPr id="4" name="İçerik Yer Tutucusu 3"/>
          <p:cNvGraphicFramePr>
            <a:graphicFrameLocks noGrp="1"/>
          </p:cNvGraphicFramePr>
          <p:nvPr>
            <p:ph idx="1"/>
            <p:extLst/>
          </p:nvPr>
        </p:nvGraphicFramePr>
        <p:xfrm>
          <a:off x="845127" y="1828800"/>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51467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5400" b="1" dirty="0">
                <a:solidFill>
                  <a:schemeClr val="tx1">
                    <a:lumMod val="95000"/>
                    <a:lumOff val="5000"/>
                  </a:schemeClr>
                </a:solidFill>
              </a:rPr>
              <a:t>Kayıt </a:t>
            </a:r>
            <a:r>
              <a:rPr lang="tr-TR" sz="5400" b="1" dirty="0" smtClean="0">
                <a:solidFill>
                  <a:schemeClr val="tx1">
                    <a:lumMod val="95000"/>
                    <a:lumOff val="5000"/>
                  </a:schemeClr>
                </a:solidFill>
              </a:rPr>
              <a:t>Zamanı (</a:t>
            </a:r>
            <a:r>
              <a:rPr lang="tr-TR" sz="5400" b="1" dirty="0" err="1" smtClean="0">
                <a:solidFill>
                  <a:schemeClr val="tx1">
                    <a:lumMod val="95000"/>
                    <a:lumOff val="5000"/>
                  </a:schemeClr>
                </a:solidFill>
              </a:rPr>
              <a:t>md.</a:t>
            </a:r>
            <a:r>
              <a:rPr lang="tr-TR" sz="5400" b="1" dirty="0" smtClean="0">
                <a:solidFill>
                  <a:schemeClr val="tx1">
                    <a:lumMod val="95000"/>
                    <a:lumOff val="5000"/>
                  </a:schemeClr>
                </a:solidFill>
              </a:rPr>
              <a:t> 50)</a:t>
            </a:r>
            <a:endParaRPr lang="tr-TR" sz="5400" b="1" dirty="0">
              <a:solidFill>
                <a:schemeClr val="tx1">
                  <a:lumMod val="95000"/>
                  <a:lumOff val="5000"/>
                </a:schemeClr>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6739988"/>
              </p:ext>
            </p:extLst>
          </p:nvPr>
        </p:nvGraphicFramePr>
        <p:xfrm>
          <a:off x="845127" y="1828800"/>
          <a:ext cx="105156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2920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40913" y="365760"/>
            <a:ext cx="11294529" cy="876444"/>
          </a:xfrm>
        </p:spPr>
        <p:txBody>
          <a:bodyPr>
            <a:noAutofit/>
          </a:bodyPr>
          <a:lstStyle/>
          <a:p>
            <a:pPr algn="ctr"/>
            <a:r>
              <a:rPr lang="tr-TR" b="1" dirty="0" smtClean="0">
                <a:solidFill>
                  <a:schemeClr val="tx1">
                    <a:lumMod val="95000"/>
                    <a:lumOff val="5000"/>
                  </a:schemeClr>
                </a:solidFill>
              </a:rPr>
              <a:t>Kamu Gelir Ve Giderlerinin Yılı Ve Mahsup Dönemi (md 51)</a:t>
            </a:r>
            <a:endParaRPr lang="tr-TR" b="1" dirty="0">
              <a:solidFill>
                <a:schemeClr val="tx1">
                  <a:lumMod val="95000"/>
                  <a:lumOff val="5000"/>
                </a:schemeClr>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46602880"/>
              </p:ext>
            </p:extLst>
          </p:nvPr>
        </p:nvGraphicFramePr>
        <p:xfrm>
          <a:off x="956807" y="1742877"/>
          <a:ext cx="10515600" cy="4665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78013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7881" y="365760"/>
            <a:ext cx="11191741" cy="979961"/>
          </a:xfrm>
        </p:spPr>
        <p:txBody>
          <a:bodyPr>
            <a:noAutofit/>
          </a:bodyPr>
          <a:lstStyle/>
          <a:p>
            <a:pPr algn="ctr"/>
            <a:r>
              <a:rPr lang="tr-TR" b="1" dirty="0" smtClean="0">
                <a:solidFill>
                  <a:schemeClr val="tx1">
                    <a:lumMod val="95000"/>
                    <a:lumOff val="5000"/>
                  </a:schemeClr>
                </a:solidFill>
              </a:rPr>
              <a:t>Kamu Gelir Ve Giderlerinin Yılı Ve Mahsup Dönemi (md 51)</a:t>
            </a:r>
            <a:endParaRPr lang="tr-TR" b="1" dirty="0">
              <a:solidFill>
                <a:schemeClr val="tx1">
                  <a:lumMod val="95000"/>
                  <a:lumOff val="5000"/>
                </a:schemeClr>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61726673"/>
              </p:ext>
            </p:extLst>
          </p:nvPr>
        </p:nvGraphicFramePr>
        <p:xfrm>
          <a:off x="656823" y="1854558"/>
          <a:ext cx="10703904" cy="4325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55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7758" y="421844"/>
            <a:ext cx="10515600" cy="966158"/>
          </a:xfrm>
        </p:spPr>
        <p:txBody>
          <a:bodyPr>
            <a:normAutofit/>
          </a:bodyPr>
          <a:lstStyle/>
          <a:p>
            <a:pPr algn="ctr"/>
            <a:r>
              <a:rPr lang="tr-TR" sz="3600" b="1" dirty="0" smtClean="0">
                <a:solidFill>
                  <a:schemeClr val="tx1">
                    <a:lumMod val="95000"/>
                    <a:lumOff val="5000"/>
                  </a:schemeClr>
                </a:solidFill>
              </a:rPr>
              <a:t>İDARELER İTİBARİYLE KANUNUN KAPSAMI</a:t>
            </a:r>
            <a:endParaRPr lang="tr-TR" sz="3600" b="1" dirty="0">
              <a:solidFill>
                <a:schemeClr val="tx1">
                  <a:lumMod val="95000"/>
                  <a:lumOff val="5000"/>
                </a:schemeClr>
              </a:solidFill>
            </a:endParaRPr>
          </a:p>
        </p:txBody>
      </p:sp>
      <p:graphicFrame>
        <p:nvGraphicFramePr>
          <p:cNvPr id="3" name="İçerik Yer Tutucusu 8"/>
          <p:cNvGraphicFramePr>
            <a:graphicFrameLocks/>
          </p:cNvGraphicFramePr>
          <p:nvPr>
            <p:extLst>
              <p:ext uri="{D42A27DB-BD31-4B8C-83A1-F6EECF244321}">
                <p14:modId xmlns:p14="http://schemas.microsoft.com/office/powerpoint/2010/main" val="2717786413"/>
              </p:ext>
            </p:extLst>
          </p:nvPr>
        </p:nvGraphicFramePr>
        <p:xfrm>
          <a:off x="793629" y="1708344"/>
          <a:ext cx="1111082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227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2853" y="365760"/>
            <a:ext cx="10737874" cy="1325562"/>
          </a:xfrm>
        </p:spPr>
        <p:txBody>
          <a:bodyPr>
            <a:normAutofit/>
          </a:bodyPr>
          <a:lstStyle/>
          <a:p>
            <a:pPr algn="ctr"/>
            <a:r>
              <a:rPr lang="tr-TR" sz="4800" b="1" dirty="0">
                <a:solidFill>
                  <a:schemeClr val="tx1">
                    <a:lumMod val="95000"/>
                    <a:lumOff val="5000"/>
                  </a:schemeClr>
                </a:solidFill>
              </a:rPr>
              <a:t>Malî Hizmetler Birimi (md 60) </a:t>
            </a:r>
            <a:endParaRPr lang="tr-TR" sz="4800" dirty="0">
              <a:solidFill>
                <a:schemeClr val="tx1">
                  <a:lumMod val="95000"/>
                  <a:lumOff val="5000"/>
                </a:schemeClr>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16427138"/>
              </p:ext>
            </p:extLst>
          </p:nvPr>
        </p:nvGraphicFramePr>
        <p:xfrm>
          <a:off x="2969348" y="1691322"/>
          <a:ext cx="7278124" cy="4488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606" y="2194905"/>
            <a:ext cx="1636959" cy="1209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6620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978795" y="440007"/>
            <a:ext cx="10200067" cy="5834129"/>
          </a:xfrm>
        </p:spPr>
        <p:txBody>
          <a:bodyPr>
            <a:normAutofit fontScale="92500" lnSpcReduction="20000"/>
          </a:bodyPr>
          <a:lstStyle/>
          <a:p>
            <a:pPr eaLnBrk="1" hangingPunct="1">
              <a:lnSpc>
                <a:spcPct val="70000"/>
              </a:lnSpc>
              <a:buFont typeface="Wingdings" panose="05000000000000000000" pitchFamily="2" charset="2"/>
              <a:buNone/>
            </a:pPr>
            <a:r>
              <a:rPr lang="tr-TR" altLang="tr-TR" sz="4000" dirty="0">
                <a:solidFill>
                  <a:schemeClr val="tx1">
                    <a:lumMod val="95000"/>
                    <a:lumOff val="5000"/>
                  </a:schemeClr>
                </a:solidFill>
                <a:latin typeface="Arial" panose="020B0604020202020204" pitchFamily="34" charset="0"/>
                <a:cs typeface="Arial" panose="020B0604020202020204" pitchFamily="34" charset="0"/>
              </a:rPr>
              <a:t>Strateji </a:t>
            </a:r>
            <a:r>
              <a:rPr lang="tr-TR" altLang="tr-TR" sz="4000" dirty="0" smtClean="0">
                <a:solidFill>
                  <a:schemeClr val="tx1">
                    <a:lumMod val="95000"/>
                    <a:lumOff val="5000"/>
                  </a:schemeClr>
                </a:solidFill>
                <a:latin typeface="Arial" panose="020B0604020202020204" pitchFamily="34" charset="0"/>
                <a:cs typeface="Arial" panose="020B0604020202020204" pitchFamily="34" charset="0"/>
              </a:rPr>
              <a:t>Geliştirme Birimleri </a:t>
            </a:r>
            <a:endParaRPr lang="tr-TR" altLang="tr-TR" sz="4000" dirty="0" smtClean="0">
              <a:solidFill>
                <a:schemeClr val="tx1">
                  <a:lumMod val="95000"/>
                  <a:lumOff val="5000"/>
                </a:schemeClr>
              </a:solidFill>
              <a:latin typeface="Arial" panose="020B0604020202020204" pitchFamily="34" charset="0"/>
              <a:cs typeface="Arial" panose="020B0604020202020204" pitchFamily="34" charset="0"/>
            </a:endParaRPr>
          </a:p>
          <a:p>
            <a:pPr eaLnBrk="1" hangingPunct="1">
              <a:lnSpc>
                <a:spcPct val="70000"/>
              </a:lnSpc>
              <a:buFont typeface="Wingdings" panose="05000000000000000000" pitchFamily="2" charset="2"/>
              <a:buNone/>
            </a:pPr>
            <a:r>
              <a:rPr lang="tr-TR" altLang="tr-TR" sz="4000" dirty="0" smtClean="0">
                <a:solidFill>
                  <a:schemeClr val="tx1">
                    <a:lumMod val="95000"/>
                    <a:lumOff val="5000"/>
                  </a:schemeClr>
                </a:solidFill>
                <a:latin typeface="Arial" panose="020B0604020202020204" pitchFamily="34" charset="0"/>
                <a:cs typeface="Arial" panose="020B0604020202020204" pitchFamily="34" charset="0"/>
              </a:rPr>
              <a:t>(</a:t>
            </a:r>
            <a:r>
              <a:rPr lang="tr-TR" altLang="tr-TR" sz="4000" dirty="0">
                <a:solidFill>
                  <a:schemeClr val="tx1">
                    <a:lumMod val="95000"/>
                    <a:lumOff val="5000"/>
                  </a:schemeClr>
                </a:solidFill>
                <a:latin typeface="Arial" panose="020B0604020202020204" pitchFamily="34" charset="0"/>
                <a:cs typeface="Arial" panose="020B0604020202020204" pitchFamily="34" charset="0"/>
              </a:rPr>
              <a:t>mali hizmetler birimi)</a:t>
            </a:r>
          </a:p>
          <a:p>
            <a:pPr algn="ctr" eaLnBrk="1" hangingPunct="1">
              <a:lnSpc>
                <a:spcPct val="70000"/>
              </a:lnSpc>
              <a:buFont typeface="Wingdings" panose="05000000000000000000" pitchFamily="2" charset="2"/>
              <a:buNone/>
            </a:pPr>
            <a:endParaRPr lang="tr-TR" altLang="tr-TR" sz="2000" dirty="0">
              <a:solidFill>
                <a:schemeClr val="tx1">
                  <a:lumMod val="95000"/>
                  <a:lumOff val="5000"/>
                </a:schemeClr>
              </a:solidFill>
              <a:latin typeface="Arial" panose="020B0604020202020204" pitchFamily="34" charset="0"/>
              <a:cs typeface="Arial" panose="020B0604020202020204" pitchFamily="34" charset="0"/>
            </a:endParaRPr>
          </a:p>
          <a:p>
            <a:pPr marL="557213" lvl="1">
              <a:lnSpc>
                <a:spcPct val="70000"/>
              </a:lnSpc>
            </a:pPr>
            <a:r>
              <a:rPr lang="tr-TR" altLang="tr-TR" sz="2000" dirty="0"/>
              <a:t>Koordinasyon</a:t>
            </a:r>
          </a:p>
          <a:p>
            <a:pPr marL="557213" lvl="1">
              <a:lnSpc>
                <a:spcPct val="70000"/>
              </a:lnSpc>
            </a:pPr>
            <a:endParaRPr lang="tr-TR" altLang="tr-TR" sz="2000" dirty="0"/>
          </a:p>
          <a:p>
            <a:pPr marL="557213" lvl="1">
              <a:lnSpc>
                <a:spcPct val="70000"/>
              </a:lnSpc>
            </a:pPr>
            <a:r>
              <a:rPr lang="tr-TR" altLang="tr-TR" sz="2000" dirty="0"/>
              <a:t>Konsolidasyon</a:t>
            </a:r>
          </a:p>
          <a:p>
            <a:pPr marL="557213" lvl="1">
              <a:lnSpc>
                <a:spcPct val="70000"/>
              </a:lnSpc>
              <a:buNone/>
            </a:pPr>
            <a:endParaRPr lang="tr-TR" altLang="tr-TR" sz="2000" dirty="0"/>
          </a:p>
          <a:p>
            <a:pPr marL="557213" lvl="1">
              <a:lnSpc>
                <a:spcPct val="70000"/>
              </a:lnSpc>
            </a:pPr>
            <a:r>
              <a:rPr lang="tr-TR" altLang="tr-TR" sz="2000" dirty="0"/>
              <a:t>Veri toplama</a:t>
            </a:r>
          </a:p>
          <a:p>
            <a:pPr marL="557213" lvl="1">
              <a:lnSpc>
                <a:spcPct val="70000"/>
              </a:lnSpc>
              <a:buNone/>
            </a:pPr>
            <a:r>
              <a:rPr lang="tr-TR" altLang="tr-TR" sz="2000" dirty="0"/>
              <a:t> </a:t>
            </a:r>
          </a:p>
          <a:p>
            <a:pPr marL="557213" lvl="1">
              <a:lnSpc>
                <a:spcPct val="70000"/>
              </a:lnSpc>
            </a:pPr>
            <a:r>
              <a:rPr lang="tr-TR" altLang="tr-TR" sz="2000" dirty="0"/>
              <a:t>İzleme</a:t>
            </a:r>
          </a:p>
          <a:p>
            <a:pPr marL="557213" lvl="1">
              <a:lnSpc>
                <a:spcPct val="70000"/>
              </a:lnSpc>
            </a:pPr>
            <a:endParaRPr lang="tr-TR" altLang="tr-TR" sz="2000" dirty="0"/>
          </a:p>
          <a:p>
            <a:pPr marL="557213" lvl="1">
              <a:lnSpc>
                <a:spcPct val="70000"/>
              </a:lnSpc>
            </a:pPr>
            <a:r>
              <a:rPr lang="tr-TR" altLang="tr-TR" sz="2000" dirty="0"/>
              <a:t>Kontrol</a:t>
            </a:r>
          </a:p>
          <a:p>
            <a:pPr marL="557213" lvl="1">
              <a:lnSpc>
                <a:spcPct val="70000"/>
              </a:lnSpc>
              <a:buNone/>
            </a:pPr>
            <a:endParaRPr lang="tr-TR" altLang="tr-TR" sz="2000" dirty="0"/>
          </a:p>
          <a:p>
            <a:pPr marL="557213" lvl="1">
              <a:lnSpc>
                <a:spcPct val="70000"/>
              </a:lnSpc>
            </a:pPr>
            <a:r>
              <a:rPr lang="tr-TR" altLang="tr-TR" sz="2000" dirty="0"/>
              <a:t>Muhasebe (Genel bütçeli idarelerde Maliye Bakanlığına bağlı muhasebe yetkilileri tarafından yürütülür.)</a:t>
            </a:r>
          </a:p>
          <a:p>
            <a:pPr marL="557213" lvl="1">
              <a:lnSpc>
                <a:spcPct val="70000"/>
              </a:lnSpc>
              <a:buNone/>
            </a:pPr>
            <a:r>
              <a:rPr lang="tr-TR" altLang="tr-TR" sz="2000" dirty="0"/>
              <a:t> </a:t>
            </a:r>
          </a:p>
          <a:p>
            <a:pPr marL="557213" lvl="1">
              <a:lnSpc>
                <a:spcPct val="70000"/>
              </a:lnSpc>
            </a:pPr>
            <a:r>
              <a:rPr lang="tr-TR" altLang="tr-TR" sz="2000" dirty="0"/>
              <a:t>Raporlama </a:t>
            </a:r>
          </a:p>
          <a:p>
            <a:pPr marL="557213" lvl="1">
              <a:lnSpc>
                <a:spcPct val="70000"/>
              </a:lnSpc>
              <a:buNone/>
            </a:pPr>
            <a:endParaRPr lang="tr-TR" altLang="tr-TR" sz="2000" dirty="0"/>
          </a:p>
          <a:p>
            <a:pPr marL="557213" lvl="1">
              <a:lnSpc>
                <a:spcPct val="70000"/>
              </a:lnSpc>
            </a:pPr>
            <a:r>
              <a:rPr lang="tr-TR" altLang="tr-TR" sz="2000" dirty="0"/>
              <a:t>Danışmanlık</a:t>
            </a:r>
          </a:p>
          <a:p>
            <a:pPr marL="557213" lvl="1">
              <a:lnSpc>
                <a:spcPct val="70000"/>
              </a:lnSpc>
              <a:buNone/>
            </a:pPr>
            <a:r>
              <a:rPr lang="tr-TR" altLang="tr-TR" sz="1800" b="1" dirty="0">
                <a:solidFill>
                  <a:srgbClr val="000099"/>
                </a:solidFill>
              </a:rPr>
              <a:t> </a:t>
            </a:r>
          </a:p>
        </p:txBody>
      </p:sp>
      <p:pic>
        <p:nvPicPr>
          <p:cNvPr id="931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327" y="1339359"/>
            <a:ext cx="3024187"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36028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83879" y="249121"/>
            <a:ext cx="9472066" cy="1325562"/>
          </a:xfrm>
        </p:spPr>
        <p:txBody>
          <a:bodyPr/>
          <a:lstStyle/>
          <a:p>
            <a:pPr algn="ctr"/>
            <a:r>
              <a:rPr lang="tr-TR" sz="4000" b="1" dirty="0" smtClean="0">
                <a:solidFill>
                  <a:srgbClr val="002060"/>
                </a:solidFill>
              </a:rPr>
              <a:t> </a:t>
            </a:r>
            <a:r>
              <a:rPr lang="tr-TR" b="1" dirty="0" smtClean="0">
                <a:solidFill>
                  <a:schemeClr val="tx1"/>
                </a:solidFill>
              </a:rPr>
              <a:t>KAPSAM DIŞI İDARELER (md.2)</a:t>
            </a:r>
            <a:endParaRPr lang="tr-TR" b="1" dirty="0">
              <a:solidFill>
                <a:schemeClr val="tx1"/>
              </a:solidFill>
            </a:endParaRPr>
          </a:p>
        </p:txBody>
      </p:sp>
      <p:graphicFrame>
        <p:nvGraphicFramePr>
          <p:cNvPr id="4" name="3 Diyagram"/>
          <p:cNvGraphicFramePr/>
          <p:nvPr>
            <p:extLst>
              <p:ext uri="{D42A27DB-BD31-4B8C-83A1-F6EECF244321}">
                <p14:modId xmlns:p14="http://schemas.microsoft.com/office/powerpoint/2010/main" val="2513612257"/>
              </p:ext>
            </p:extLst>
          </p:nvPr>
        </p:nvGraphicFramePr>
        <p:xfrm>
          <a:off x="621102" y="1708030"/>
          <a:ext cx="10558732" cy="4606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626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78AE8E0A-7DE5-49C0-B2C9-E34B01FD9F6E}"/>
                                            </p:graphicEl>
                                          </p:spTgt>
                                        </p:tgtEl>
                                        <p:attrNameLst>
                                          <p:attrName>style.visibility</p:attrName>
                                        </p:attrNameLst>
                                      </p:cBhvr>
                                      <p:to>
                                        <p:strVal val="visible"/>
                                      </p:to>
                                    </p:set>
                                    <p:animEffect transition="in" filter="fade">
                                      <p:cBhvr>
                                        <p:cTn id="14" dur="1000"/>
                                        <p:tgtEl>
                                          <p:spTgt spid="4">
                                            <p:graphicEl>
                                              <a:dgm id="{78AE8E0A-7DE5-49C0-B2C9-E34B01FD9F6E}"/>
                                            </p:graphicEl>
                                          </p:spTgt>
                                        </p:tgtEl>
                                      </p:cBhvr>
                                    </p:animEffect>
                                    <p:anim calcmode="lin" valueType="num">
                                      <p:cBhvr>
                                        <p:cTn id="15" dur="1000" fill="hold"/>
                                        <p:tgtEl>
                                          <p:spTgt spid="4">
                                            <p:graphicEl>
                                              <a:dgm id="{78AE8E0A-7DE5-49C0-B2C9-E34B01FD9F6E}"/>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78AE8E0A-7DE5-49C0-B2C9-E34B01FD9F6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54454D04-7C41-4EBE-8A42-CDD4174022A9}"/>
                                            </p:graphicEl>
                                          </p:spTgt>
                                        </p:tgtEl>
                                        <p:attrNameLst>
                                          <p:attrName>style.visibility</p:attrName>
                                        </p:attrNameLst>
                                      </p:cBhvr>
                                      <p:to>
                                        <p:strVal val="visible"/>
                                      </p:to>
                                    </p:set>
                                    <p:animEffect transition="in" filter="fade">
                                      <p:cBhvr>
                                        <p:cTn id="21" dur="1000"/>
                                        <p:tgtEl>
                                          <p:spTgt spid="4">
                                            <p:graphicEl>
                                              <a:dgm id="{54454D04-7C41-4EBE-8A42-CDD4174022A9}"/>
                                            </p:graphicEl>
                                          </p:spTgt>
                                        </p:tgtEl>
                                      </p:cBhvr>
                                    </p:animEffect>
                                    <p:anim calcmode="lin" valueType="num">
                                      <p:cBhvr>
                                        <p:cTn id="22" dur="1000" fill="hold"/>
                                        <p:tgtEl>
                                          <p:spTgt spid="4">
                                            <p:graphicEl>
                                              <a:dgm id="{54454D04-7C41-4EBE-8A42-CDD4174022A9}"/>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54454D04-7C41-4EBE-8A42-CDD4174022A9}"/>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70359158-5DEB-4543-ABE2-67C060596AB8}"/>
                                            </p:graphicEl>
                                          </p:spTgt>
                                        </p:tgtEl>
                                        <p:attrNameLst>
                                          <p:attrName>style.visibility</p:attrName>
                                        </p:attrNameLst>
                                      </p:cBhvr>
                                      <p:to>
                                        <p:strVal val="visible"/>
                                      </p:to>
                                    </p:set>
                                    <p:animEffect transition="in" filter="fade">
                                      <p:cBhvr>
                                        <p:cTn id="28" dur="1000"/>
                                        <p:tgtEl>
                                          <p:spTgt spid="4">
                                            <p:graphicEl>
                                              <a:dgm id="{70359158-5DEB-4543-ABE2-67C060596AB8}"/>
                                            </p:graphicEl>
                                          </p:spTgt>
                                        </p:tgtEl>
                                      </p:cBhvr>
                                    </p:animEffect>
                                    <p:anim calcmode="lin" valueType="num">
                                      <p:cBhvr>
                                        <p:cTn id="29" dur="1000" fill="hold"/>
                                        <p:tgtEl>
                                          <p:spTgt spid="4">
                                            <p:graphicEl>
                                              <a:dgm id="{70359158-5DEB-4543-ABE2-67C060596AB8}"/>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70359158-5DEB-4543-ABE2-67C060596AB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010514B0-4419-4777-B16E-0A2B7878F1BF}"/>
                                            </p:graphicEl>
                                          </p:spTgt>
                                        </p:tgtEl>
                                        <p:attrNameLst>
                                          <p:attrName>style.visibility</p:attrName>
                                        </p:attrNameLst>
                                      </p:cBhvr>
                                      <p:to>
                                        <p:strVal val="visible"/>
                                      </p:to>
                                    </p:set>
                                    <p:animEffect transition="in" filter="fade">
                                      <p:cBhvr>
                                        <p:cTn id="35" dur="1000"/>
                                        <p:tgtEl>
                                          <p:spTgt spid="4">
                                            <p:graphicEl>
                                              <a:dgm id="{010514B0-4419-4777-B16E-0A2B7878F1BF}"/>
                                            </p:graphicEl>
                                          </p:spTgt>
                                        </p:tgtEl>
                                      </p:cBhvr>
                                    </p:animEffect>
                                    <p:anim calcmode="lin" valueType="num">
                                      <p:cBhvr>
                                        <p:cTn id="36" dur="1000" fill="hold"/>
                                        <p:tgtEl>
                                          <p:spTgt spid="4">
                                            <p:graphicEl>
                                              <a:dgm id="{010514B0-4419-4777-B16E-0A2B7878F1BF}"/>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010514B0-4419-4777-B16E-0A2B7878F1BF}"/>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00B6E939-3764-45C1-92B6-6485CFD057A1}"/>
                                            </p:graphicEl>
                                          </p:spTgt>
                                        </p:tgtEl>
                                        <p:attrNameLst>
                                          <p:attrName>style.visibility</p:attrName>
                                        </p:attrNameLst>
                                      </p:cBhvr>
                                      <p:to>
                                        <p:strVal val="visible"/>
                                      </p:to>
                                    </p:set>
                                    <p:animEffect transition="in" filter="fade">
                                      <p:cBhvr>
                                        <p:cTn id="42" dur="1000"/>
                                        <p:tgtEl>
                                          <p:spTgt spid="4">
                                            <p:graphicEl>
                                              <a:dgm id="{00B6E939-3764-45C1-92B6-6485CFD057A1}"/>
                                            </p:graphicEl>
                                          </p:spTgt>
                                        </p:tgtEl>
                                      </p:cBhvr>
                                    </p:animEffect>
                                    <p:anim calcmode="lin" valueType="num">
                                      <p:cBhvr>
                                        <p:cTn id="43" dur="1000" fill="hold"/>
                                        <p:tgtEl>
                                          <p:spTgt spid="4">
                                            <p:graphicEl>
                                              <a:dgm id="{00B6E939-3764-45C1-92B6-6485CFD057A1}"/>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00B6E939-3764-45C1-92B6-6485CFD057A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3487" y="103031"/>
            <a:ext cx="11062952" cy="6186309"/>
          </a:xfrm>
          <a:prstGeom prst="rect">
            <a:avLst/>
          </a:prstGeom>
        </p:spPr>
        <p:txBody>
          <a:bodyPr wrap="square">
            <a:spAutoFit/>
          </a:bodyPr>
          <a:lstStyle/>
          <a:p>
            <a:pPr algn="just"/>
            <a:r>
              <a:rPr lang="en-US" b="1" dirty="0" err="1" smtClean="0"/>
              <a:t>Tanımlar</a:t>
            </a:r>
            <a:r>
              <a:rPr lang="en-US" b="1" dirty="0" smtClean="0"/>
              <a:t> </a:t>
            </a:r>
            <a:endParaRPr lang="tr-TR" b="1" dirty="0" smtClean="0"/>
          </a:p>
          <a:p>
            <a:pPr algn="just"/>
            <a:r>
              <a:rPr lang="en-US" b="1" dirty="0" err="1" smtClean="0"/>
              <a:t>Madde</a:t>
            </a:r>
            <a:r>
              <a:rPr lang="en-US" b="1" dirty="0" smtClean="0"/>
              <a:t> 3- </a:t>
            </a:r>
            <a:endParaRPr lang="tr-TR" b="1" dirty="0" smtClean="0"/>
          </a:p>
          <a:p>
            <a:pPr algn="just"/>
            <a:r>
              <a:rPr lang="en-US" dirty="0" err="1" smtClean="0"/>
              <a:t>Münhasıran</a:t>
            </a:r>
            <a:r>
              <a:rPr lang="en-US" dirty="0" smtClean="0"/>
              <a:t> </a:t>
            </a:r>
            <a:r>
              <a:rPr lang="en-US" dirty="0" err="1" smtClean="0"/>
              <a:t>bu</a:t>
            </a:r>
            <a:r>
              <a:rPr lang="en-US" dirty="0" smtClean="0"/>
              <a:t> </a:t>
            </a:r>
            <a:r>
              <a:rPr lang="en-US" dirty="0" err="1" smtClean="0"/>
              <a:t>Kanunun</a:t>
            </a:r>
            <a:r>
              <a:rPr lang="en-US" dirty="0" smtClean="0"/>
              <a:t> </a:t>
            </a:r>
            <a:r>
              <a:rPr lang="en-US" dirty="0" err="1" smtClean="0"/>
              <a:t>uygulanmasında</a:t>
            </a:r>
            <a:r>
              <a:rPr lang="en-US" dirty="0" smtClean="0"/>
              <a:t>; </a:t>
            </a:r>
            <a:endParaRPr lang="tr-TR" dirty="0" smtClean="0"/>
          </a:p>
          <a:p>
            <a:pPr marL="342900" indent="-342900" algn="just">
              <a:buAutoNum type="alphaLcParenR"/>
            </a:pPr>
            <a:r>
              <a:rPr lang="en-US" b="1" dirty="0" err="1" smtClean="0"/>
              <a:t>Genel</a:t>
            </a:r>
            <a:r>
              <a:rPr lang="en-US" b="1" dirty="0" smtClean="0"/>
              <a:t> </a:t>
            </a:r>
            <a:r>
              <a:rPr lang="en-US" b="1" dirty="0" err="1" smtClean="0"/>
              <a:t>yönetim</a:t>
            </a:r>
            <a:r>
              <a:rPr lang="en-US" b="1" dirty="0" smtClean="0"/>
              <a:t> </a:t>
            </a:r>
            <a:r>
              <a:rPr lang="en-US" b="1" dirty="0" err="1" smtClean="0"/>
              <a:t>kapsamındaki</a:t>
            </a:r>
            <a:r>
              <a:rPr lang="en-US" b="1" dirty="0" smtClean="0"/>
              <a:t> </a:t>
            </a:r>
            <a:r>
              <a:rPr lang="en-US" b="1" dirty="0" err="1" smtClean="0"/>
              <a:t>kamu</a:t>
            </a:r>
            <a:r>
              <a:rPr lang="en-US" b="1" dirty="0" smtClean="0"/>
              <a:t> </a:t>
            </a:r>
            <a:r>
              <a:rPr lang="en-US" b="1" dirty="0" err="1" smtClean="0"/>
              <a:t>idareleri</a:t>
            </a:r>
            <a:r>
              <a:rPr lang="en-US" dirty="0" smtClean="0"/>
              <a:t>: </a:t>
            </a:r>
            <a:r>
              <a:rPr lang="en-US" dirty="0" err="1" smtClean="0"/>
              <a:t>Uluslararası</a:t>
            </a:r>
            <a:r>
              <a:rPr lang="en-US" dirty="0" smtClean="0"/>
              <a:t> </a:t>
            </a:r>
            <a:r>
              <a:rPr lang="en-US" dirty="0" err="1" smtClean="0"/>
              <a:t>sınıflandırmalara</a:t>
            </a:r>
            <a:r>
              <a:rPr lang="en-US" dirty="0" smtClean="0"/>
              <a:t> </a:t>
            </a:r>
            <a:r>
              <a:rPr lang="en-US" dirty="0" err="1" smtClean="0"/>
              <a:t>göre</a:t>
            </a:r>
            <a:r>
              <a:rPr lang="en-US" dirty="0" smtClean="0"/>
              <a:t> </a:t>
            </a:r>
            <a:r>
              <a:rPr lang="en-US" dirty="0" err="1" smtClean="0"/>
              <a:t>belirlenmiş</a:t>
            </a:r>
            <a:r>
              <a:rPr lang="en-US" dirty="0" smtClean="0"/>
              <a:t> </a:t>
            </a:r>
            <a:r>
              <a:rPr lang="en-US" dirty="0" err="1" smtClean="0"/>
              <a:t>olan</a:t>
            </a:r>
            <a:r>
              <a:rPr lang="en-US" dirty="0" smtClean="0"/>
              <a:t>, </a:t>
            </a:r>
            <a:r>
              <a:rPr lang="en-US" dirty="0" err="1" smtClean="0"/>
              <a:t>merkezî</a:t>
            </a:r>
            <a:r>
              <a:rPr lang="en-US" dirty="0" smtClean="0"/>
              <a:t> </a:t>
            </a:r>
            <a:r>
              <a:rPr lang="en-US" dirty="0" err="1" smtClean="0"/>
              <a:t>yönetim</a:t>
            </a:r>
            <a:r>
              <a:rPr lang="en-US" dirty="0" smtClean="0"/>
              <a:t> </a:t>
            </a:r>
            <a:r>
              <a:rPr lang="en-US" dirty="0" err="1" smtClean="0"/>
              <a:t>kapsamındaki</a:t>
            </a:r>
            <a:r>
              <a:rPr lang="en-US" dirty="0" smtClean="0"/>
              <a:t> </a:t>
            </a:r>
            <a:r>
              <a:rPr lang="en-US" dirty="0" err="1" smtClean="0"/>
              <a:t>kamu</a:t>
            </a:r>
            <a:r>
              <a:rPr lang="en-US" dirty="0" smtClean="0"/>
              <a:t> </a:t>
            </a:r>
            <a:r>
              <a:rPr lang="en-US" dirty="0" err="1" smtClean="0"/>
              <a:t>idareleri</a:t>
            </a:r>
            <a:r>
              <a:rPr lang="en-US" dirty="0" smtClean="0"/>
              <a:t>, </a:t>
            </a:r>
            <a:r>
              <a:rPr lang="en-US" dirty="0" err="1" smtClean="0"/>
              <a:t>sosyal</a:t>
            </a:r>
            <a:r>
              <a:rPr lang="en-US" dirty="0" smtClean="0"/>
              <a:t> </a:t>
            </a:r>
            <a:r>
              <a:rPr lang="en-US" dirty="0" err="1" smtClean="0"/>
              <a:t>güvenlik</a:t>
            </a:r>
            <a:r>
              <a:rPr lang="en-US" dirty="0" smtClean="0"/>
              <a:t> </a:t>
            </a:r>
            <a:r>
              <a:rPr lang="en-US" dirty="0" err="1" smtClean="0"/>
              <a:t>kurumları</a:t>
            </a:r>
            <a:r>
              <a:rPr lang="en-US" dirty="0" smtClean="0"/>
              <a:t> </a:t>
            </a:r>
            <a:r>
              <a:rPr lang="en-US" dirty="0" err="1" smtClean="0"/>
              <a:t>ve</a:t>
            </a:r>
            <a:r>
              <a:rPr lang="en-US" dirty="0" smtClean="0"/>
              <a:t> </a:t>
            </a:r>
            <a:r>
              <a:rPr lang="en-US" dirty="0" err="1" smtClean="0"/>
              <a:t>mahallî</a:t>
            </a:r>
            <a:r>
              <a:rPr lang="en-US" dirty="0" smtClean="0"/>
              <a:t> </a:t>
            </a:r>
            <a:r>
              <a:rPr lang="en-US" dirty="0" err="1" smtClean="0"/>
              <a:t>idareleri</a:t>
            </a:r>
            <a:r>
              <a:rPr lang="en-US" dirty="0" smtClean="0"/>
              <a:t>, </a:t>
            </a:r>
            <a:endParaRPr lang="tr-TR" dirty="0" smtClean="0"/>
          </a:p>
          <a:p>
            <a:pPr marL="342900" indent="-342900" algn="just">
              <a:buAutoNum type="alphaLcParenR"/>
            </a:pPr>
            <a:r>
              <a:rPr lang="en-US" b="1" dirty="0" err="1" smtClean="0"/>
              <a:t>Merkezî</a:t>
            </a:r>
            <a:r>
              <a:rPr lang="en-US" b="1" dirty="0" smtClean="0"/>
              <a:t> </a:t>
            </a:r>
            <a:r>
              <a:rPr lang="en-US" b="1" dirty="0" err="1" smtClean="0"/>
              <a:t>yönetim</a:t>
            </a:r>
            <a:r>
              <a:rPr lang="en-US" b="1" dirty="0" smtClean="0"/>
              <a:t> </a:t>
            </a:r>
            <a:r>
              <a:rPr lang="en-US" b="1" dirty="0" err="1" smtClean="0"/>
              <a:t>kapsamındaki</a:t>
            </a:r>
            <a:r>
              <a:rPr lang="en-US" b="1" dirty="0" smtClean="0"/>
              <a:t> </a:t>
            </a:r>
            <a:r>
              <a:rPr lang="en-US" b="1" dirty="0" err="1" smtClean="0"/>
              <a:t>kamu</a:t>
            </a:r>
            <a:r>
              <a:rPr lang="en-US" b="1" dirty="0" smtClean="0"/>
              <a:t> </a:t>
            </a:r>
            <a:r>
              <a:rPr lang="en-US" b="1" dirty="0" err="1" smtClean="0"/>
              <a:t>idareleri</a:t>
            </a:r>
            <a:r>
              <a:rPr lang="en-US" b="1" dirty="0" smtClean="0"/>
              <a:t>:</a:t>
            </a:r>
            <a:r>
              <a:rPr lang="en-US" dirty="0" smtClean="0"/>
              <a:t> Bu </a:t>
            </a:r>
            <a:r>
              <a:rPr lang="en-US" dirty="0" err="1" smtClean="0"/>
              <a:t>Kanuna</a:t>
            </a:r>
            <a:r>
              <a:rPr lang="en-US" dirty="0" smtClean="0"/>
              <a:t> </a:t>
            </a:r>
            <a:r>
              <a:rPr lang="en-US" dirty="0" err="1" smtClean="0"/>
              <a:t>ekli</a:t>
            </a:r>
            <a:r>
              <a:rPr lang="en-US" dirty="0" smtClean="0"/>
              <a:t> (I), (II) </a:t>
            </a:r>
            <a:r>
              <a:rPr lang="en-US" dirty="0" err="1" smtClean="0"/>
              <a:t>ve</a:t>
            </a:r>
            <a:r>
              <a:rPr lang="en-US" dirty="0" smtClean="0"/>
              <a:t> (III) </a:t>
            </a:r>
            <a:r>
              <a:rPr lang="en-US" dirty="0" err="1" smtClean="0"/>
              <a:t>sayılı</a:t>
            </a:r>
            <a:r>
              <a:rPr lang="en-US" dirty="0" smtClean="0"/>
              <a:t> </a:t>
            </a:r>
            <a:r>
              <a:rPr lang="en-US" dirty="0" err="1" smtClean="0"/>
              <a:t>cetvellerde</a:t>
            </a:r>
            <a:r>
              <a:rPr lang="en-US" dirty="0" smtClean="0"/>
              <a:t> </a:t>
            </a:r>
            <a:r>
              <a:rPr lang="en-US" dirty="0" err="1" smtClean="0"/>
              <a:t>yer</a:t>
            </a:r>
            <a:r>
              <a:rPr lang="en-US" dirty="0" smtClean="0"/>
              <a:t> </a:t>
            </a:r>
            <a:r>
              <a:rPr lang="en-US" dirty="0" err="1" smtClean="0"/>
              <a:t>alan</a:t>
            </a:r>
            <a:r>
              <a:rPr lang="en-US" dirty="0" smtClean="0"/>
              <a:t> </a:t>
            </a:r>
            <a:r>
              <a:rPr lang="en-US" dirty="0" err="1" smtClean="0"/>
              <a:t>kamu</a:t>
            </a:r>
            <a:r>
              <a:rPr lang="en-US" dirty="0" smtClean="0"/>
              <a:t> </a:t>
            </a:r>
            <a:r>
              <a:rPr lang="en-US" dirty="0" err="1" smtClean="0"/>
              <a:t>idarelerini</a:t>
            </a:r>
            <a:r>
              <a:rPr lang="en-US" dirty="0" smtClean="0"/>
              <a:t>, </a:t>
            </a:r>
            <a:endParaRPr lang="tr-TR" dirty="0" smtClean="0"/>
          </a:p>
          <a:p>
            <a:pPr marL="342900" indent="-342900" algn="just">
              <a:buAutoNum type="alphaLcParenR"/>
            </a:pPr>
            <a:r>
              <a:rPr lang="en-US" b="1" dirty="0" err="1" smtClean="0"/>
              <a:t>Düzenleyici</a:t>
            </a:r>
            <a:r>
              <a:rPr lang="en-US" b="1" dirty="0" smtClean="0"/>
              <a:t> </a:t>
            </a:r>
            <a:r>
              <a:rPr lang="en-US" b="1" dirty="0" err="1" smtClean="0"/>
              <a:t>ve</a:t>
            </a:r>
            <a:r>
              <a:rPr lang="en-US" b="1" dirty="0" smtClean="0"/>
              <a:t> </a:t>
            </a:r>
            <a:r>
              <a:rPr lang="en-US" b="1" dirty="0" err="1" smtClean="0"/>
              <a:t>denetleyici</a:t>
            </a:r>
            <a:r>
              <a:rPr lang="en-US" b="1" dirty="0" smtClean="0"/>
              <a:t> </a:t>
            </a:r>
            <a:r>
              <a:rPr lang="en-US" b="1" dirty="0" err="1" smtClean="0"/>
              <a:t>kurumlar</a:t>
            </a:r>
            <a:r>
              <a:rPr lang="en-US" dirty="0" smtClean="0"/>
              <a:t>: Bu </a:t>
            </a:r>
            <a:r>
              <a:rPr lang="en-US" dirty="0" err="1" smtClean="0"/>
              <a:t>Kanuna</a:t>
            </a:r>
            <a:r>
              <a:rPr lang="en-US" dirty="0" smtClean="0"/>
              <a:t> </a:t>
            </a:r>
            <a:r>
              <a:rPr lang="en-US" dirty="0" err="1" smtClean="0"/>
              <a:t>ekli</a:t>
            </a:r>
            <a:r>
              <a:rPr lang="en-US" dirty="0" smtClean="0"/>
              <a:t> (III) </a:t>
            </a:r>
            <a:r>
              <a:rPr lang="en-US" dirty="0" err="1" smtClean="0"/>
              <a:t>sayılı</a:t>
            </a:r>
            <a:r>
              <a:rPr lang="en-US" dirty="0" smtClean="0"/>
              <a:t> </a:t>
            </a:r>
            <a:r>
              <a:rPr lang="en-US" dirty="0" err="1" smtClean="0"/>
              <a:t>cetvelde</a:t>
            </a:r>
            <a:r>
              <a:rPr lang="en-US" dirty="0" smtClean="0"/>
              <a:t> </a:t>
            </a:r>
            <a:r>
              <a:rPr lang="en-US" dirty="0" err="1" smtClean="0"/>
              <a:t>yer</a:t>
            </a:r>
            <a:r>
              <a:rPr lang="en-US" dirty="0" smtClean="0"/>
              <a:t> </a:t>
            </a:r>
            <a:r>
              <a:rPr lang="en-US" dirty="0" err="1" smtClean="0"/>
              <a:t>alan</a:t>
            </a:r>
            <a:r>
              <a:rPr lang="en-US" dirty="0" smtClean="0"/>
              <a:t> </a:t>
            </a:r>
            <a:r>
              <a:rPr lang="en-US" dirty="0" err="1" smtClean="0"/>
              <a:t>kurumları</a:t>
            </a:r>
            <a:r>
              <a:rPr lang="en-US" dirty="0" smtClean="0"/>
              <a:t>, </a:t>
            </a:r>
            <a:endParaRPr lang="tr-TR" dirty="0" smtClean="0"/>
          </a:p>
          <a:p>
            <a:pPr marL="342900" indent="-342900" algn="just">
              <a:buAutoNum type="alphaLcParenR"/>
            </a:pPr>
            <a:r>
              <a:rPr lang="en-US" b="1" dirty="0" err="1" smtClean="0"/>
              <a:t>Sosyal</a:t>
            </a:r>
            <a:r>
              <a:rPr lang="en-US" b="1" dirty="0" smtClean="0"/>
              <a:t> </a:t>
            </a:r>
            <a:r>
              <a:rPr lang="en-US" b="1" dirty="0" err="1" smtClean="0"/>
              <a:t>güvenlik</a:t>
            </a:r>
            <a:r>
              <a:rPr lang="en-US" b="1" dirty="0" smtClean="0"/>
              <a:t> </a:t>
            </a:r>
            <a:r>
              <a:rPr lang="en-US" b="1" dirty="0" err="1" smtClean="0"/>
              <a:t>kurumları</a:t>
            </a:r>
            <a:r>
              <a:rPr lang="en-US" b="1" dirty="0" smtClean="0"/>
              <a:t>: </a:t>
            </a:r>
            <a:r>
              <a:rPr lang="en-US" dirty="0" smtClean="0"/>
              <a:t>Bu </a:t>
            </a:r>
            <a:r>
              <a:rPr lang="en-US" dirty="0" err="1" smtClean="0"/>
              <a:t>Kanuna</a:t>
            </a:r>
            <a:r>
              <a:rPr lang="en-US" dirty="0" smtClean="0"/>
              <a:t> </a:t>
            </a:r>
            <a:r>
              <a:rPr lang="en-US" dirty="0" err="1" smtClean="0"/>
              <a:t>ekli</a:t>
            </a:r>
            <a:r>
              <a:rPr lang="en-US" dirty="0" smtClean="0"/>
              <a:t> (IV) </a:t>
            </a:r>
            <a:r>
              <a:rPr lang="en-US" dirty="0" err="1" smtClean="0"/>
              <a:t>sayılı</a:t>
            </a:r>
            <a:r>
              <a:rPr lang="en-US" dirty="0" smtClean="0"/>
              <a:t> </a:t>
            </a:r>
            <a:r>
              <a:rPr lang="en-US" dirty="0" err="1" smtClean="0"/>
              <a:t>cetvelde</a:t>
            </a:r>
            <a:r>
              <a:rPr lang="en-US" dirty="0" smtClean="0"/>
              <a:t> </a:t>
            </a:r>
            <a:r>
              <a:rPr lang="en-US" dirty="0" err="1" smtClean="0"/>
              <a:t>yer</a:t>
            </a:r>
            <a:r>
              <a:rPr lang="en-US" dirty="0" smtClean="0"/>
              <a:t> </a:t>
            </a:r>
            <a:r>
              <a:rPr lang="en-US" dirty="0" err="1" smtClean="0"/>
              <a:t>alan</a:t>
            </a:r>
            <a:r>
              <a:rPr lang="en-US" dirty="0" smtClean="0"/>
              <a:t> </a:t>
            </a:r>
            <a:r>
              <a:rPr lang="en-US" dirty="0" err="1" smtClean="0"/>
              <a:t>kamu</a:t>
            </a:r>
            <a:r>
              <a:rPr lang="en-US" dirty="0" smtClean="0"/>
              <a:t> </a:t>
            </a:r>
            <a:r>
              <a:rPr lang="en-US" dirty="0" err="1" smtClean="0"/>
              <a:t>kurumlarını</a:t>
            </a:r>
            <a:r>
              <a:rPr lang="en-US" dirty="0" smtClean="0"/>
              <a:t>, </a:t>
            </a:r>
            <a:endParaRPr lang="tr-TR" dirty="0" smtClean="0"/>
          </a:p>
          <a:p>
            <a:pPr marL="342900" indent="-342900" algn="just">
              <a:buAutoNum type="alphaLcParenR"/>
            </a:pPr>
            <a:r>
              <a:rPr lang="en-US" b="1" dirty="0" err="1" smtClean="0"/>
              <a:t>Mahallî</a:t>
            </a:r>
            <a:r>
              <a:rPr lang="en-US" b="1" dirty="0" smtClean="0"/>
              <a:t> </a:t>
            </a:r>
            <a:r>
              <a:rPr lang="en-US" b="1" dirty="0" err="1" smtClean="0"/>
              <a:t>idare</a:t>
            </a:r>
            <a:r>
              <a:rPr lang="en-US" b="1" dirty="0" smtClean="0"/>
              <a:t>: </a:t>
            </a:r>
            <a:r>
              <a:rPr lang="en-US" dirty="0" err="1" smtClean="0"/>
              <a:t>Yetkileri</a:t>
            </a:r>
            <a:r>
              <a:rPr lang="en-US" dirty="0" smtClean="0"/>
              <a:t> </a:t>
            </a:r>
            <a:r>
              <a:rPr lang="en-US" dirty="0" err="1" smtClean="0"/>
              <a:t>belirli</a:t>
            </a:r>
            <a:r>
              <a:rPr lang="en-US" dirty="0" smtClean="0"/>
              <a:t> </a:t>
            </a:r>
            <a:r>
              <a:rPr lang="en-US" dirty="0" err="1" smtClean="0"/>
              <a:t>bir</a:t>
            </a:r>
            <a:r>
              <a:rPr lang="en-US" dirty="0" smtClean="0"/>
              <a:t> </a:t>
            </a:r>
            <a:r>
              <a:rPr lang="en-US" dirty="0" err="1" smtClean="0"/>
              <a:t>coğrafi</a:t>
            </a:r>
            <a:r>
              <a:rPr lang="en-US" dirty="0" smtClean="0"/>
              <a:t> </a:t>
            </a:r>
            <a:r>
              <a:rPr lang="en-US" dirty="0" err="1" smtClean="0"/>
              <a:t>alan</a:t>
            </a:r>
            <a:r>
              <a:rPr lang="en-US" dirty="0" smtClean="0"/>
              <a:t> </a:t>
            </a:r>
            <a:r>
              <a:rPr lang="en-US" dirty="0" err="1" smtClean="0"/>
              <a:t>ve</a:t>
            </a:r>
            <a:r>
              <a:rPr lang="en-US" dirty="0" smtClean="0"/>
              <a:t> </a:t>
            </a:r>
            <a:r>
              <a:rPr lang="en-US" dirty="0" err="1" smtClean="0"/>
              <a:t>hizmetlerle</a:t>
            </a:r>
            <a:r>
              <a:rPr lang="en-US" dirty="0" smtClean="0"/>
              <a:t> </a:t>
            </a:r>
            <a:r>
              <a:rPr lang="en-US" dirty="0" err="1" smtClean="0"/>
              <a:t>sınırlı</a:t>
            </a:r>
            <a:r>
              <a:rPr lang="en-US" dirty="0" smtClean="0"/>
              <a:t> </a:t>
            </a:r>
            <a:r>
              <a:rPr lang="en-US" dirty="0" err="1" smtClean="0"/>
              <a:t>olarak</a:t>
            </a:r>
            <a:r>
              <a:rPr lang="en-US" dirty="0" smtClean="0"/>
              <a:t> </a:t>
            </a:r>
            <a:r>
              <a:rPr lang="en-US" dirty="0" err="1" smtClean="0"/>
              <a:t>kamusal</a:t>
            </a:r>
            <a:r>
              <a:rPr lang="en-US" dirty="0" smtClean="0"/>
              <a:t> </a:t>
            </a:r>
            <a:r>
              <a:rPr lang="en-US" dirty="0" err="1" smtClean="0"/>
              <a:t>faaliyet</a:t>
            </a:r>
            <a:r>
              <a:rPr lang="en-US" dirty="0" smtClean="0"/>
              <a:t> </a:t>
            </a:r>
            <a:r>
              <a:rPr lang="en-US" dirty="0" err="1" smtClean="0"/>
              <a:t>gösteren</a:t>
            </a:r>
            <a:r>
              <a:rPr lang="en-US" dirty="0" smtClean="0"/>
              <a:t> </a:t>
            </a:r>
            <a:r>
              <a:rPr lang="en-US" dirty="0" err="1" smtClean="0"/>
              <a:t>belediye</a:t>
            </a:r>
            <a:r>
              <a:rPr lang="en-US" dirty="0" smtClean="0"/>
              <a:t>, </a:t>
            </a:r>
            <a:r>
              <a:rPr lang="en-US" dirty="0" err="1" smtClean="0"/>
              <a:t>il</a:t>
            </a:r>
            <a:r>
              <a:rPr lang="en-US" dirty="0" smtClean="0"/>
              <a:t> </a:t>
            </a:r>
            <a:r>
              <a:rPr lang="en-US" dirty="0" err="1" smtClean="0"/>
              <a:t>özel</a:t>
            </a:r>
            <a:r>
              <a:rPr lang="en-US" dirty="0" smtClean="0"/>
              <a:t> </a:t>
            </a:r>
            <a:r>
              <a:rPr lang="en-US" dirty="0" err="1" smtClean="0"/>
              <a:t>idaresi</a:t>
            </a:r>
            <a:r>
              <a:rPr lang="en-US" dirty="0" smtClean="0"/>
              <a:t> </a:t>
            </a:r>
            <a:r>
              <a:rPr lang="en-US" dirty="0" err="1" smtClean="0"/>
              <a:t>ile</a:t>
            </a:r>
            <a:r>
              <a:rPr lang="en-US" dirty="0" smtClean="0"/>
              <a:t> </a:t>
            </a:r>
            <a:r>
              <a:rPr lang="en-US" dirty="0" err="1" smtClean="0"/>
              <a:t>bunlara</a:t>
            </a:r>
            <a:r>
              <a:rPr lang="en-US" dirty="0" smtClean="0"/>
              <a:t> </a:t>
            </a:r>
            <a:r>
              <a:rPr lang="en-US" dirty="0" err="1" smtClean="0"/>
              <a:t>bağlı</a:t>
            </a:r>
            <a:r>
              <a:rPr lang="en-US" dirty="0" smtClean="0"/>
              <a:t> </a:t>
            </a:r>
            <a:r>
              <a:rPr lang="en-US" dirty="0" err="1" smtClean="0"/>
              <a:t>veya</a:t>
            </a:r>
            <a:r>
              <a:rPr lang="en-US" dirty="0" smtClean="0"/>
              <a:t> </a:t>
            </a:r>
            <a:r>
              <a:rPr lang="en-US" dirty="0" err="1" smtClean="0"/>
              <a:t>bunların</a:t>
            </a:r>
            <a:r>
              <a:rPr lang="en-US" dirty="0" smtClean="0"/>
              <a:t> </a:t>
            </a:r>
            <a:r>
              <a:rPr lang="en-US" dirty="0" err="1" smtClean="0"/>
              <a:t>kurdukları</a:t>
            </a:r>
            <a:r>
              <a:rPr lang="en-US" dirty="0" smtClean="0"/>
              <a:t> </a:t>
            </a:r>
            <a:r>
              <a:rPr lang="en-US" dirty="0" err="1" smtClean="0"/>
              <a:t>veya</a:t>
            </a:r>
            <a:r>
              <a:rPr lang="en-US" dirty="0" smtClean="0"/>
              <a:t> </a:t>
            </a:r>
            <a:r>
              <a:rPr lang="en-US" dirty="0" err="1" smtClean="0"/>
              <a:t>üye</a:t>
            </a:r>
            <a:r>
              <a:rPr lang="en-US" dirty="0" smtClean="0"/>
              <a:t> </a:t>
            </a:r>
            <a:r>
              <a:rPr lang="en-US" dirty="0" err="1" smtClean="0"/>
              <a:t>oldukları</a:t>
            </a:r>
            <a:r>
              <a:rPr lang="en-US" dirty="0" smtClean="0"/>
              <a:t> </a:t>
            </a:r>
            <a:r>
              <a:rPr lang="en-US" dirty="0" err="1" smtClean="0"/>
              <a:t>birlik</a:t>
            </a:r>
            <a:r>
              <a:rPr lang="en-US" dirty="0" smtClean="0"/>
              <a:t> </a:t>
            </a:r>
            <a:r>
              <a:rPr lang="en-US" dirty="0" err="1" smtClean="0"/>
              <a:t>ve</a:t>
            </a:r>
            <a:r>
              <a:rPr lang="en-US" dirty="0" smtClean="0"/>
              <a:t> </a:t>
            </a:r>
            <a:r>
              <a:rPr lang="en-US" dirty="0" err="1" smtClean="0"/>
              <a:t>idareleri</a:t>
            </a:r>
            <a:r>
              <a:rPr lang="en-US" dirty="0" smtClean="0"/>
              <a:t>,</a:t>
            </a:r>
            <a:endParaRPr lang="tr-TR" dirty="0" smtClean="0"/>
          </a:p>
          <a:p>
            <a:pPr marL="342900" indent="-342900" algn="just">
              <a:buAutoNum type="alphaLcParenR"/>
            </a:pPr>
            <a:r>
              <a:rPr lang="en-US" b="1" dirty="0" err="1" smtClean="0"/>
              <a:t>Bütçe</a:t>
            </a:r>
            <a:r>
              <a:rPr lang="en-US" b="1" dirty="0" smtClean="0"/>
              <a:t>:</a:t>
            </a:r>
            <a:r>
              <a:rPr lang="en-US" dirty="0" smtClean="0"/>
              <a:t> </a:t>
            </a:r>
            <a:r>
              <a:rPr lang="en-US" dirty="0" err="1" smtClean="0"/>
              <a:t>Belirli</a:t>
            </a:r>
            <a:r>
              <a:rPr lang="en-US" dirty="0" smtClean="0"/>
              <a:t> </a:t>
            </a:r>
            <a:r>
              <a:rPr lang="en-US" dirty="0" err="1" smtClean="0"/>
              <a:t>bir</a:t>
            </a:r>
            <a:r>
              <a:rPr lang="en-US" dirty="0" smtClean="0"/>
              <a:t> </a:t>
            </a:r>
            <a:r>
              <a:rPr lang="en-US" dirty="0" err="1" smtClean="0"/>
              <a:t>dönemdeki</a:t>
            </a:r>
            <a:r>
              <a:rPr lang="en-US" dirty="0" smtClean="0"/>
              <a:t> </a:t>
            </a:r>
            <a:r>
              <a:rPr lang="en-US" dirty="0" err="1" smtClean="0"/>
              <a:t>gelir</a:t>
            </a:r>
            <a:r>
              <a:rPr lang="en-US" dirty="0" smtClean="0"/>
              <a:t> </a:t>
            </a:r>
            <a:r>
              <a:rPr lang="en-US" dirty="0" err="1" smtClean="0"/>
              <a:t>ve</a:t>
            </a:r>
            <a:r>
              <a:rPr lang="en-US" dirty="0" smtClean="0"/>
              <a:t> </a:t>
            </a:r>
            <a:r>
              <a:rPr lang="en-US" dirty="0" err="1" smtClean="0"/>
              <a:t>gider</a:t>
            </a:r>
            <a:r>
              <a:rPr lang="en-US" dirty="0" smtClean="0"/>
              <a:t> </a:t>
            </a:r>
            <a:r>
              <a:rPr lang="en-US" dirty="0" err="1" smtClean="0"/>
              <a:t>tahminleri</a:t>
            </a:r>
            <a:r>
              <a:rPr lang="en-US" dirty="0" smtClean="0"/>
              <a:t> </a:t>
            </a:r>
            <a:r>
              <a:rPr lang="en-US" dirty="0" err="1" smtClean="0"/>
              <a:t>ile</a:t>
            </a:r>
            <a:r>
              <a:rPr lang="en-US" dirty="0" smtClean="0"/>
              <a:t> </a:t>
            </a:r>
            <a:r>
              <a:rPr lang="en-US" dirty="0" err="1" smtClean="0"/>
              <a:t>bunların</a:t>
            </a:r>
            <a:r>
              <a:rPr lang="en-US" dirty="0" smtClean="0"/>
              <a:t> </a:t>
            </a:r>
            <a:r>
              <a:rPr lang="en-US" dirty="0" err="1" smtClean="0"/>
              <a:t>uygulanmasına</a:t>
            </a:r>
            <a:r>
              <a:rPr lang="en-US" dirty="0" smtClean="0"/>
              <a:t> </a:t>
            </a:r>
            <a:r>
              <a:rPr lang="en-US" dirty="0" err="1" smtClean="0"/>
              <a:t>ilişkin</a:t>
            </a:r>
            <a:r>
              <a:rPr lang="en-US" dirty="0" smtClean="0"/>
              <a:t> </a:t>
            </a:r>
            <a:r>
              <a:rPr lang="en-US" dirty="0" err="1" smtClean="0"/>
              <a:t>hususları</a:t>
            </a:r>
            <a:r>
              <a:rPr lang="en-US" dirty="0" smtClean="0"/>
              <a:t> </a:t>
            </a:r>
            <a:r>
              <a:rPr lang="en-US" dirty="0" err="1" smtClean="0"/>
              <a:t>gösteren</a:t>
            </a:r>
            <a:r>
              <a:rPr lang="en-US" dirty="0" smtClean="0"/>
              <a:t> </a:t>
            </a:r>
            <a:r>
              <a:rPr lang="en-US" dirty="0" err="1" smtClean="0"/>
              <a:t>ve</a:t>
            </a:r>
            <a:r>
              <a:rPr lang="en-US" dirty="0" smtClean="0"/>
              <a:t> </a:t>
            </a:r>
            <a:r>
              <a:rPr lang="en-US" dirty="0" err="1" smtClean="0"/>
              <a:t>usulüne</a:t>
            </a:r>
            <a:r>
              <a:rPr lang="en-US" dirty="0" smtClean="0"/>
              <a:t> </a:t>
            </a:r>
            <a:r>
              <a:rPr lang="en-US" dirty="0" err="1" smtClean="0"/>
              <a:t>uygun</a:t>
            </a:r>
            <a:r>
              <a:rPr lang="en-US" dirty="0" smtClean="0"/>
              <a:t> </a:t>
            </a:r>
            <a:r>
              <a:rPr lang="en-US" dirty="0" err="1" smtClean="0"/>
              <a:t>olarak</a:t>
            </a:r>
            <a:r>
              <a:rPr lang="en-US" dirty="0" smtClean="0"/>
              <a:t> </a:t>
            </a:r>
            <a:r>
              <a:rPr lang="en-US" dirty="0" err="1" smtClean="0"/>
              <a:t>yürürlüğe</a:t>
            </a:r>
            <a:r>
              <a:rPr lang="en-US" dirty="0" smtClean="0"/>
              <a:t> </a:t>
            </a:r>
            <a:r>
              <a:rPr lang="en-US" dirty="0" err="1" smtClean="0"/>
              <a:t>konulan</a:t>
            </a:r>
            <a:r>
              <a:rPr lang="en-US" dirty="0" smtClean="0"/>
              <a:t> </a:t>
            </a:r>
            <a:r>
              <a:rPr lang="en-US" dirty="0" err="1" smtClean="0"/>
              <a:t>belgeyi</a:t>
            </a:r>
            <a:r>
              <a:rPr lang="en-US" dirty="0" smtClean="0"/>
              <a:t>, </a:t>
            </a:r>
            <a:endParaRPr lang="tr-TR" dirty="0" smtClean="0"/>
          </a:p>
          <a:p>
            <a:pPr marL="342900" indent="-342900" algn="just">
              <a:buAutoNum type="alphaLcParenR"/>
            </a:pPr>
            <a:r>
              <a:rPr lang="en-US" b="1" dirty="0" err="1" smtClean="0"/>
              <a:t>Kamu</a:t>
            </a:r>
            <a:r>
              <a:rPr lang="en-US" b="1" dirty="0" smtClean="0"/>
              <a:t> </a:t>
            </a:r>
            <a:r>
              <a:rPr lang="en-US" b="1" dirty="0" err="1" smtClean="0"/>
              <a:t>kaynakları</a:t>
            </a:r>
            <a:r>
              <a:rPr lang="en-US" b="1" dirty="0" smtClean="0"/>
              <a:t>: </a:t>
            </a:r>
            <a:r>
              <a:rPr lang="en-US" dirty="0" err="1" smtClean="0"/>
              <a:t>Borçlanma</a:t>
            </a:r>
            <a:r>
              <a:rPr lang="en-US" dirty="0" smtClean="0"/>
              <a:t> </a:t>
            </a:r>
            <a:r>
              <a:rPr lang="en-US" dirty="0" err="1" smtClean="0"/>
              <a:t>suretiyle</a:t>
            </a:r>
            <a:r>
              <a:rPr lang="en-US" dirty="0" smtClean="0"/>
              <a:t> </a:t>
            </a:r>
            <a:r>
              <a:rPr lang="en-US" dirty="0" err="1" smtClean="0"/>
              <a:t>elde</a:t>
            </a:r>
            <a:r>
              <a:rPr lang="en-US" dirty="0" smtClean="0"/>
              <a:t> </a:t>
            </a:r>
            <a:r>
              <a:rPr lang="en-US" dirty="0" err="1" smtClean="0"/>
              <a:t>edilen</a:t>
            </a:r>
            <a:r>
              <a:rPr lang="en-US" dirty="0" smtClean="0"/>
              <a:t> </a:t>
            </a:r>
            <a:r>
              <a:rPr lang="en-US" dirty="0" err="1" smtClean="0"/>
              <a:t>imkânlar</a:t>
            </a:r>
            <a:r>
              <a:rPr lang="en-US" dirty="0" smtClean="0"/>
              <a:t> </a:t>
            </a:r>
            <a:r>
              <a:rPr lang="en-US" dirty="0" err="1" smtClean="0"/>
              <a:t>dahil</a:t>
            </a:r>
            <a:r>
              <a:rPr lang="en-US" dirty="0" smtClean="0"/>
              <a:t> </a:t>
            </a:r>
            <a:r>
              <a:rPr lang="en-US" dirty="0" err="1" smtClean="0"/>
              <a:t>kamuya</a:t>
            </a:r>
            <a:r>
              <a:rPr lang="en-US" dirty="0" smtClean="0"/>
              <a:t> </a:t>
            </a:r>
            <a:r>
              <a:rPr lang="en-US" dirty="0" err="1" smtClean="0"/>
              <a:t>ait</a:t>
            </a:r>
            <a:r>
              <a:rPr lang="en-US" dirty="0" smtClean="0"/>
              <a:t> </a:t>
            </a:r>
            <a:r>
              <a:rPr lang="en-US" dirty="0" err="1" smtClean="0"/>
              <a:t>gelirler</a:t>
            </a:r>
            <a:r>
              <a:rPr lang="en-US" dirty="0" smtClean="0"/>
              <a:t>, </a:t>
            </a:r>
            <a:r>
              <a:rPr lang="en-US" dirty="0" err="1" smtClean="0"/>
              <a:t>taşınır</a:t>
            </a:r>
            <a:r>
              <a:rPr lang="en-US" dirty="0" smtClean="0"/>
              <a:t> </a:t>
            </a:r>
            <a:r>
              <a:rPr lang="en-US" dirty="0" err="1" smtClean="0"/>
              <a:t>ve</a:t>
            </a:r>
            <a:r>
              <a:rPr lang="en-US" dirty="0" smtClean="0"/>
              <a:t> </a:t>
            </a:r>
            <a:r>
              <a:rPr lang="en-US" dirty="0" err="1" smtClean="0"/>
              <a:t>taşınmazlar</a:t>
            </a:r>
            <a:r>
              <a:rPr lang="en-US" dirty="0" smtClean="0"/>
              <a:t>, </a:t>
            </a:r>
            <a:r>
              <a:rPr lang="en-US" dirty="0" err="1" smtClean="0"/>
              <a:t>hesaplarda</a:t>
            </a:r>
            <a:r>
              <a:rPr lang="en-US" dirty="0" smtClean="0"/>
              <a:t> </a:t>
            </a:r>
            <a:r>
              <a:rPr lang="en-US" dirty="0" err="1" smtClean="0"/>
              <a:t>bulunan</a:t>
            </a:r>
            <a:r>
              <a:rPr lang="en-US" dirty="0" smtClean="0"/>
              <a:t> para, </a:t>
            </a:r>
            <a:r>
              <a:rPr lang="en-US" dirty="0" err="1" smtClean="0"/>
              <a:t>alacak</a:t>
            </a:r>
            <a:r>
              <a:rPr lang="en-US" dirty="0" smtClean="0"/>
              <a:t> </a:t>
            </a:r>
            <a:r>
              <a:rPr lang="en-US" dirty="0" err="1" smtClean="0"/>
              <a:t>ve</a:t>
            </a:r>
            <a:r>
              <a:rPr lang="en-US" dirty="0" smtClean="0"/>
              <a:t> </a:t>
            </a:r>
            <a:r>
              <a:rPr lang="en-US" dirty="0" err="1" smtClean="0"/>
              <a:t>haklar</a:t>
            </a:r>
            <a:r>
              <a:rPr lang="en-US" dirty="0" smtClean="0"/>
              <a:t> </a:t>
            </a:r>
            <a:r>
              <a:rPr lang="en-US" dirty="0" err="1" smtClean="0"/>
              <a:t>ile</a:t>
            </a:r>
            <a:r>
              <a:rPr lang="en-US" dirty="0" smtClean="0"/>
              <a:t> her </a:t>
            </a:r>
            <a:r>
              <a:rPr lang="en-US" dirty="0" err="1" smtClean="0"/>
              <a:t>türlü</a:t>
            </a:r>
            <a:r>
              <a:rPr lang="en-US" dirty="0" smtClean="0"/>
              <a:t> </a:t>
            </a:r>
            <a:r>
              <a:rPr lang="en-US" dirty="0" err="1" smtClean="0"/>
              <a:t>değerleri</a:t>
            </a:r>
            <a:r>
              <a:rPr lang="en-US" dirty="0" smtClean="0"/>
              <a:t>, </a:t>
            </a:r>
            <a:endParaRPr lang="tr-TR" dirty="0" smtClean="0"/>
          </a:p>
          <a:p>
            <a:pPr marL="342900" indent="-342900" algn="just">
              <a:buAutoNum type="alphaLcParenR"/>
            </a:pPr>
            <a:r>
              <a:rPr lang="en-US" b="1" dirty="0" err="1" smtClean="0"/>
              <a:t>Kamu</a:t>
            </a:r>
            <a:r>
              <a:rPr lang="en-US" b="1" dirty="0" smtClean="0"/>
              <a:t> </a:t>
            </a:r>
            <a:r>
              <a:rPr lang="en-US" b="1" dirty="0" err="1" smtClean="0"/>
              <a:t>gideri</a:t>
            </a:r>
            <a:r>
              <a:rPr lang="en-US" b="1" dirty="0" smtClean="0"/>
              <a:t>: </a:t>
            </a:r>
            <a:r>
              <a:rPr lang="en-US" dirty="0" err="1" smtClean="0"/>
              <a:t>Kanunlarına</a:t>
            </a:r>
            <a:r>
              <a:rPr lang="en-US" dirty="0" smtClean="0"/>
              <a:t> </a:t>
            </a:r>
            <a:r>
              <a:rPr lang="en-US" dirty="0" err="1" smtClean="0"/>
              <a:t>dayanılarak</a:t>
            </a:r>
            <a:r>
              <a:rPr lang="en-US" dirty="0" smtClean="0"/>
              <a:t> </a:t>
            </a:r>
            <a:r>
              <a:rPr lang="en-US" dirty="0" err="1" smtClean="0"/>
              <a:t>yaptırılan</a:t>
            </a:r>
            <a:r>
              <a:rPr lang="en-US" dirty="0" smtClean="0"/>
              <a:t> </a:t>
            </a:r>
            <a:r>
              <a:rPr lang="en-US" dirty="0" err="1" smtClean="0"/>
              <a:t>iş</a:t>
            </a:r>
            <a:r>
              <a:rPr lang="en-US" dirty="0" smtClean="0"/>
              <a:t>, </a:t>
            </a:r>
            <a:r>
              <a:rPr lang="en-US" dirty="0" err="1" smtClean="0"/>
              <a:t>alınan</a:t>
            </a:r>
            <a:r>
              <a:rPr lang="en-US" dirty="0" smtClean="0"/>
              <a:t> mal </a:t>
            </a:r>
            <a:r>
              <a:rPr lang="en-US" dirty="0" err="1" smtClean="0"/>
              <a:t>ve</a:t>
            </a:r>
            <a:r>
              <a:rPr lang="en-US" dirty="0" smtClean="0"/>
              <a:t> </a:t>
            </a:r>
            <a:r>
              <a:rPr lang="en-US" dirty="0" err="1" smtClean="0"/>
              <a:t>hizmet</a:t>
            </a:r>
            <a:r>
              <a:rPr lang="en-US" dirty="0" smtClean="0"/>
              <a:t> </a:t>
            </a:r>
            <a:r>
              <a:rPr lang="en-US" dirty="0" err="1" smtClean="0"/>
              <a:t>bedelleri</a:t>
            </a:r>
            <a:r>
              <a:rPr lang="en-US" dirty="0" smtClean="0"/>
              <a:t>, </a:t>
            </a:r>
            <a:r>
              <a:rPr lang="en-US" dirty="0" err="1" smtClean="0"/>
              <a:t>sosyal</a:t>
            </a:r>
            <a:r>
              <a:rPr lang="en-US" dirty="0" smtClean="0"/>
              <a:t> </a:t>
            </a:r>
            <a:r>
              <a:rPr lang="en-US" dirty="0" err="1" smtClean="0"/>
              <a:t>güvenlik</a:t>
            </a:r>
            <a:r>
              <a:rPr lang="en-US" dirty="0" smtClean="0"/>
              <a:t> </a:t>
            </a:r>
            <a:r>
              <a:rPr lang="en-US" dirty="0" err="1" smtClean="0"/>
              <a:t>katkı</a:t>
            </a:r>
            <a:r>
              <a:rPr lang="en-US" dirty="0" smtClean="0"/>
              <a:t> </a:t>
            </a:r>
            <a:r>
              <a:rPr lang="en-US" dirty="0" err="1" smtClean="0"/>
              <a:t>payları</a:t>
            </a:r>
            <a:r>
              <a:rPr lang="en-US" dirty="0" smtClean="0"/>
              <a:t>, </a:t>
            </a:r>
            <a:r>
              <a:rPr lang="en-US" dirty="0" err="1" smtClean="0"/>
              <a:t>iç</a:t>
            </a:r>
            <a:r>
              <a:rPr lang="en-US" dirty="0" smtClean="0"/>
              <a:t> </a:t>
            </a:r>
            <a:r>
              <a:rPr lang="en-US" dirty="0" err="1" smtClean="0"/>
              <a:t>ve</a:t>
            </a:r>
            <a:r>
              <a:rPr lang="en-US" dirty="0" smtClean="0"/>
              <a:t> </a:t>
            </a:r>
            <a:r>
              <a:rPr lang="en-US" dirty="0" err="1" smtClean="0"/>
              <a:t>dış</a:t>
            </a:r>
            <a:r>
              <a:rPr lang="en-US" dirty="0" smtClean="0"/>
              <a:t> </a:t>
            </a:r>
            <a:r>
              <a:rPr lang="en-US" dirty="0" err="1" smtClean="0"/>
              <a:t>borç</a:t>
            </a:r>
            <a:r>
              <a:rPr lang="en-US" dirty="0" smtClean="0"/>
              <a:t> </a:t>
            </a:r>
            <a:r>
              <a:rPr lang="en-US" dirty="0" err="1" smtClean="0"/>
              <a:t>faizleri</a:t>
            </a:r>
            <a:r>
              <a:rPr lang="en-US" dirty="0" smtClean="0"/>
              <a:t>, </a:t>
            </a:r>
            <a:r>
              <a:rPr lang="en-US" dirty="0" err="1" smtClean="0"/>
              <a:t>borçlanma</a:t>
            </a:r>
            <a:r>
              <a:rPr lang="en-US" dirty="0" smtClean="0"/>
              <a:t> </a:t>
            </a:r>
            <a:r>
              <a:rPr lang="en-US" dirty="0" err="1" smtClean="0"/>
              <a:t>genel</a:t>
            </a:r>
            <a:r>
              <a:rPr lang="en-US" dirty="0" smtClean="0"/>
              <a:t> </a:t>
            </a:r>
            <a:r>
              <a:rPr lang="en-US" dirty="0" err="1" smtClean="0"/>
              <a:t>giderleri</a:t>
            </a:r>
            <a:r>
              <a:rPr lang="en-US" dirty="0" smtClean="0"/>
              <a:t>, </a:t>
            </a:r>
            <a:r>
              <a:rPr lang="en-US" dirty="0" err="1" smtClean="0"/>
              <a:t>borçlanma</a:t>
            </a:r>
            <a:r>
              <a:rPr lang="en-US" dirty="0" smtClean="0"/>
              <a:t> </a:t>
            </a:r>
            <a:r>
              <a:rPr lang="en-US" dirty="0" err="1" smtClean="0"/>
              <a:t>araçlarının</a:t>
            </a:r>
            <a:r>
              <a:rPr lang="en-US" dirty="0" smtClean="0"/>
              <a:t> </a:t>
            </a:r>
            <a:r>
              <a:rPr lang="en-US" dirty="0" err="1" smtClean="0"/>
              <a:t>iskontolu</a:t>
            </a:r>
            <a:r>
              <a:rPr lang="en-US" dirty="0" smtClean="0"/>
              <a:t> </a:t>
            </a:r>
            <a:r>
              <a:rPr lang="en-US" dirty="0" err="1" smtClean="0"/>
              <a:t>satışından</a:t>
            </a:r>
            <a:r>
              <a:rPr lang="en-US" dirty="0" smtClean="0"/>
              <a:t> </a:t>
            </a:r>
            <a:r>
              <a:rPr lang="en-US" dirty="0" err="1" smtClean="0"/>
              <a:t>doğan</a:t>
            </a:r>
            <a:r>
              <a:rPr lang="en-US" dirty="0" smtClean="0"/>
              <a:t> </a:t>
            </a:r>
            <a:r>
              <a:rPr lang="en-US" dirty="0" err="1" smtClean="0"/>
              <a:t>farklar</a:t>
            </a:r>
            <a:r>
              <a:rPr lang="en-US" dirty="0" smtClean="0"/>
              <a:t>, </a:t>
            </a:r>
            <a:r>
              <a:rPr lang="en-US" dirty="0" err="1" smtClean="0"/>
              <a:t>ekonomik</a:t>
            </a:r>
            <a:r>
              <a:rPr lang="en-US" dirty="0" smtClean="0"/>
              <a:t>, </a:t>
            </a:r>
            <a:r>
              <a:rPr lang="en-US" dirty="0" err="1" smtClean="0"/>
              <a:t>malî</a:t>
            </a:r>
            <a:r>
              <a:rPr lang="en-US" dirty="0" smtClean="0"/>
              <a:t> </a:t>
            </a:r>
            <a:r>
              <a:rPr lang="en-US" dirty="0" err="1" smtClean="0"/>
              <a:t>ve</a:t>
            </a:r>
            <a:r>
              <a:rPr lang="en-US" dirty="0" smtClean="0"/>
              <a:t> </a:t>
            </a:r>
            <a:r>
              <a:rPr lang="en-US" dirty="0" err="1" smtClean="0"/>
              <a:t>sosyal</a:t>
            </a:r>
            <a:r>
              <a:rPr lang="en-US" dirty="0" smtClean="0"/>
              <a:t> </a:t>
            </a:r>
            <a:r>
              <a:rPr lang="en-US" dirty="0" err="1" smtClean="0"/>
              <a:t>transferler</a:t>
            </a:r>
            <a:r>
              <a:rPr lang="en-US" dirty="0" smtClean="0"/>
              <a:t>, </a:t>
            </a:r>
            <a:r>
              <a:rPr lang="en-US" dirty="0" err="1" smtClean="0"/>
              <a:t>verilen</a:t>
            </a:r>
            <a:r>
              <a:rPr lang="en-US" dirty="0" smtClean="0"/>
              <a:t> </a:t>
            </a:r>
            <a:r>
              <a:rPr lang="en-US" dirty="0" err="1" smtClean="0"/>
              <a:t>bağış</a:t>
            </a:r>
            <a:r>
              <a:rPr lang="en-US" dirty="0" smtClean="0"/>
              <a:t> </a:t>
            </a:r>
            <a:r>
              <a:rPr lang="en-US" dirty="0" err="1" smtClean="0"/>
              <a:t>ve</a:t>
            </a:r>
            <a:r>
              <a:rPr lang="en-US" dirty="0" smtClean="0"/>
              <a:t> </a:t>
            </a:r>
            <a:r>
              <a:rPr lang="en-US" dirty="0" err="1" smtClean="0"/>
              <a:t>yardımlar</a:t>
            </a:r>
            <a:r>
              <a:rPr lang="en-US" dirty="0" smtClean="0"/>
              <a:t> </a:t>
            </a:r>
            <a:r>
              <a:rPr lang="en-US" dirty="0" err="1" smtClean="0"/>
              <a:t>ile</a:t>
            </a:r>
            <a:r>
              <a:rPr lang="en-US" dirty="0" smtClean="0"/>
              <a:t> </a:t>
            </a:r>
            <a:r>
              <a:rPr lang="en-US" dirty="0" err="1" smtClean="0"/>
              <a:t>diğer</a:t>
            </a:r>
            <a:r>
              <a:rPr lang="en-US" dirty="0" smtClean="0"/>
              <a:t> </a:t>
            </a:r>
            <a:r>
              <a:rPr lang="en-US" dirty="0" err="1" smtClean="0"/>
              <a:t>giderleri</a:t>
            </a:r>
            <a:r>
              <a:rPr lang="en-US" dirty="0" smtClean="0"/>
              <a:t>,</a:t>
            </a:r>
            <a:endParaRPr lang="tr-TR" dirty="0" smtClean="0"/>
          </a:p>
          <a:p>
            <a:pPr marL="342900" indent="-342900" algn="just">
              <a:buAutoNum type="alphaLcParenR"/>
            </a:pPr>
            <a:r>
              <a:rPr lang="en-US" b="1" dirty="0" err="1" smtClean="0"/>
              <a:t>Kamu</a:t>
            </a:r>
            <a:r>
              <a:rPr lang="en-US" b="1" dirty="0" smtClean="0"/>
              <a:t> </a:t>
            </a:r>
            <a:r>
              <a:rPr lang="en-US" b="1" dirty="0" err="1" smtClean="0"/>
              <a:t>geliri</a:t>
            </a:r>
            <a:r>
              <a:rPr lang="en-US" b="1" dirty="0" smtClean="0"/>
              <a:t>: </a:t>
            </a:r>
            <a:r>
              <a:rPr lang="en-US" dirty="0" err="1" smtClean="0"/>
              <a:t>Kanunlarına</a:t>
            </a:r>
            <a:r>
              <a:rPr lang="en-US" dirty="0" smtClean="0"/>
              <a:t> </a:t>
            </a:r>
            <a:r>
              <a:rPr lang="en-US" dirty="0" err="1" smtClean="0"/>
              <a:t>dayanılarak</a:t>
            </a:r>
            <a:r>
              <a:rPr lang="en-US" dirty="0" smtClean="0"/>
              <a:t> </a:t>
            </a:r>
            <a:r>
              <a:rPr lang="en-US" dirty="0" err="1" smtClean="0"/>
              <a:t>toplanan</a:t>
            </a:r>
            <a:r>
              <a:rPr lang="en-US" dirty="0" smtClean="0"/>
              <a:t> </a:t>
            </a:r>
            <a:r>
              <a:rPr lang="en-US" dirty="0" err="1" smtClean="0"/>
              <a:t>vergi</a:t>
            </a:r>
            <a:r>
              <a:rPr lang="en-US" dirty="0" smtClean="0"/>
              <a:t>, </a:t>
            </a:r>
            <a:r>
              <a:rPr lang="en-US" dirty="0" err="1" smtClean="0"/>
              <a:t>resim</a:t>
            </a:r>
            <a:r>
              <a:rPr lang="en-US" dirty="0" smtClean="0"/>
              <a:t>, </a:t>
            </a:r>
            <a:r>
              <a:rPr lang="en-US" dirty="0" err="1" smtClean="0"/>
              <a:t>harç</a:t>
            </a:r>
            <a:r>
              <a:rPr lang="en-US" dirty="0" smtClean="0"/>
              <a:t>, </a:t>
            </a:r>
            <a:r>
              <a:rPr lang="en-US" dirty="0" err="1" smtClean="0"/>
              <a:t>fon</a:t>
            </a:r>
            <a:r>
              <a:rPr lang="en-US" dirty="0" smtClean="0"/>
              <a:t> </a:t>
            </a:r>
            <a:r>
              <a:rPr lang="en-US" dirty="0" err="1" smtClean="0"/>
              <a:t>kesintisi</a:t>
            </a:r>
            <a:r>
              <a:rPr lang="en-US" dirty="0" smtClean="0"/>
              <a:t>, pay </a:t>
            </a:r>
            <a:r>
              <a:rPr lang="en-US" dirty="0" err="1" smtClean="0"/>
              <a:t>veya</a:t>
            </a:r>
            <a:r>
              <a:rPr lang="en-US" dirty="0" smtClean="0"/>
              <a:t> </a:t>
            </a:r>
            <a:r>
              <a:rPr lang="en-US" dirty="0" err="1" smtClean="0"/>
              <a:t>benzeri</a:t>
            </a:r>
            <a:r>
              <a:rPr lang="en-US" dirty="0" smtClean="0"/>
              <a:t> </a:t>
            </a:r>
            <a:r>
              <a:rPr lang="en-US" dirty="0" err="1" smtClean="0"/>
              <a:t>gelirler</a:t>
            </a:r>
            <a:r>
              <a:rPr lang="en-US" dirty="0" smtClean="0"/>
              <a:t>, </a:t>
            </a:r>
            <a:r>
              <a:rPr lang="en-US" dirty="0" err="1" smtClean="0"/>
              <a:t>faiz</a:t>
            </a:r>
            <a:r>
              <a:rPr lang="en-US" dirty="0" smtClean="0"/>
              <a:t>, </a:t>
            </a:r>
            <a:r>
              <a:rPr lang="en-US" dirty="0" err="1" smtClean="0"/>
              <a:t>zam</a:t>
            </a:r>
            <a:r>
              <a:rPr lang="en-US" dirty="0" smtClean="0"/>
              <a:t> </a:t>
            </a:r>
            <a:r>
              <a:rPr lang="en-US" dirty="0" err="1" smtClean="0"/>
              <a:t>ve</a:t>
            </a:r>
            <a:r>
              <a:rPr lang="en-US" dirty="0" smtClean="0"/>
              <a:t> </a:t>
            </a:r>
            <a:r>
              <a:rPr lang="en-US" dirty="0" err="1" smtClean="0"/>
              <a:t>ceza</a:t>
            </a:r>
            <a:r>
              <a:rPr lang="en-US" dirty="0" smtClean="0"/>
              <a:t> </a:t>
            </a:r>
            <a:r>
              <a:rPr lang="en-US" dirty="0" err="1" smtClean="0"/>
              <a:t>gelirleri</a:t>
            </a:r>
            <a:r>
              <a:rPr lang="en-US" dirty="0" smtClean="0"/>
              <a:t>, </a:t>
            </a:r>
            <a:r>
              <a:rPr lang="en-US" dirty="0" err="1" smtClean="0"/>
              <a:t>taşınır</a:t>
            </a:r>
            <a:r>
              <a:rPr lang="en-US" dirty="0" smtClean="0"/>
              <a:t> </a:t>
            </a:r>
            <a:r>
              <a:rPr lang="en-US" dirty="0" err="1" smtClean="0"/>
              <a:t>ve</a:t>
            </a:r>
            <a:r>
              <a:rPr lang="en-US" dirty="0" smtClean="0"/>
              <a:t> </a:t>
            </a:r>
            <a:r>
              <a:rPr lang="en-US" dirty="0" err="1" smtClean="0"/>
              <a:t>taşınmazlardan</a:t>
            </a:r>
            <a:r>
              <a:rPr lang="en-US" dirty="0" smtClean="0"/>
              <a:t> </a:t>
            </a:r>
            <a:r>
              <a:rPr lang="en-US" dirty="0" err="1" smtClean="0"/>
              <a:t>elde</a:t>
            </a:r>
            <a:r>
              <a:rPr lang="en-US" dirty="0" smtClean="0"/>
              <a:t> </a:t>
            </a:r>
            <a:r>
              <a:rPr lang="en-US" dirty="0" err="1" smtClean="0"/>
              <a:t>edilen</a:t>
            </a:r>
            <a:r>
              <a:rPr lang="en-US" dirty="0" smtClean="0"/>
              <a:t> her </a:t>
            </a:r>
            <a:r>
              <a:rPr lang="en-US" dirty="0" err="1" smtClean="0"/>
              <a:t>türlü</a:t>
            </a:r>
            <a:r>
              <a:rPr lang="en-US" dirty="0" smtClean="0"/>
              <a:t> </a:t>
            </a:r>
            <a:r>
              <a:rPr lang="en-US" dirty="0" err="1" smtClean="0"/>
              <a:t>gelirler</a:t>
            </a:r>
            <a:r>
              <a:rPr lang="en-US" dirty="0" smtClean="0"/>
              <a:t> </a:t>
            </a:r>
            <a:r>
              <a:rPr lang="en-US" dirty="0" err="1" smtClean="0"/>
              <a:t>ile</a:t>
            </a:r>
            <a:r>
              <a:rPr lang="en-US" dirty="0" smtClean="0"/>
              <a:t> </a:t>
            </a:r>
            <a:r>
              <a:rPr lang="en-US" dirty="0" err="1" smtClean="0"/>
              <a:t>hizmet</a:t>
            </a:r>
            <a:r>
              <a:rPr lang="en-US" dirty="0" smtClean="0"/>
              <a:t> </a:t>
            </a:r>
            <a:r>
              <a:rPr lang="en-US" dirty="0" err="1" smtClean="0"/>
              <a:t>karşılığı</a:t>
            </a:r>
            <a:r>
              <a:rPr lang="en-US" dirty="0" smtClean="0"/>
              <a:t> </a:t>
            </a:r>
            <a:r>
              <a:rPr lang="en-US" dirty="0" err="1" smtClean="0"/>
              <a:t>elde</a:t>
            </a:r>
            <a:r>
              <a:rPr lang="en-US" dirty="0" smtClean="0"/>
              <a:t> </a:t>
            </a:r>
            <a:r>
              <a:rPr lang="en-US" dirty="0" err="1" smtClean="0"/>
              <a:t>edilen</a:t>
            </a:r>
            <a:r>
              <a:rPr lang="en-US" dirty="0" smtClean="0"/>
              <a:t> </a:t>
            </a:r>
            <a:r>
              <a:rPr lang="en-US" dirty="0" err="1" smtClean="0"/>
              <a:t>gelirler</a:t>
            </a:r>
            <a:r>
              <a:rPr lang="en-US" dirty="0" smtClean="0"/>
              <a:t>, </a:t>
            </a:r>
            <a:r>
              <a:rPr lang="en-US" dirty="0" err="1" smtClean="0"/>
              <a:t>borçlanma</a:t>
            </a:r>
            <a:r>
              <a:rPr lang="en-US" dirty="0" smtClean="0"/>
              <a:t> </a:t>
            </a:r>
            <a:r>
              <a:rPr lang="en-US" dirty="0" err="1" smtClean="0"/>
              <a:t>araçlarının</a:t>
            </a:r>
            <a:r>
              <a:rPr lang="en-US" dirty="0" smtClean="0"/>
              <a:t> </a:t>
            </a:r>
            <a:r>
              <a:rPr lang="en-US" dirty="0" err="1" smtClean="0"/>
              <a:t>primli</a:t>
            </a:r>
            <a:r>
              <a:rPr lang="en-US" dirty="0" smtClean="0"/>
              <a:t> </a:t>
            </a:r>
            <a:r>
              <a:rPr lang="en-US" dirty="0" err="1" smtClean="0"/>
              <a:t>satışı</a:t>
            </a:r>
            <a:r>
              <a:rPr lang="en-US" dirty="0" smtClean="0"/>
              <a:t> </a:t>
            </a:r>
            <a:r>
              <a:rPr lang="en-US" dirty="0" err="1" smtClean="0"/>
              <a:t>suretiyle</a:t>
            </a:r>
            <a:r>
              <a:rPr lang="en-US" dirty="0" smtClean="0"/>
              <a:t> </a:t>
            </a:r>
            <a:r>
              <a:rPr lang="en-US" dirty="0" err="1" smtClean="0"/>
              <a:t>elde</a:t>
            </a:r>
            <a:r>
              <a:rPr lang="en-US" dirty="0" smtClean="0"/>
              <a:t> </a:t>
            </a:r>
            <a:r>
              <a:rPr lang="en-US" dirty="0" err="1" smtClean="0"/>
              <a:t>edilen</a:t>
            </a:r>
            <a:r>
              <a:rPr lang="en-US" dirty="0" smtClean="0"/>
              <a:t> </a:t>
            </a:r>
            <a:r>
              <a:rPr lang="en-US" dirty="0" err="1" smtClean="0"/>
              <a:t>gelirler</a:t>
            </a:r>
            <a:r>
              <a:rPr lang="en-US" dirty="0" smtClean="0"/>
              <a:t>, </a:t>
            </a:r>
            <a:r>
              <a:rPr lang="en-US" dirty="0" err="1" smtClean="0"/>
              <a:t>sosyal</a:t>
            </a:r>
            <a:r>
              <a:rPr lang="en-US" dirty="0" smtClean="0"/>
              <a:t> </a:t>
            </a:r>
            <a:r>
              <a:rPr lang="en-US" dirty="0" err="1" smtClean="0"/>
              <a:t>güvenlik</a:t>
            </a:r>
            <a:r>
              <a:rPr lang="en-US" dirty="0" smtClean="0"/>
              <a:t> </a:t>
            </a:r>
            <a:r>
              <a:rPr lang="en-US" dirty="0" err="1" smtClean="0"/>
              <a:t>primi</a:t>
            </a:r>
            <a:r>
              <a:rPr lang="en-US" dirty="0" smtClean="0"/>
              <a:t> </a:t>
            </a:r>
            <a:r>
              <a:rPr lang="en-US" dirty="0" err="1" smtClean="0"/>
              <a:t>kesintileri</a:t>
            </a:r>
            <a:r>
              <a:rPr lang="en-US" dirty="0" smtClean="0"/>
              <a:t>, </a:t>
            </a:r>
            <a:r>
              <a:rPr lang="en-US" dirty="0" err="1" smtClean="0"/>
              <a:t>alınan</a:t>
            </a:r>
            <a:r>
              <a:rPr lang="en-US" dirty="0" smtClean="0"/>
              <a:t> </a:t>
            </a:r>
            <a:r>
              <a:rPr lang="en-US" dirty="0" err="1" smtClean="0"/>
              <a:t>bağış</a:t>
            </a:r>
            <a:r>
              <a:rPr lang="en-US" dirty="0" smtClean="0"/>
              <a:t> </a:t>
            </a:r>
            <a:r>
              <a:rPr lang="en-US" dirty="0" err="1" smtClean="0"/>
              <a:t>ve</a:t>
            </a:r>
            <a:r>
              <a:rPr lang="en-US" dirty="0" smtClean="0"/>
              <a:t> </a:t>
            </a:r>
            <a:r>
              <a:rPr lang="en-US" dirty="0" err="1" smtClean="0"/>
              <a:t>yardımlar</a:t>
            </a:r>
            <a:r>
              <a:rPr lang="en-US" dirty="0" smtClean="0"/>
              <a:t> </a:t>
            </a:r>
            <a:r>
              <a:rPr lang="en-US" dirty="0" err="1" smtClean="0"/>
              <a:t>ile</a:t>
            </a:r>
            <a:r>
              <a:rPr lang="en-US" dirty="0" smtClean="0"/>
              <a:t> </a:t>
            </a:r>
            <a:r>
              <a:rPr lang="en-US" dirty="0" err="1" smtClean="0"/>
              <a:t>diğer</a:t>
            </a:r>
            <a:r>
              <a:rPr lang="en-US" dirty="0" smtClean="0"/>
              <a:t> </a:t>
            </a:r>
            <a:r>
              <a:rPr lang="en-US" dirty="0" err="1" smtClean="0"/>
              <a:t>gelirleri</a:t>
            </a:r>
            <a:r>
              <a:rPr lang="en-US" dirty="0" smtClean="0"/>
              <a:t>,</a:t>
            </a:r>
            <a:endParaRPr lang="en-US" dirty="0"/>
          </a:p>
        </p:txBody>
      </p:sp>
    </p:spTree>
    <p:extLst>
      <p:ext uri="{BB962C8B-B14F-4D97-AF65-F5344CB8AC3E}">
        <p14:creationId xmlns:p14="http://schemas.microsoft.com/office/powerpoint/2010/main" val="934182380"/>
      </p:ext>
    </p:extLst>
  </p:cSld>
  <p:clrMapOvr>
    <a:masterClrMapping/>
  </p:clrMapOvr>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911</TotalTime>
  <Words>5420</Words>
  <Application>Microsoft Office PowerPoint</Application>
  <PresentationFormat>Geniş ekran</PresentationFormat>
  <Paragraphs>667</Paragraphs>
  <Slides>71</Slides>
  <Notes>9</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71</vt:i4>
      </vt:variant>
    </vt:vector>
  </HeadingPairs>
  <TitlesOfParts>
    <vt:vector size="86" baseType="lpstr">
      <vt:lpstr>Arial</vt:lpstr>
      <vt:lpstr>Arial Black</vt:lpstr>
      <vt:lpstr>Arial Narrow</vt:lpstr>
      <vt:lpstr>Calibri</vt:lpstr>
      <vt:lpstr>Comic Sans MS</vt:lpstr>
      <vt:lpstr>Courier New</vt:lpstr>
      <vt:lpstr>Garamond</vt:lpstr>
      <vt:lpstr>Times New Roman</vt:lpstr>
      <vt:lpstr>Times New Roman,Bold</vt:lpstr>
      <vt:lpstr>Times New Roman,Italic</vt:lpstr>
      <vt:lpstr>Trebuchet MS</vt:lpstr>
      <vt:lpstr>Verdana</vt:lpstr>
      <vt:lpstr>Wingdings</vt:lpstr>
      <vt:lpstr>Wingdings 3</vt:lpstr>
      <vt:lpstr>Kristal</vt:lpstr>
      <vt:lpstr>5018 SAYILI KAMU MALİ YÖNETİMİ VE KONTROL KANUNU </vt:lpstr>
      <vt:lpstr>PowerPoint Sunusu</vt:lpstr>
      <vt:lpstr>PowerPoint Sunusu</vt:lpstr>
      <vt:lpstr>5018 SAYILI KAMU MALİ YÖNETİMİ VE KONTROL KANUNU </vt:lpstr>
      <vt:lpstr>5018 SAYILI KAMU MALİ YÖNETİMİ VE KONTROL KANUNU </vt:lpstr>
      <vt:lpstr>5018 SAYILI KAMU MALİ YÖNETİMİ VE KONTROL KANUNU </vt:lpstr>
      <vt:lpstr>İDARELER İTİBARİYLE KANUNUN KAPSAMI</vt:lpstr>
      <vt:lpstr> KAPSAM DIŞI İDARELER (md.2)</vt:lpstr>
      <vt:lpstr>PowerPoint Sunusu</vt:lpstr>
      <vt:lpstr>PowerPoint Sunusu</vt:lpstr>
      <vt:lpstr>MALÎ KONTROL (md.3) </vt:lpstr>
      <vt:lpstr>KAMU MALİYESİ</vt:lpstr>
      <vt:lpstr>KAMU MALİYESİNİN TEMEL İLKELERİ</vt:lpstr>
      <vt:lpstr>KAMU MALİYESİNİN TEMEL İLKELERİ</vt:lpstr>
      <vt:lpstr>STRATEJİK PLAN NEDİR?(md.9)</vt:lpstr>
      <vt:lpstr>YTÜ STRATEJİK PLAN 2011-2015  7. STRATEJİK AMAÇ VE HEDEFLER 7.1 Stratejik Amaç 1: Araştırma Geliştirme Süreçlerinin İyileştirilmesi  7.2 Stratejik Amaç 2: Eğitim-Öğretim Süreçlerinin İyileştirilmesi 7.3 Stratejik Amaç 3: İdari ve Destek Süreçlerinin İyileştirilmesi  7.4 Stratejik Amaç 4: Uygulama Hizmet Süreçlerinin İyileştirilmesi   8. PERFORMANS GÖSTERGELERİ 8.1 Araştırma ve Geliştirme Süreçlerinin İyileştirilmesi İle İlgili Performans Göstergeleri 8.2 Eğitim - Öğretim Süreçlerinin İyileştirilmesi İle İlgili Performans Göstergeleri 8.3 İdari ve Destek Süreçlerinin İyileştirilmesi İle İlgili Performans Göstergeleri 8.4 Uygulama ve Hizmet Süreçlerinin İyileştirilmesi İle İlgili Performans Göstergeleri</vt:lpstr>
      <vt:lpstr>STRATEJİK AMAÇ 1: ARAŞTIRMA-GELİŞTİRME SÜREÇLERİNİN İYİLEŞTİRİLMESİ   Stratejik Hedef 1: Uluslararası düzeyde araştırma ve geliştirme faaliyetlerini artırmak   Performans Hedefi 1.1: Araştırma önceliklerini belirlemek ve öğretim elemanlarının ülkenin ve bölgenin ihtiyaçları doğrultusunda uluslararası düzeyde araştırma yapmalarını teşvik etmek.   Faaliyet: 1.1.1. Öğretim elemanlarımızın yurtdışında yüksek lisans veya doktora yapmalarını teşvik etmek.  Süre: 2011-2015  Gösterge, ölçü birimi: Yüksek lisans ve doktora için yurtdışına gönderilen öğretim elemanı sayısı.   Faaliyet 1.1.2: Öğretim üyelerinin TÜBİTAK, Kalkınma Bakanlığı, SANTEZ ve AB projelerini takip ve teşvik etmek üzere üniversite bünyesinde bir proje destek ofisi kurmak.  Süre: 2011  Gösterge, ölçü birimi: Proje destek ofisi kurulumunun gerçekleşmesi.   Faaliyet 1.1.3: Üniversite dışı kaynaklardan alınan araştırma projelerinin (TÜBİTAK, Kalkınma Bakanlığı, SANTEZ ve AB projelerini) arttırılmasını sağlamak.  Süre: 2011-2015  Gösterge, ölçü birimi: Dış kaynaklı proje başvuru sayısı.   Faaliyet 1.1.4: BAPK tarafından desteklenen proje sayısının ve destek miktarının her yıl %20 artmasını sağlamak.  Süre: 2011-2015  Gösterge, ölçü birimi: Toplam bütçenin yıllık artış oranı.   Faaliyet 1.1.5: Alınan Patentlerin desteklenmesi  Süre: 2011-2015  Gösterge, ölçü birimi: Desteklenen patent sayısı.   Faaliyet 1.1.6: Lisans ve Yüksek lisans öğrencilerinin bilimsel çalışmalara katılımını teşvik etmek.  Süre: 2011-2015  Gösterge, ölçü birimi: Öğrencilerin katıldığı bilimsel çalışma sayısı.</vt:lpstr>
      <vt:lpstr>STRATEJİK PLANLAMA VE PERFORMANS ESASLI BÜTÇELEME (md.9)</vt:lpstr>
      <vt:lpstr>Bütçe Nedir?</vt:lpstr>
      <vt:lpstr>PowerPoint Sunusu</vt:lpstr>
      <vt:lpstr>PowerPoint Sunusu</vt:lpstr>
      <vt:lpstr>Genel Bütçe Kapsamındaki Kamu İdareleri</vt:lpstr>
      <vt:lpstr>Özel Bütçeli İdareler</vt:lpstr>
      <vt:lpstr>Düzenleyici ve Denetleyici Kurumlar</vt:lpstr>
      <vt:lpstr>HAZİNE BİRLİĞİ (md. 6)</vt:lpstr>
      <vt:lpstr>MALÎ SAYDAMLIK (md.7)</vt:lpstr>
      <vt:lpstr>MALÎ SAYDAMLIK (md.7)</vt:lpstr>
      <vt:lpstr>PowerPoint Sunusu</vt:lpstr>
      <vt:lpstr>HESAP VERME SORUMLULUĞU (md.8) </vt:lpstr>
      <vt:lpstr>HESAP VERME SORUMLULUĞU-KİME ?</vt:lpstr>
      <vt:lpstr>HESAP VERME SORUMLULUĞU</vt:lpstr>
      <vt:lpstr> HESAP VERME SORUMLULUĞU</vt:lpstr>
      <vt:lpstr> HESAP VERME SORUMLULUĞU</vt:lpstr>
      <vt:lpstr>MALİ YÖNETİM SİSTEMİNDEKİ AKTÖRLER </vt:lpstr>
      <vt:lpstr>BAKANLAR (md.10)</vt:lpstr>
      <vt:lpstr>BAKANLAR, KİMLERE KARŞI SORUMLUDUR?</vt:lpstr>
      <vt:lpstr>ÜST YÖNETİCİLER (md.11)</vt:lpstr>
      <vt:lpstr>ÜST YÖNETİCİLERİN YETKİLERİ</vt:lpstr>
      <vt:lpstr>ÜST YÖNETİCİLERİN SORUMLULUĞU </vt:lpstr>
      <vt:lpstr>ÜST YÖNETİCİLERİN SORUMLULUĞU</vt:lpstr>
      <vt:lpstr>ÜST YÖNETİCİLER, KİMLERE KARŞI SORUMLUDUR ?</vt:lpstr>
      <vt:lpstr>ÜST YÖNETİCİLER, BU SORUMLULUĞUN GEREKLERİNİ; </vt:lpstr>
      <vt:lpstr>Mali Yönetim ve Kontrolün Yapısı</vt:lpstr>
      <vt:lpstr>HARCAMA YETKİLİSİ  (md.31)</vt:lpstr>
      <vt:lpstr>HARCAMA YETKİLİSİNİN SORUMLULUĞU NEDİR ?</vt:lpstr>
      <vt:lpstr>HARCAMA BİRİMLERİ</vt:lpstr>
      <vt:lpstr>GERÇEKLEŞTİRME GÖREVLİSİ KİMDİR ?  (Giderin gerçekleştirilmesi md.  33)</vt:lpstr>
      <vt:lpstr>GERÇEKLEŞTİRME GÖREVLİSİ KİMDİR ? İç Kontrol Ve Ön Malî Kontrole İlişkin Usul Ve Esaslar</vt:lpstr>
      <vt:lpstr>PowerPoint Sunusu</vt:lpstr>
      <vt:lpstr>Muhasebe hizmeti ve muhasebe yetkilisinin yetki ve sorumlulukları (md.61)</vt:lpstr>
      <vt:lpstr>MUHASEBE YETKİLİSİ (md.61)</vt:lpstr>
      <vt:lpstr>MUHASEBE YETKİLİSİ (md.61)</vt:lpstr>
      <vt:lpstr>MUHASEBE YETKİLİSİ (md.61)</vt:lpstr>
      <vt:lpstr>MUHASEBE YETKİLİSİ (md.61)</vt:lpstr>
      <vt:lpstr>MUHASEBE YETKİLİSİ;</vt:lpstr>
      <vt:lpstr>YÜKLENMEYE GİRİŞİLMESİ (md.26)</vt:lpstr>
      <vt:lpstr>YÜKLENMEYE GİRİŞİLMESİ (md.26)</vt:lpstr>
      <vt:lpstr>Ertesi yıla geçen yüklenme (md 27)</vt:lpstr>
      <vt:lpstr>Gelecek yıllara yaygın yüklenmeler (md 28)</vt:lpstr>
      <vt:lpstr>Harcama talimatı ve sorumluluk (md 32)</vt:lpstr>
      <vt:lpstr>GİDERİN GERÇEKLEŞTİRİLMESİ (md.33)</vt:lpstr>
      <vt:lpstr>Ödenemeyen Giderler Ve Bütçeleştirilmiş Borçlar (md.34)</vt:lpstr>
      <vt:lpstr>Ödenemeyen Giderler Ve Bütçeleştirilmiş Borçlar (md34)</vt:lpstr>
      <vt:lpstr>Ödenemeyen Giderler ve Bütçeleştirilmiş Borçlar (md34)</vt:lpstr>
      <vt:lpstr>ÖN ÖDEME md.35 (AVANS - KREDİ - AKREDİTİF) </vt:lpstr>
      <vt:lpstr>Muhasebe Sistemi (md. 49)</vt:lpstr>
      <vt:lpstr>Kayıt Zamanı (md. 50)</vt:lpstr>
      <vt:lpstr>Kamu Gelir Ve Giderlerinin Yılı Ve Mahsup Dönemi (md 51)</vt:lpstr>
      <vt:lpstr>Kamu Gelir Ve Giderlerinin Yılı Ve Mahsup Dönemi (md 51)</vt:lpstr>
      <vt:lpstr>Malî Hizmetler Birimi (md 60) </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Aslıhan Pınar Sevimli</dc:creator>
  <cp:lastModifiedBy>Aslıhan Pınar Sevimli</cp:lastModifiedBy>
  <cp:revision>72</cp:revision>
  <dcterms:created xsi:type="dcterms:W3CDTF">2015-02-08T14:54:24Z</dcterms:created>
  <dcterms:modified xsi:type="dcterms:W3CDTF">2015-02-11T21:57:22Z</dcterms:modified>
</cp:coreProperties>
</file>